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89"/>
  </p:notesMasterIdLst>
  <p:handoutMasterIdLst>
    <p:handoutMasterId r:id="rId90"/>
  </p:handoutMasterIdLst>
  <p:sldIdLst>
    <p:sldId id="835" r:id="rId2"/>
    <p:sldId id="930" r:id="rId3"/>
    <p:sldId id="1044" r:id="rId4"/>
    <p:sldId id="936" r:id="rId5"/>
    <p:sldId id="937" r:id="rId6"/>
    <p:sldId id="938" r:id="rId7"/>
    <p:sldId id="940" r:id="rId8"/>
    <p:sldId id="939" r:id="rId9"/>
    <p:sldId id="799" r:id="rId10"/>
    <p:sldId id="653" r:id="rId11"/>
    <p:sldId id="945" r:id="rId12"/>
    <p:sldId id="979" r:id="rId13"/>
    <p:sldId id="980" r:id="rId14"/>
    <p:sldId id="981" r:id="rId15"/>
    <p:sldId id="982" r:id="rId16"/>
    <p:sldId id="983" r:id="rId17"/>
    <p:sldId id="984" r:id="rId18"/>
    <p:sldId id="985" r:id="rId19"/>
    <p:sldId id="986" r:id="rId20"/>
    <p:sldId id="968" r:id="rId21"/>
    <p:sldId id="944" r:id="rId22"/>
    <p:sldId id="965" r:id="rId23"/>
    <p:sldId id="942" r:id="rId24"/>
    <p:sldId id="941" r:id="rId25"/>
    <p:sldId id="943" r:id="rId26"/>
    <p:sldId id="955" r:id="rId27"/>
    <p:sldId id="957" r:id="rId28"/>
    <p:sldId id="956" r:id="rId29"/>
    <p:sldId id="958" r:id="rId30"/>
    <p:sldId id="959" r:id="rId31"/>
    <p:sldId id="960" r:id="rId32"/>
    <p:sldId id="961" r:id="rId33"/>
    <p:sldId id="963" r:id="rId34"/>
    <p:sldId id="964" r:id="rId35"/>
    <p:sldId id="962" r:id="rId36"/>
    <p:sldId id="994" r:id="rId37"/>
    <p:sldId id="966" r:id="rId38"/>
    <p:sldId id="967" r:id="rId39"/>
    <p:sldId id="969" r:id="rId40"/>
    <p:sldId id="970" r:id="rId41"/>
    <p:sldId id="971" r:id="rId42"/>
    <p:sldId id="932" r:id="rId43"/>
    <p:sldId id="972" r:id="rId44"/>
    <p:sldId id="973" r:id="rId45"/>
    <p:sldId id="987" r:id="rId46"/>
    <p:sldId id="991" r:id="rId47"/>
    <p:sldId id="990" r:id="rId48"/>
    <p:sldId id="993" r:id="rId49"/>
    <p:sldId id="1045" r:id="rId50"/>
    <p:sldId id="995" r:id="rId51"/>
    <p:sldId id="1046" r:id="rId52"/>
    <p:sldId id="933" r:id="rId53"/>
    <p:sldId id="999" r:id="rId54"/>
    <p:sldId id="1001" r:id="rId55"/>
    <p:sldId id="1000" r:id="rId56"/>
    <p:sldId id="1002" r:id="rId57"/>
    <p:sldId id="1003" r:id="rId58"/>
    <p:sldId id="1004" r:id="rId59"/>
    <p:sldId id="934" r:id="rId60"/>
    <p:sldId id="996" r:id="rId61"/>
    <p:sldId id="1009" r:id="rId62"/>
    <p:sldId id="1005" r:id="rId63"/>
    <p:sldId id="1006" r:id="rId64"/>
    <p:sldId id="1007" r:id="rId65"/>
    <p:sldId id="1012" r:id="rId66"/>
    <p:sldId id="1017" r:id="rId67"/>
    <p:sldId id="1014" r:id="rId68"/>
    <p:sldId id="1018" r:id="rId69"/>
    <p:sldId id="1029" r:id="rId70"/>
    <p:sldId id="1030" r:id="rId71"/>
    <p:sldId id="1031" r:id="rId72"/>
    <p:sldId id="1021" r:id="rId73"/>
    <p:sldId id="1022" r:id="rId74"/>
    <p:sldId id="1023" r:id="rId75"/>
    <p:sldId id="1026" r:id="rId76"/>
    <p:sldId id="1025" r:id="rId77"/>
    <p:sldId id="1027" r:id="rId78"/>
    <p:sldId id="1028" r:id="rId79"/>
    <p:sldId id="1032" r:id="rId80"/>
    <p:sldId id="1033" r:id="rId81"/>
    <p:sldId id="1037" r:id="rId82"/>
    <p:sldId id="1041" r:id="rId83"/>
    <p:sldId id="1038" r:id="rId84"/>
    <p:sldId id="1039" r:id="rId85"/>
    <p:sldId id="1042" r:id="rId86"/>
    <p:sldId id="1043" r:id="rId87"/>
    <p:sldId id="1016" r:id="rId88"/>
  </p:sldIdLst>
  <p:sldSz cx="9144000" cy="5143500" type="screen16x9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342900" algn="l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685800" algn="l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028700" algn="l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371600" algn="l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1714500" algn="l" defTabSz="685800" rtl="0" eaLnBrk="1" latinLnBrk="0" hangingPunct="1">
      <a:defRPr sz="18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057400" algn="l" defTabSz="685800" rtl="0" eaLnBrk="1" latinLnBrk="0" hangingPunct="1">
      <a:defRPr sz="18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2400300" algn="l" defTabSz="685800" rtl="0" eaLnBrk="1" latinLnBrk="0" hangingPunct="1">
      <a:defRPr sz="18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2743200" algn="l" defTabSz="685800" rtl="0" eaLnBrk="1" latinLnBrk="0" hangingPunct="1">
      <a:defRPr sz="18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D5FFE8"/>
    <a:srgbClr val="B9FFD9"/>
    <a:srgbClr val="FEEEA8"/>
    <a:srgbClr val="FFE285"/>
    <a:srgbClr val="B8F8A6"/>
    <a:srgbClr val="B9EDFF"/>
    <a:srgbClr val="FFEBEB"/>
    <a:srgbClr val="FFE5E5"/>
    <a:srgbClr val="FBF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5" autoAdjust="0"/>
    <p:restoredTop sz="90929"/>
  </p:normalViewPr>
  <p:slideViewPr>
    <p:cSldViewPr>
      <p:cViewPr varScale="1">
        <p:scale>
          <a:sx n="139" d="100"/>
          <a:sy n="139" d="100"/>
        </p:scale>
        <p:origin x="72" y="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4"/>
    </p:cViewPr>
  </p:sorterViewPr>
  <p:notesViewPr>
    <p:cSldViewPr>
      <p:cViewPr varScale="1">
        <p:scale>
          <a:sx n="85" d="100"/>
          <a:sy n="85" d="100"/>
        </p:scale>
        <p:origin x="3342" y="90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1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92" tIns="46246" rIns="92492" bIns="46246" numCol="1" anchor="t" anchorCtr="0" compatLnSpc="1">
            <a:prstTxWarp prst="textNoShape">
              <a:avLst/>
            </a:prstTxWarp>
          </a:bodyPr>
          <a:lstStyle>
            <a:lvl1pPr defTabSz="92551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8588" y="0"/>
            <a:ext cx="30114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92" tIns="46246" rIns="92492" bIns="46246" numCol="1" anchor="t" anchorCtr="0" compatLnSpc="1">
            <a:prstTxWarp prst="textNoShape">
              <a:avLst/>
            </a:prstTxWarp>
          </a:bodyPr>
          <a:lstStyle>
            <a:lvl1pPr algn="r" defTabSz="92551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30114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92" tIns="46246" rIns="92492" bIns="46246" numCol="1" anchor="b" anchorCtr="0" compatLnSpc="1">
            <a:prstTxWarp prst="textNoShape">
              <a:avLst/>
            </a:prstTxWarp>
          </a:bodyPr>
          <a:lstStyle>
            <a:lvl1pPr defTabSz="92551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8588" y="8774113"/>
            <a:ext cx="30114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92" tIns="46246" rIns="92492" bIns="46246" numCol="1" anchor="b" anchorCtr="0" compatLnSpc="1">
            <a:prstTxWarp prst="textNoShape">
              <a:avLst/>
            </a:prstTxWarp>
          </a:bodyPr>
          <a:lstStyle>
            <a:lvl1pPr algn="r" defTabSz="925513">
              <a:defRPr sz="1200" smtClean="0"/>
            </a:lvl1pPr>
          </a:lstStyle>
          <a:p>
            <a:pPr>
              <a:defRPr/>
            </a:pPr>
            <a:fld id="{F1D50257-17F5-44CD-923E-9E9E8834CB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82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1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92" tIns="46246" rIns="92492" bIns="46246" numCol="1" anchor="t" anchorCtr="0" compatLnSpc="1">
            <a:prstTxWarp prst="textNoShape">
              <a:avLst/>
            </a:prstTxWarp>
          </a:bodyPr>
          <a:lstStyle>
            <a:lvl1pPr defTabSz="92551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8588" y="0"/>
            <a:ext cx="30114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92" tIns="46246" rIns="92492" bIns="46246" numCol="1" anchor="t" anchorCtr="0" compatLnSpc="1">
            <a:prstTxWarp prst="textNoShape">
              <a:avLst/>
            </a:prstTxWarp>
          </a:bodyPr>
          <a:lstStyle>
            <a:lvl1pPr algn="r" defTabSz="92551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6875" y="692150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387850"/>
            <a:ext cx="5095875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92" tIns="46246" rIns="92492" bIns="462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9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30114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92" tIns="46246" rIns="92492" bIns="46246" numCol="1" anchor="b" anchorCtr="0" compatLnSpc="1">
            <a:prstTxWarp prst="textNoShape">
              <a:avLst/>
            </a:prstTxWarp>
          </a:bodyPr>
          <a:lstStyle>
            <a:lvl1pPr defTabSz="92551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8588" y="8774113"/>
            <a:ext cx="30114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92" tIns="46246" rIns="92492" bIns="46246" numCol="1" anchor="b" anchorCtr="0" compatLnSpc="1">
            <a:prstTxWarp prst="textNoShape">
              <a:avLst/>
            </a:prstTxWarp>
          </a:bodyPr>
          <a:lstStyle>
            <a:lvl1pPr algn="r" defTabSz="925513">
              <a:defRPr sz="1200" smtClean="0"/>
            </a:lvl1pPr>
          </a:lstStyle>
          <a:p>
            <a:pPr>
              <a:defRPr/>
            </a:pPr>
            <a:fld id="{72847581-2AB3-4E1B-9DDC-68E157F3E9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272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Arial" charset="0"/>
        <a:ea typeface="+mn-ea"/>
        <a:cs typeface="+mn-cs"/>
      </a:defRPr>
    </a:lvl1pPr>
    <a:lvl2pPr marL="342900" algn="l" rtl="0" eaLnBrk="0" fontAlgn="base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Arial" charset="0"/>
        <a:ea typeface="+mn-ea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Arial" charset="0"/>
        <a:ea typeface="+mn-ea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Arial" charset="0"/>
        <a:ea typeface="+mn-ea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Arial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>
            <a:spLocks noChangeArrowheads="1"/>
          </p:cNvSpPr>
          <p:nvPr userDrawn="1"/>
        </p:nvSpPr>
        <p:spPr bwMode="ltGray">
          <a:xfrm>
            <a:off x="398464" y="2227660"/>
            <a:ext cx="668337" cy="355997"/>
          </a:xfrm>
          <a:prstGeom prst="rect">
            <a:avLst/>
          </a:prstGeom>
          <a:gradFill rotWithShape="0">
            <a:gsLst>
              <a:gs pos="0">
                <a:srgbClr val="9966FF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1800"/>
          </a:p>
        </p:txBody>
      </p:sp>
      <p:sp>
        <p:nvSpPr>
          <p:cNvPr id="5" name="Rectangle 25"/>
          <p:cNvSpPr>
            <a:spLocks noChangeArrowheads="1"/>
          </p:cNvSpPr>
          <p:nvPr userDrawn="1"/>
        </p:nvSpPr>
        <p:spPr bwMode="ltGray">
          <a:xfrm>
            <a:off x="522288" y="2532460"/>
            <a:ext cx="849312" cy="355997"/>
          </a:xfrm>
          <a:prstGeom prst="rect">
            <a:avLst/>
          </a:prstGeom>
          <a:gradFill rotWithShape="0">
            <a:gsLst>
              <a:gs pos="0">
                <a:srgbClr val="FF00FF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1800"/>
          </a:p>
        </p:txBody>
      </p:sp>
      <p:sp>
        <p:nvSpPr>
          <p:cNvPr id="6" name="Rectangle 27"/>
          <p:cNvSpPr>
            <a:spLocks noChangeArrowheads="1"/>
          </p:cNvSpPr>
          <p:nvPr userDrawn="1"/>
        </p:nvSpPr>
        <p:spPr bwMode="ltGray">
          <a:xfrm>
            <a:off x="107950" y="2477692"/>
            <a:ext cx="560388" cy="316706"/>
          </a:xfrm>
          <a:prstGeom prst="rect">
            <a:avLst/>
          </a:prstGeom>
          <a:gradFill rotWithShape="0">
            <a:gsLst>
              <a:gs pos="0">
                <a:srgbClr val="CC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180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635001" y="2103835"/>
            <a:ext cx="31750" cy="789384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315913" y="2720578"/>
            <a:ext cx="8693150" cy="4167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9" name="Text Box 29"/>
          <p:cNvSpPr txBox="1">
            <a:spLocks noChangeArrowheads="1"/>
          </p:cNvSpPr>
          <p:nvPr userDrawn="1"/>
        </p:nvSpPr>
        <p:spPr bwMode="auto">
          <a:xfrm>
            <a:off x="6019800" y="113340"/>
            <a:ext cx="29892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1800" dirty="0"/>
              <a:t>Sergey K</a:t>
            </a:r>
            <a:r>
              <a:rPr lang="en-US" sz="1800"/>
              <a:t>. Aityan</a:t>
            </a:r>
            <a:endParaRPr lang="en-US" sz="1800" dirty="0"/>
          </a:p>
          <a:p>
            <a:pPr>
              <a:spcBef>
                <a:spcPts val="0"/>
              </a:spcBef>
              <a:defRPr/>
            </a:pPr>
            <a:r>
              <a:rPr lang="en-US" sz="1800"/>
              <a:t>s.aityan@northeastern</a:t>
            </a:r>
            <a:r>
              <a:rPr lang="en-US" sz="1800" dirty="0"/>
              <a:t>.edu</a:t>
            </a:r>
          </a:p>
        </p:txBody>
      </p:sp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524000" y="3095491"/>
            <a:ext cx="5564995" cy="59888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29">
            <a:extLst>
              <a:ext uri="{FF2B5EF4-FFF2-40B4-BE49-F238E27FC236}">
                <a16:creationId xmlns:a16="http://schemas.microsoft.com/office/drawing/2014/main" id="{A64F5065-D737-E9BE-1E51-58481296AB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82676" y="1978942"/>
            <a:ext cx="739457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4800" baseline="0">
                <a:solidFill>
                  <a:srgbClr val="333399"/>
                </a:solidFill>
              </a:rPr>
              <a:t>Artificial Neural </a:t>
            </a:r>
            <a:r>
              <a:rPr lang="en-US" sz="4800" baseline="0" dirty="0">
                <a:solidFill>
                  <a:srgbClr val="333399"/>
                </a:solidFill>
              </a:rPr>
              <a:t>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56850-AB26-F658-4BCE-ACAB9ECB15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687" y="189691"/>
            <a:ext cx="2074864" cy="5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0659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472" y="1047751"/>
            <a:ext cx="3984127" cy="3657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AB43A41-22AC-44C6-F385-3B4D3B2D542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26473" y="1047751"/>
            <a:ext cx="3984127" cy="363266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608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385" y="1114189"/>
            <a:ext cx="8182215" cy="13051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472" y="2792489"/>
            <a:ext cx="3984127" cy="19128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AB43A41-22AC-44C6-F385-3B4D3B2D542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26473" y="2767555"/>
            <a:ext cx="3984127" cy="19128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3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563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22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7" name="Rectangle 25"/>
          <p:cNvSpPr>
            <a:spLocks noChangeArrowheads="1"/>
          </p:cNvSpPr>
          <p:nvPr userDrawn="1"/>
        </p:nvSpPr>
        <p:spPr bwMode="ltGray">
          <a:xfrm>
            <a:off x="398464" y="303610"/>
            <a:ext cx="668337" cy="355997"/>
          </a:xfrm>
          <a:prstGeom prst="rect">
            <a:avLst/>
          </a:prstGeom>
          <a:gradFill rotWithShape="0">
            <a:gsLst>
              <a:gs pos="0">
                <a:srgbClr val="9966FF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1800"/>
          </a:p>
        </p:txBody>
      </p:sp>
      <p:sp>
        <p:nvSpPr>
          <p:cNvPr id="64538" name="Rectangle 26"/>
          <p:cNvSpPr>
            <a:spLocks noChangeArrowheads="1"/>
          </p:cNvSpPr>
          <p:nvPr userDrawn="1"/>
        </p:nvSpPr>
        <p:spPr bwMode="ltGray">
          <a:xfrm>
            <a:off x="522288" y="608410"/>
            <a:ext cx="849312" cy="355997"/>
          </a:xfrm>
          <a:prstGeom prst="rect">
            <a:avLst/>
          </a:prstGeom>
          <a:gradFill rotWithShape="0">
            <a:gsLst>
              <a:gs pos="0">
                <a:srgbClr val="FF00FF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1800"/>
          </a:p>
        </p:txBody>
      </p:sp>
      <p:sp>
        <p:nvSpPr>
          <p:cNvPr id="64539" name="Rectangle 27"/>
          <p:cNvSpPr>
            <a:spLocks noChangeArrowheads="1"/>
          </p:cNvSpPr>
          <p:nvPr userDrawn="1"/>
        </p:nvSpPr>
        <p:spPr bwMode="ltGray">
          <a:xfrm>
            <a:off x="107950" y="553641"/>
            <a:ext cx="560388" cy="316706"/>
          </a:xfrm>
          <a:prstGeom prst="rect">
            <a:avLst/>
          </a:prstGeom>
          <a:gradFill rotWithShape="0">
            <a:gsLst>
              <a:gs pos="0">
                <a:srgbClr val="CC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1800"/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gray">
          <a:xfrm>
            <a:off x="434976" y="776287"/>
            <a:ext cx="8226425" cy="23813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180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393827" y="285750"/>
            <a:ext cx="672305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4975" y="1098321"/>
            <a:ext cx="8251823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4526" name="Text Box 14"/>
          <p:cNvSpPr txBox="1">
            <a:spLocks noChangeArrowheads="1"/>
          </p:cNvSpPr>
          <p:nvPr userDrawn="1"/>
        </p:nvSpPr>
        <p:spPr bwMode="auto">
          <a:xfrm>
            <a:off x="0" y="0"/>
            <a:ext cx="2286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500"/>
              <a:t>Sergey Aityan</a:t>
            </a:r>
            <a:endParaRPr lang="en-US" sz="1500" dirty="0"/>
          </a:p>
        </p:txBody>
      </p:sp>
      <p:sp>
        <p:nvSpPr>
          <p:cNvPr id="64529" name="Text Box 17"/>
          <p:cNvSpPr txBox="1">
            <a:spLocks noChangeArrowheads="1"/>
          </p:cNvSpPr>
          <p:nvPr userDrawn="1"/>
        </p:nvSpPr>
        <p:spPr bwMode="auto">
          <a:xfrm>
            <a:off x="7543800" y="4862468"/>
            <a:ext cx="13716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350" dirty="0"/>
              <a:t>Slide </a:t>
            </a:r>
            <a:fld id="{67157EC5-6444-444D-B5D1-86515F90BDAD}" type="slidenum">
              <a:rPr lang="en-US" altLang="en-US" sz="1350"/>
              <a:pPr algn="r" eaLnBrk="1" hangingPunct="1">
                <a:spcBef>
                  <a:spcPct val="50000"/>
                </a:spcBef>
              </a:pPr>
              <a:t>‹#›</a:t>
            </a:fld>
            <a:r>
              <a:rPr lang="en-US" altLang="en-US" sz="1350" dirty="0"/>
              <a:t> / 86</a:t>
            </a:r>
          </a:p>
        </p:txBody>
      </p:sp>
      <p:sp>
        <p:nvSpPr>
          <p:cNvPr id="64530" name="Text Box 18"/>
          <p:cNvSpPr txBox="1">
            <a:spLocks noChangeArrowheads="1"/>
          </p:cNvSpPr>
          <p:nvPr userDrawn="1"/>
        </p:nvSpPr>
        <p:spPr bwMode="auto">
          <a:xfrm>
            <a:off x="125342" y="4879390"/>
            <a:ext cx="337985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/>
              <a:t>Artificial Neural </a:t>
            </a:r>
            <a:r>
              <a:rPr lang="en-US" sz="1350" dirty="0"/>
              <a:t>Networks</a:t>
            </a:r>
          </a:p>
        </p:txBody>
      </p:sp>
      <p:sp>
        <p:nvSpPr>
          <p:cNvPr id="64532" name="Rectangle 20"/>
          <p:cNvSpPr>
            <a:spLocks noChangeArrowheads="1"/>
          </p:cNvSpPr>
          <p:nvPr userDrawn="1"/>
        </p:nvSpPr>
        <p:spPr bwMode="auto">
          <a:xfrm>
            <a:off x="3356227" y="4872954"/>
            <a:ext cx="273126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350" dirty="0"/>
              <a:t>Chapter 13 – Convolutional Layer</a:t>
            </a:r>
          </a:p>
        </p:txBody>
      </p:sp>
      <p:sp>
        <p:nvSpPr>
          <p:cNvPr id="64533" name="Line 21"/>
          <p:cNvSpPr>
            <a:spLocks noChangeShapeType="1"/>
          </p:cNvSpPr>
          <p:nvPr userDrawn="1"/>
        </p:nvSpPr>
        <p:spPr bwMode="auto">
          <a:xfrm>
            <a:off x="185257" y="4901453"/>
            <a:ext cx="868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en-US" sz="1800"/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732631" y="228601"/>
            <a:ext cx="0" cy="73580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81" r:id="rId3"/>
    <p:sldLayoutId id="2147483682" r:id="rId4"/>
    <p:sldLayoutId id="2147483675" r:id="rId5"/>
    <p:sldLayoutId id="2147483674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ahoma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ahoma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ahoma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ahoma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ahoma" pitchFamily="34" charset="0"/>
        </a:defRPr>
      </a:lvl9pPr>
    </p:titleStyle>
    <p:bodyStyle>
      <a:lvl1pPr marL="257175" indent="-257175" algn="l" rtl="0" eaLnBrk="0" fontAlgn="base" hangingPunct="0">
        <a:spcBef>
          <a:spcPts val="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ts val="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</a:defRPr>
      </a:lvl2pPr>
      <a:lvl3pPr marL="942975" indent="-257175" algn="l" rtl="0" eaLnBrk="0" fontAlgn="base" hangingPunct="0">
        <a:spcBef>
          <a:spcPts val="0"/>
        </a:spcBef>
        <a:spcAft>
          <a:spcPct val="0"/>
        </a:spcAft>
        <a:buClr>
          <a:srgbClr val="008000"/>
        </a:buClr>
        <a:buSzPct val="70000"/>
        <a:buFont typeface="Wingdings" panose="05000000000000000000" pitchFamily="2" charset="2"/>
        <a:buChar char="ü"/>
        <a:defRPr sz="20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ts val="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18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ts val="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35B6E-92D5-AE01-69BE-3DF618D2C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3486150"/>
            <a:ext cx="6400800" cy="533400"/>
          </a:xfrm>
        </p:spPr>
        <p:txBody>
          <a:bodyPr/>
          <a:lstStyle/>
          <a:p>
            <a:pPr marL="2520950" indent="-2520950"/>
            <a:r>
              <a:rPr lang="en-US" dirty="0"/>
              <a:t>Chapter 13 – 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127349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6160-A107-C9AC-F796-751EC85B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Hadamard </a:t>
            </a:r>
            <a:r>
              <a:rPr lang="en-US" dirty="0"/>
              <a:t>Product </a:t>
            </a:r>
            <a:r>
              <a:rPr lang="en-US"/>
              <a:t>of Matrices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077C-A7B3-BE3F-E25F-8084DFA97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81" y="1026884"/>
            <a:ext cx="8480425" cy="635229"/>
          </a:xfrm>
        </p:spPr>
        <p:txBody>
          <a:bodyPr/>
          <a:lstStyle/>
          <a:p>
            <a:r>
              <a:rPr lang="en-US"/>
              <a:t>Hadamard </a:t>
            </a:r>
            <a:r>
              <a:rPr lang="en-US" dirty="0"/>
              <a:t>product of </a:t>
            </a:r>
            <a:r>
              <a:rPr lang="en-US"/>
              <a:t>two matrices of equal </a:t>
            </a:r>
            <a:r>
              <a:rPr lang="en-US" dirty="0"/>
              <a:t>sizes is the by-component products of their elements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/>
              <a:t>To allow </a:t>
            </a:r>
            <a:r>
              <a:rPr lang="en-US" dirty="0"/>
              <a:t>for </a:t>
            </a:r>
            <a:r>
              <a:rPr lang="en-US"/>
              <a:t>the Hadamard product A</a:t>
            </a:r>
            <a:r>
              <a:rPr lang="ar-AE"/>
              <a:t>٥</a:t>
            </a:r>
            <a:r>
              <a:rPr lang="en-US" dirty="0"/>
              <a:t>B </a:t>
            </a:r>
            <a:r>
              <a:rPr lang="en-US"/>
              <a:t>both matrices A and </a:t>
            </a:r>
            <a:r>
              <a:rPr lang="en-US" dirty="0"/>
              <a:t>B must be of </a:t>
            </a:r>
            <a:r>
              <a:rPr lang="en-US"/>
              <a:t>the same </a:t>
            </a:r>
            <a:r>
              <a:rPr lang="en-US" dirty="0"/>
              <a:t>size. </a:t>
            </a:r>
            <a:r>
              <a:rPr lang="en-US"/>
              <a:t>The resultant matrix </a:t>
            </a:r>
            <a:r>
              <a:rPr lang="en-US" dirty="0"/>
              <a:t>will be of </a:t>
            </a:r>
            <a:r>
              <a:rPr lang="en-US"/>
              <a:t>the same </a:t>
            </a:r>
            <a:r>
              <a:rPr lang="en-US" dirty="0"/>
              <a:t>size too.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7CF53995-8762-7509-69CB-59F9436A1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829313"/>
              </p:ext>
            </p:extLst>
          </p:nvPr>
        </p:nvGraphicFramePr>
        <p:xfrm>
          <a:off x="666750" y="2108200"/>
          <a:ext cx="8015288" cy="170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84520" imgH="1143000" progId="Equation.DSMT4">
                  <p:embed/>
                </p:oleObj>
              </mc:Choice>
              <mc:Fallback>
                <p:oleObj name="Equation" r:id="rId2" imgW="5384520" imgH="11430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7CF53995-8762-7509-69CB-59F9436A1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50" y="2108200"/>
                        <a:ext cx="8015288" cy="170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E619711-3818-54F0-D2CB-B8C56E6EA0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0488" y="1662113"/>
          <a:ext cx="642302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57600" imgH="279360" progId="Equation.DSMT4">
                  <p:embed/>
                </p:oleObj>
              </mc:Choice>
              <mc:Fallback>
                <p:oleObj name="Equation" r:id="rId4" imgW="3657600" imgH="2793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E619711-3818-54F0-D2CB-B8C56E6EA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1662113"/>
                        <a:ext cx="6423025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418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2E7F-86E0-D241-8850-FFDB7EDC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</a:t>
            </a:r>
            <a:r>
              <a:rPr lang="en-US" dirty="0"/>
              <a:t>is Convolution?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D933-FD39-FBC6-244F-A153D01AD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1047751"/>
            <a:ext cx="3984127" cy="3657600"/>
          </a:xfrm>
        </p:spPr>
        <p:txBody>
          <a:bodyPr/>
          <a:lstStyle/>
          <a:p>
            <a:r>
              <a:rPr lang="en-US" dirty="0"/>
              <a:t>Convolution </a:t>
            </a:r>
            <a:r>
              <a:rPr lang="en-US"/>
              <a:t>is a particular </a:t>
            </a:r>
            <a:r>
              <a:rPr lang="en-US" dirty="0"/>
              <a:t>type </a:t>
            </a:r>
            <a:r>
              <a:rPr lang="en-US"/>
              <a:t>of operation that </a:t>
            </a:r>
            <a:r>
              <a:rPr lang="en-US" dirty="0"/>
              <a:t>involves folding, shifting, multiplying</a:t>
            </a:r>
            <a:r>
              <a:rPr lang="en-US"/>
              <a:t>, and adding</a:t>
            </a:r>
            <a:r>
              <a:rPr lang="en-US" dirty="0"/>
              <a:t>.</a:t>
            </a:r>
          </a:p>
          <a:p>
            <a:r>
              <a:rPr lang="en-US"/>
              <a:t>A convolution operation </a:t>
            </a:r>
            <a:r>
              <a:rPr lang="en-US" dirty="0"/>
              <a:t>consists of </a:t>
            </a:r>
            <a:r>
              <a:rPr lang="en-US"/>
              <a:t>sliding a </a:t>
            </a:r>
            <a:r>
              <a:rPr lang="en-US" dirty="0"/>
              <a:t>kernel (filter</a:t>
            </a:r>
            <a:r>
              <a:rPr lang="en-US"/>
              <a:t>) across </a:t>
            </a:r>
            <a:r>
              <a:rPr lang="en-US" dirty="0"/>
              <a:t>the </a:t>
            </a:r>
            <a:r>
              <a:rPr lang="en-US"/>
              <a:t>width and </a:t>
            </a:r>
            <a:r>
              <a:rPr lang="en-US" dirty="0"/>
              <a:t>height </a:t>
            </a:r>
            <a:r>
              <a:rPr lang="en-US"/>
              <a:t>of an array and </a:t>
            </a:r>
            <a:r>
              <a:rPr lang="en-US" dirty="0"/>
              <a:t>computing the sum of products of the corresponding </a:t>
            </a:r>
            <a:r>
              <a:rPr lang="en-US"/>
              <a:t>intensities and </a:t>
            </a:r>
            <a:r>
              <a:rPr lang="en-US" dirty="0"/>
              <a:t>weights.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25945-D101-D338-7190-B93DBE40084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to perform convolution:</a:t>
            </a:r>
          </a:p>
          <a:p>
            <a:r>
              <a:rPr lang="en-US" dirty="0"/>
              <a:t>Flip </a:t>
            </a:r>
            <a:r>
              <a:rPr lang="en-US"/>
              <a:t>the mask (horizontally and vertically</a:t>
            </a:r>
            <a:r>
              <a:rPr lang="en-US" dirty="0"/>
              <a:t>) only once.</a:t>
            </a:r>
          </a:p>
          <a:p>
            <a:r>
              <a:rPr lang="en-US" dirty="0"/>
              <a:t>Slide </a:t>
            </a:r>
            <a:r>
              <a:rPr lang="en-US"/>
              <a:t>the mask </a:t>
            </a:r>
            <a:r>
              <a:rPr lang="en-US" dirty="0"/>
              <a:t>onto </a:t>
            </a:r>
            <a:r>
              <a:rPr lang="en-US"/>
              <a:t>the image</a:t>
            </a:r>
            <a:r>
              <a:rPr lang="en-US" dirty="0"/>
              <a:t>.</a:t>
            </a:r>
          </a:p>
          <a:p>
            <a:r>
              <a:rPr lang="en-US" dirty="0"/>
              <a:t>Multiply the corresponding elements </a:t>
            </a:r>
            <a:r>
              <a:rPr lang="en-US"/>
              <a:t>(Hadamar </a:t>
            </a:r>
            <a:r>
              <a:rPr lang="en-US" dirty="0"/>
              <a:t>product</a:t>
            </a:r>
            <a:r>
              <a:rPr lang="en-US"/>
              <a:t>) and then add </a:t>
            </a:r>
            <a:r>
              <a:rPr lang="en-US" dirty="0"/>
              <a:t>them.</a:t>
            </a:r>
          </a:p>
          <a:p>
            <a:r>
              <a:rPr lang="en-US"/>
              <a:t>Repeat </a:t>
            </a:r>
            <a:r>
              <a:rPr lang="en-US" dirty="0"/>
              <a:t>this procedure </a:t>
            </a:r>
            <a:r>
              <a:rPr lang="en-US"/>
              <a:t>until all values </a:t>
            </a:r>
            <a:r>
              <a:rPr lang="en-US" dirty="0"/>
              <a:t>of </a:t>
            </a:r>
            <a:r>
              <a:rPr lang="en-US"/>
              <a:t>the image has been calculated</a:t>
            </a:r>
            <a:r>
              <a:rPr lang="en-US" dirty="0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253BDF-C99E-528A-D4B7-4850DE281971}"/>
              </a:ext>
            </a:extLst>
          </p:cNvPr>
          <p:cNvCxnSpPr/>
          <p:nvPr/>
        </p:nvCxnSpPr>
        <p:spPr bwMode="auto">
          <a:xfrm>
            <a:off x="4419600" y="1047751"/>
            <a:ext cx="0" cy="363266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5062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A5773-0C3A-4CF6-0942-0A4E5A6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Convolution – Flip 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B49662-70DA-DE56-84E3-B0A103B6198C}"/>
              </a:ext>
            </a:extLst>
          </p:cNvPr>
          <p:cNvGraphicFramePr>
            <a:graphicFrameLocks noGrp="1"/>
          </p:cNvGraphicFramePr>
          <p:nvPr/>
        </p:nvGraphicFramePr>
        <p:xfrm>
          <a:off x="321614" y="2107582"/>
          <a:ext cx="12573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a₁₂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a₁₃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a₂₁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a₂₃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a₃₃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a₄₃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1A43CC-393D-A016-7C17-311396255A18}"/>
              </a:ext>
            </a:extLst>
          </p:cNvPr>
          <p:cNvSpPr txBox="1"/>
          <p:nvPr/>
        </p:nvSpPr>
        <p:spPr>
          <a:xfrm>
            <a:off x="0" y="8867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 A of size n</a:t>
            </a:r>
            <a:r>
              <a:rPr lang="en-US" sz="1800" b="0" dirty="0">
                <a:solidFill>
                  <a:schemeClr val="tx1"/>
                </a:solidFill>
              </a:rPr>
              <a:t>₁ x n₂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CBCDA9-CFAE-780A-6AAD-6FC387DC610E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472502"/>
          <a:ext cx="838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954B25-EA61-2460-6E41-046406930A1A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2274382"/>
          <a:ext cx="8382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7AA0DDD-C77F-9D56-B3EC-AB8F0E886C76}"/>
              </a:ext>
            </a:extLst>
          </p:cNvPr>
          <p:cNvSpPr txBox="1"/>
          <p:nvPr/>
        </p:nvSpPr>
        <p:spPr>
          <a:xfrm>
            <a:off x="42378" y="380397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matrix, say, 4 x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B8B4C-1A0C-06BB-8C07-D961B5A45A5E}"/>
              </a:ext>
            </a:extLst>
          </p:cNvPr>
          <p:cNvSpPr txBox="1"/>
          <p:nvPr/>
        </p:nvSpPr>
        <p:spPr>
          <a:xfrm>
            <a:off x="1731477" y="345826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</a:t>
            </a:r>
            <a:r>
              <a:rPr lang="en-US"/>
              <a:t>), say</a:t>
            </a:r>
            <a:r>
              <a:rPr lang="en-US" dirty="0"/>
              <a:t>, 2 x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14CAF-0A67-7F69-0DAB-3B27CED4C8DE}"/>
              </a:ext>
            </a:extLst>
          </p:cNvPr>
          <p:cNvSpPr txBox="1"/>
          <p:nvPr/>
        </p:nvSpPr>
        <p:spPr>
          <a:xfrm>
            <a:off x="3135629" y="3854049"/>
            <a:ext cx="1354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3</a:t>
            </a:r>
            <a:r>
              <a:rPr lang="en-US" sz="1800" b="0" dirty="0">
                <a:solidFill>
                  <a:schemeClr val="tx1"/>
                </a:solidFill>
              </a:rPr>
              <a:t> x 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86399-A9AA-3B28-BD9F-34E641BA9CB5}"/>
              </a:ext>
            </a:extLst>
          </p:cNvPr>
          <p:cNvSpPr txBox="1"/>
          <p:nvPr/>
        </p:nvSpPr>
        <p:spPr>
          <a:xfrm>
            <a:off x="4351930" y="1952643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c₁₁ = a₁₁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₁₁+a₁₂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c₁₂ = a₁₂*b₁₁+a₁₃*b₁₂+a₂₂*b₂₁+a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</a:t>
            </a:r>
            <a:r>
              <a:rPr lang="en-US" dirty="0"/>
              <a:t>₃*b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₂₂</a:t>
            </a:r>
            <a:endParaRPr lang="en-US" dirty="0"/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c₂₁ = 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c₂₂ = 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c₃₁ = 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c₃₂ = 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7F6683-4963-DFEE-A11E-451D7518CAE5}"/>
              </a:ext>
            </a:extLst>
          </p:cNvPr>
          <p:cNvGrpSpPr/>
          <p:nvPr/>
        </p:nvGrpSpPr>
        <p:grpSpPr>
          <a:xfrm>
            <a:off x="313396" y="2029853"/>
            <a:ext cx="8698014" cy="874624"/>
            <a:chOff x="313396" y="1793821"/>
            <a:chExt cx="8698014" cy="8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A61142-1EB4-90D1-CC51-E0CB2AEE8341}"/>
                </a:ext>
              </a:extLst>
            </p:cNvPr>
            <p:cNvSpPr/>
            <p:nvPr/>
          </p:nvSpPr>
          <p:spPr bwMode="auto">
            <a:xfrm>
              <a:off x="313396" y="1875964"/>
              <a:ext cx="836307" cy="792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897ECD-A224-8EA1-E472-155A3BA1F08E}"/>
                </a:ext>
              </a:extLst>
            </p:cNvPr>
            <p:cNvSpPr/>
            <p:nvPr/>
          </p:nvSpPr>
          <p:spPr bwMode="auto">
            <a:xfrm>
              <a:off x="4451943" y="1793821"/>
              <a:ext cx="4559467" cy="279834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06B6A4-F270-9F74-2648-1406E3E14052}"/>
                </a:ext>
              </a:extLst>
            </p:cNvPr>
            <p:cNvSpPr/>
            <p:nvPr/>
          </p:nvSpPr>
          <p:spPr bwMode="auto">
            <a:xfrm>
              <a:off x="3200400" y="2035478"/>
              <a:ext cx="417517" cy="37774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C853478-AED1-8D48-538A-A77CB01FA322}"/>
              </a:ext>
            </a:extLst>
          </p:cNvPr>
          <p:cNvSpPr txBox="1"/>
          <p:nvPr/>
        </p:nvSpPr>
        <p:spPr>
          <a:xfrm>
            <a:off x="1594547" y="270190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48A2C9-B225-5A58-EC89-D3A98C87ABC2}"/>
              </a:ext>
            </a:extLst>
          </p:cNvPr>
          <p:cNvSpPr txBox="1"/>
          <p:nvPr/>
        </p:nvSpPr>
        <p:spPr>
          <a:xfrm>
            <a:off x="2801511" y="258300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95BF5B-F532-042D-E144-533B4652C7B9}"/>
              </a:ext>
            </a:extLst>
          </p:cNvPr>
          <p:cNvCxnSpPr/>
          <p:nvPr/>
        </p:nvCxnSpPr>
        <p:spPr bwMode="auto">
          <a:xfrm flipV="1">
            <a:off x="1756229" y="3044665"/>
            <a:ext cx="0" cy="1059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hought Bubble: Cloud 52">
            <a:extLst>
              <a:ext uri="{FF2B5EF4-FFF2-40B4-BE49-F238E27FC236}">
                <a16:creationId xmlns:a16="http://schemas.microsoft.com/office/drawing/2014/main" id="{9F852D67-7B6E-129F-2794-204637DBBDF1}"/>
              </a:ext>
            </a:extLst>
          </p:cNvPr>
          <p:cNvSpPr/>
          <p:nvPr/>
        </p:nvSpPr>
        <p:spPr bwMode="auto">
          <a:xfrm>
            <a:off x="1028700" y="4078719"/>
            <a:ext cx="1905000" cy="853982"/>
          </a:xfrm>
          <a:prstGeom prst="cloudCallout">
            <a:avLst>
              <a:gd name="adj1" fmla="val 31009"/>
              <a:gd name="adj2" fmla="val 3009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</a:rPr>
              <a:t>Convolution 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68638-6420-AA75-6FF4-36889F3EB227}"/>
              </a:ext>
            </a:extLst>
          </p:cNvPr>
          <p:cNvSpPr txBox="1"/>
          <p:nvPr/>
        </p:nvSpPr>
        <p:spPr>
          <a:xfrm>
            <a:off x="5510582" y="825904"/>
            <a:ext cx="3276783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a filter shrinks the original image by reducing its size (natural resolution)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3ACD2F-E1E2-3B53-2B61-A3DB2BCA9CE2}"/>
              </a:ext>
            </a:extLst>
          </p:cNvPr>
          <p:cNvSpPr txBox="1"/>
          <p:nvPr/>
        </p:nvSpPr>
        <p:spPr>
          <a:xfrm>
            <a:off x="1857349" y="767907"/>
            <a:ext cx="1768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(filter) B of size f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 x f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</a:p>
          <a:p>
            <a:r>
              <a:rPr lang="en-US" dirty="0"/>
              <a:t>(f</a:t>
            </a:r>
            <a:r>
              <a:rPr lang="en-US" sz="1800" b="0" dirty="0">
                <a:solidFill>
                  <a:schemeClr val="tx1"/>
                </a:solidFill>
              </a:rPr>
              <a:t>₁ ≤</a:t>
            </a:r>
            <a:r>
              <a:rPr lang="en-US" dirty="0"/>
              <a:t> n</a:t>
            </a:r>
            <a:r>
              <a:rPr lang="en-US" sz="1800" b="0" dirty="0">
                <a:solidFill>
                  <a:schemeClr val="tx1"/>
                </a:solidFill>
              </a:rPr>
              <a:t>₁ and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 ≤ n₂)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5804C-9915-7743-871A-3F9376BE84E4}"/>
              </a:ext>
            </a:extLst>
          </p:cNvPr>
          <p:cNvSpPr txBox="1"/>
          <p:nvPr/>
        </p:nvSpPr>
        <p:spPr>
          <a:xfrm>
            <a:off x="3582924" y="768618"/>
            <a:ext cx="175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(n</a:t>
            </a:r>
            <a:r>
              <a:rPr lang="en-US" sz="1800" b="0" dirty="0">
                <a:solidFill>
                  <a:schemeClr val="tx1"/>
                </a:solidFill>
              </a:rPr>
              <a:t>₁-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₁+1) x (n₂-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₂+1)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3D827-BA6C-4F2D-1B11-E785D5CEC5B5}"/>
              </a:ext>
            </a:extLst>
          </p:cNvPr>
          <p:cNvSpPr txBox="1"/>
          <p:nvPr/>
        </p:nvSpPr>
        <p:spPr>
          <a:xfrm>
            <a:off x="4793142" y="3746259"/>
            <a:ext cx="427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element of the convoluted matrix equals the sum of all elements of the </a:t>
            </a:r>
            <a:r>
              <a:rPr lang="en-US" dirty="0" err="1"/>
              <a:t>Hadamar</a:t>
            </a:r>
            <a:r>
              <a:rPr lang="en-US" dirty="0"/>
              <a:t> product of the filter and its map on the original matrix.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2FCDD-CBD7-AFA2-65C9-0D48956B0F40}"/>
              </a:ext>
            </a:extLst>
          </p:cNvPr>
          <p:cNvCxnSpPr/>
          <p:nvPr/>
        </p:nvCxnSpPr>
        <p:spPr bwMode="auto">
          <a:xfrm>
            <a:off x="4267200" y="2033412"/>
            <a:ext cx="0" cy="161612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52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A5773-0C3A-4CF6-0942-0A4E5A6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Convolution – Flip 2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B49662-70DA-DE56-84E3-B0A103B6198C}"/>
              </a:ext>
            </a:extLst>
          </p:cNvPr>
          <p:cNvGraphicFramePr>
            <a:graphicFrameLocks noGrp="1"/>
          </p:cNvGraphicFramePr>
          <p:nvPr/>
        </p:nvGraphicFramePr>
        <p:xfrm>
          <a:off x="321614" y="2107582"/>
          <a:ext cx="12573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a₁₂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a₁₃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a₂₁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a₂₃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a₃₃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a₄₃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1A43CC-393D-A016-7C17-311396255A18}"/>
              </a:ext>
            </a:extLst>
          </p:cNvPr>
          <p:cNvSpPr txBox="1"/>
          <p:nvPr/>
        </p:nvSpPr>
        <p:spPr>
          <a:xfrm>
            <a:off x="0" y="8867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 A of size n</a:t>
            </a:r>
            <a:r>
              <a:rPr lang="en-US" sz="1800" b="0" dirty="0">
                <a:solidFill>
                  <a:schemeClr val="tx1"/>
                </a:solidFill>
              </a:rPr>
              <a:t>₁ x n₂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CBCDA9-CFAE-780A-6AAD-6FC387DC610E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472502"/>
          <a:ext cx="838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954B25-EA61-2460-6E41-046406930A1A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2274382"/>
          <a:ext cx="8382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7AA0DDD-C77F-9D56-B3EC-AB8F0E886C76}"/>
              </a:ext>
            </a:extLst>
          </p:cNvPr>
          <p:cNvSpPr txBox="1"/>
          <p:nvPr/>
        </p:nvSpPr>
        <p:spPr>
          <a:xfrm>
            <a:off x="42378" y="380397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matrix, say, 4 x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B8B4C-1A0C-06BB-8C07-D961B5A45A5E}"/>
              </a:ext>
            </a:extLst>
          </p:cNvPr>
          <p:cNvSpPr txBox="1"/>
          <p:nvPr/>
        </p:nvSpPr>
        <p:spPr>
          <a:xfrm>
            <a:off x="1731477" y="345826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</a:t>
            </a:r>
            <a:r>
              <a:rPr lang="en-US"/>
              <a:t>), say</a:t>
            </a:r>
            <a:r>
              <a:rPr lang="en-US" dirty="0"/>
              <a:t>, 2 x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14CAF-0A67-7F69-0DAB-3B27CED4C8DE}"/>
              </a:ext>
            </a:extLst>
          </p:cNvPr>
          <p:cNvSpPr txBox="1"/>
          <p:nvPr/>
        </p:nvSpPr>
        <p:spPr>
          <a:xfrm>
            <a:off x="3135629" y="3854049"/>
            <a:ext cx="1354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3</a:t>
            </a:r>
            <a:r>
              <a:rPr lang="en-US" sz="1800" b="0" dirty="0">
                <a:solidFill>
                  <a:schemeClr val="tx1"/>
                </a:solidFill>
              </a:rPr>
              <a:t> x 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86399-A9AA-3B28-BD9F-34E641BA9CB5}"/>
              </a:ext>
            </a:extLst>
          </p:cNvPr>
          <p:cNvSpPr txBox="1"/>
          <p:nvPr/>
        </p:nvSpPr>
        <p:spPr>
          <a:xfrm>
            <a:off x="4351930" y="1952643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c₁₁ = a₁₁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₁₁+a₁₂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c₁₂ = a₁₂*b₁₁+a₁₃*b₁₂+a₂₂*b₂₁+a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</a:t>
            </a:r>
            <a:r>
              <a:rPr lang="en-US" dirty="0"/>
              <a:t>₃*b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₂₂</a:t>
            </a:r>
            <a:endParaRPr lang="en-US" dirty="0"/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c₂₁ = 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c₂₂ = 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c₃₁ = 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c₃₂ = 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ACF00D-FEC7-C549-66C8-0F4B6BC7E25E}"/>
              </a:ext>
            </a:extLst>
          </p:cNvPr>
          <p:cNvGrpSpPr/>
          <p:nvPr/>
        </p:nvGrpSpPr>
        <p:grpSpPr>
          <a:xfrm>
            <a:off x="739767" y="2119119"/>
            <a:ext cx="8263254" cy="792481"/>
            <a:chOff x="739767" y="2119119"/>
            <a:chExt cx="8263254" cy="79248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1D60B7-EF2D-21AF-1957-85210851D8A5}"/>
                </a:ext>
              </a:extLst>
            </p:cNvPr>
            <p:cNvSpPr/>
            <p:nvPr/>
          </p:nvSpPr>
          <p:spPr bwMode="auto">
            <a:xfrm>
              <a:off x="739767" y="2119119"/>
              <a:ext cx="836307" cy="792481"/>
            </a:xfrm>
            <a:prstGeom prst="rect">
              <a:avLst/>
            </a:prstGeom>
            <a:solidFill>
              <a:srgbClr val="FFC1C1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8A7E3C-9E49-F7BE-6D92-1349280E3FBA}"/>
                </a:ext>
              </a:extLst>
            </p:cNvPr>
            <p:cNvSpPr/>
            <p:nvPr/>
          </p:nvSpPr>
          <p:spPr bwMode="auto">
            <a:xfrm>
              <a:off x="4443553" y="2300291"/>
              <a:ext cx="4559468" cy="279834"/>
            </a:xfrm>
            <a:prstGeom prst="rect">
              <a:avLst/>
            </a:prstGeom>
            <a:solidFill>
              <a:srgbClr val="FFC1C1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B9BA9D-EC25-C373-9938-9E5306E9E9FF}"/>
                </a:ext>
              </a:extLst>
            </p:cNvPr>
            <p:cNvSpPr/>
            <p:nvPr/>
          </p:nvSpPr>
          <p:spPr bwMode="auto">
            <a:xfrm>
              <a:off x="3626771" y="2278633"/>
              <a:ext cx="417517" cy="377745"/>
            </a:xfrm>
            <a:prstGeom prst="rect">
              <a:avLst/>
            </a:prstGeom>
            <a:solidFill>
              <a:srgbClr val="FFC1C1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C853478-AED1-8D48-538A-A77CB01FA322}"/>
              </a:ext>
            </a:extLst>
          </p:cNvPr>
          <p:cNvSpPr txBox="1"/>
          <p:nvPr/>
        </p:nvSpPr>
        <p:spPr>
          <a:xfrm>
            <a:off x="1594547" y="270190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48A2C9-B225-5A58-EC89-D3A98C87ABC2}"/>
              </a:ext>
            </a:extLst>
          </p:cNvPr>
          <p:cNvSpPr txBox="1"/>
          <p:nvPr/>
        </p:nvSpPr>
        <p:spPr>
          <a:xfrm>
            <a:off x="2801511" y="258300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95BF5B-F532-042D-E144-533B4652C7B9}"/>
              </a:ext>
            </a:extLst>
          </p:cNvPr>
          <p:cNvCxnSpPr/>
          <p:nvPr/>
        </p:nvCxnSpPr>
        <p:spPr bwMode="auto">
          <a:xfrm flipV="1">
            <a:off x="1756229" y="3044665"/>
            <a:ext cx="0" cy="1059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hought Bubble: Cloud 52">
            <a:extLst>
              <a:ext uri="{FF2B5EF4-FFF2-40B4-BE49-F238E27FC236}">
                <a16:creationId xmlns:a16="http://schemas.microsoft.com/office/drawing/2014/main" id="{9F852D67-7B6E-129F-2794-204637DBBDF1}"/>
              </a:ext>
            </a:extLst>
          </p:cNvPr>
          <p:cNvSpPr/>
          <p:nvPr/>
        </p:nvSpPr>
        <p:spPr bwMode="auto">
          <a:xfrm>
            <a:off x="1028700" y="4078719"/>
            <a:ext cx="1905000" cy="853982"/>
          </a:xfrm>
          <a:prstGeom prst="cloudCallout">
            <a:avLst>
              <a:gd name="adj1" fmla="val 31009"/>
              <a:gd name="adj2" fmla="val 3009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</a:rPr>
              <a:t>Convolution 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68638-6420-AA75-6FF4-36889F3EB227}"/>
              </a:ext>
            </a:extLst>
          </p:cNvPr>
          <p:cNvSpPr txBox="1"/>
          <p:nvPr/>
        </p:nvSpPr>
        <p:spPr>
          <a:xfrm>
            <a:off x="5510582" y="825904"/>
            <a:ext cx="3276783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a filter shrinks the original image by reducing its size (natural resolution)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3ACD2F-E1E2-3B53-2B61-A3DB2BCA9CE2}"/>
              </a:ext>
            </a:extLst>
          </p:cNvPr>
          <p:cNvSpPr txBox="1"/>
          <p:nvPr/>
        </p:nvSpPr>
        <p:spPr>
          <a:xfrm>
            <a:off x="1857349" y="767907"/>
            <a:ext cx="1768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(filter) B of size f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 x f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</a:p>
          <a:p>
            <a:r>
              <a:rPr lang="en-US" dirty="0"/>
              <a:t>(f</a:t>
            </a:r>
            <a:r>
              <a:rPr lang="en-US" sz="1800" b="0" dirty="0">
                <a:solidFill>
                  <a:schemeClr val="tx1"/>
                </a:solidFill>
              </a:rPr>
              <a:t>₁ ≤</a:t>
            </a:r>
            <a:r>
              <a:rPr lang="en-US" dirty="0"/>
              <a:t> n</a:t>
            </a:r>
            <a:r>
              <a:rPr lang="en-US" sz="1800" b="0" dirty="0">
                <a:solidFill>
                  <a:schemeClr val="tx1"/>
                </a:solidFill>
              </a:rPr>
              <a:t>₁ and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 ≤ n₂)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5804C-9915-7743-871A-3F9376BE84E4}"/>
              </a:ext>
            </a:extLst>
          </p:cNvPr>
          <p:cNvSpPr txBox="1"/>
          <p:nvPr/>
        </p:nvSpPr>
        <p:spPr>
          <a:xfrm>
            <a:off x="3582924" y="768618"/>
            <a:ext cx="175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(n</a:t>
            </a:r>
            <a:r>
              <a:rPr lang="en-US" sz="1800" b="0" dirty="0">
                <a:solidFill>
                  <a:schemeClr val="tx1"/>
                </a:solidFill>
              </a:rPr>
              <a:t>₁-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₁+1) x (n₂-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₂+1)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3D827-BA6C-4F2D-1B11-E785D5CEC5B5}"/>
              </a:ext>
            </a:extLst>
          </p:cNvPr>
          <p:cNvSpPr txBox="1"/>
          <p:nvPr/>
        </p:nvSpPr>
        <p:spPr>
          <a:xfrm>
            <a:off x="4793142" y="3746259"/>
            <a:ext cx="427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element of the convoluted matrix equals the sum of all elements of the </a:t>
            </a:r>
            <a:r>
              <a:rPr lang="en-US" dirty="0" err="1"/>
              <a:t>Hadamar</a:t>
            </a:r>
            <a:r>
              <a:rPr lang="en-US" dirty="0"/>
              <a:t> product of the filter and its map on the original matrix.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2FCDD-CBD7-AFA2-65C9-0D48956B0F40}"/>
              </a:ext>
            </a:extLst>
          </p:cNvPr>
          <p:cNvCxnSpPr/>
          <p:nvPr/>
        </p:nvCxnSpPr>
        <p:spPr bwMode="auto">
          <a:xfrm>
            <a:off x="4267200" y="2033412"/>
            <a:ext cx="0" cy="161612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0169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A5773-0C3A-4CF6-0942-0A4E5A6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Convolution – Flip 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B49662-70DA-DE56-84E3-B0A103B6198C}"/>
              </a:ext>
            </a:extLst>
          </p:cNvPr>
          <p:cNvGraphicFramePr>
            <a:graphicFrameLocks noGrp="1"/>
          </p:cNvGraphicFramePr>
          <p:nvPr/>
        </p:nvGraphicFramePr>
        <p:xfrm>
          <a:off x="321614" y="2107582"/>
          <a:ext cx="12573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a₁₂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a₁₃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a₂₁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a₂₃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a₃₃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a₄₃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1A43CC-393D-A016-7C17-311396255A18}"/>
              </a:ext>
            </a:extLst>
          </p:cNvPr>
          <p:cNvSpPr txBox="1"/>
          <p:nvPr/>
        </p:nvSpPr>
        <p:spPr>
          <a:xfrm>
            <a:off x="0" y="8867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 A of size n</a:t>
            </a:r>
            <a:r>
              <a:rPr lang="en-US" sz="1800" b="0" dirty="0">
                <a:solidFill>
                  <a:schemeClr val="tx1"/>
                </a:solidFill>
              </a:rPr>
              <a:t>₁ x n₂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CBCDA9-CFAE-780A-6AAD-6FC387DC610E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472502"/>
          <a:ext cx="838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954B25-EA61-2460-6E41-046406930A1A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2274382"/>
          <a:ext cx="8382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7AA0DDD-C77F-9D56-B3EC-AB8F0E886C76}"/>
              </a:ext>
            </a:extLst>
          </p:cNvPr>
          <p:cNvSpPr txBox="1"/>
          <p:nvPr/>
        </p:nvSpPr>
        <p:spPr>
          <a:xfrm>
            <a:off x="42378" y="380397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matrix, say, 4 x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B8B4C-1A0C-06BB-8C07-D961B5A45A5E}"/>
              </a:ext>
            </a:extLst>
          </p:cNvPr>
          <p:cNvSpPr txBox="1"/>
          <p:nvPr/>
        </p:nvSpPr>
        <p:spPr>
          <a:xfrm>
            <a:off x="1731477" y="345826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</a:t>
            </a:r>
            <a:r>
              <a:rPr lang="en-US"/>
              <a:t>), say</a:t>
            </a:r>
            <a:r>
              <a:rPr lang="en-US" dirty="0"/>
              <a:t>, 2 x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14CAF-0A67-7F69-0DAB-3B27CED4C8DE}"/>
              </a:ext>
            </a:extLst>
          </p:cNvPr>
          <p:cNvSpPr txBox="1"/>
          <p:nvPr/>
        </p:nvSpPr>
        <p:spPr>
          <a:xfrm>
            <a:off x="3135629" y="3854049"/>
            <a:ext cx="1354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3</a:t>
            </a:r>
            <a:r>
              <a:rPr lang="en-US" sz="1800" b="0" dirty="0">
                <a:solidFill>
                  <a:schemeClr val="tx1"/>
                </a:solidFill>
              </a:rPr>
              <a:t> x 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86399-A9AA-3B28-BD9F-34E641BA9CB5}"/>
              </a:ext>
            </a:extLst>
          </p:cNvPr>
          <p:cNvSpPr txBox="1"/>
          <p:nvPr/>
        </p:nvSpPr>
        <p:spPr>
          <a:xfrm>
            <a:off x="4351930" y="1952643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c₁₁ = a₁₁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₁₁+a₁₂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c₁₂ = a₁₂*b₁₁+a₁₃*b₁₂+a₂₂*b₂₁+a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</a:t>
            </a:r>
            <a:r>
              <a:rPr lang="en-US" dirty="0"/>
              <a:t>₃*b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₂₂</a:t>
            </a:r>
            <a:endParaRPr lang="en-US" dirty="0"/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c₂₁ = 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c₂₂ = 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c₃₁ = 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c₃₂ = 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2C1C6-11DB-192F-2EB1-FB48E3019F3A}"/>
              </a:ext>
            </a:extLst>
          </p:cNvPr>
          <p:cNvGrpSpPr/>
          <p:nvPr/>
        </p:nvGrpSpPr>
        <p:grpSpPr>
          <a:xfrm>
            <a:off x="313396" y="2518919"/>
            <a:ext cx="8679160" cy="792481"/>
            <a:chOff x="313396" y="2518919"/>
            <a:chExt cx="8679160" cy="79248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F64AC6-2C5F-5B21-EA6C-D86B0F6C283F}"/>
                </a:ext>
              </a:extLst>
            </p:cNvPr>
            <p:cNvSpPr/>
            <p:nvPr/>
          </p:nvSpPr>
          <p:spPr bwMode="auto">
            <a:xfrm>
              <a:off x="313396" y="2518919"/>
              <a:ext cx="836307" cy="792481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93CE76-0179-619E-958F-16B0AFF6194B}"/>
                </a:ext>
              </a:extLst>
            </p:cNvPr>
            <p:cNvSpPr/>
            <p:nvPr/>
          </p:nvSpPr>
          <p:spPr bwMode="auto">
            <a:xfrm>
              <a:off x="3200400" y="2678433"/>
              <a:ext cx="417517" cy="377745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8B1263-10DD-3DBD-1B7E-A6CCDF097436}"/>
                </a:ext>
              </a:extLst>
            </p:cNvPr>
            <p:cNvSpPr/>
            <p:nvPr/>
          </p:nvSpPr>
          <p:spPr bwMode="auto">
            <a:xfrm>
              <a:off x="4441307" y="2592400"/>
              <a:ext cx="4551249" cy="27983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C853478-AED1-8D48-538A-A77CB01FA322}"/>
              </a:ext>
            </a:extLst>
          </p:cNvPr>
          <p:cNvSpPr txBox="1"/>
          <p:nvPr/>
        </p:nvSpPr>
        <p:spPr>
          <a:xfrm>
            <a:off x="1594547" y="270190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48A2C9-B225-5A58-EC89-D3A98C87ABC2}"/>
              </a:ext>
            </a:extLst>
          </p:cNvPr>
          <p:cNvSpPr txBox="1"/>
          <p:nvPr/>
        </p:nvSpPr>
        <p:spPr>
          <a:xfrm>
            <a:off x="2801511" y="258300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95BF5B-F532-042D-E144-533B4652C7B9}"/>
              </a:ext>
            </a:extLst>
          </p:cNvPr>
          <p:cNvCxnSpPr/>
          <p:nvPr/>
        </p:nvCxnSpPr>
        <p:spPr bwMode="auto">
          <a:xfrm flipV="1">
            <a:off x="1756229" y="3044665"/>
            <a:ext cx="0" cy="1059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hought Bubble: Cloud 52">
            <a:extLst>
              <a:ext uri="{FF2B5EF4-FFF2-40B4-BE49-F238E27FC236}">
                <a16:creationId xmlns:a16="http://schemas.microsoft.com/office/drawing/2014/main" id="{9F852D67-7B6E-129F-2794-204637DBBDF1}"/>
              </a:ext>
            </a:extLst>
          </p:cNvPr>
          <p:cNvSpPr/>
          <p:nvPr/>
        </p:nvSpPr>
        <p:spPr bwMode="auto">
          <a:xfrm>
            <a:off x="1028700" y="4078719"/>
            <a:ext cx="1905000" cy="853982"/>
          </a:xfrm>
          <a:prstGeom prst="cloudCallout">
            <a:avLst>
              <a:gd name="adj1" fmla="val 31009"/>
              <a:gd name="adj2" fmla="val 3009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</a:rPr>
              <a:t>Convolution 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68638-6420-AA75-6FF4-36889F3EB227}"/>
              </a:ext>
            </a:extLst>
          </p:cNvPr>
          <p:cNvSpPr txBox="1"/>
          <p:nvPr/>
        </p:nvSpPr>
        <p:spPr>
          <a:xfrm>
            <a:off x="5510582" y="825904"/>
            <a:ext cx="3276783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a filter shrinks the original image by reducing its size (natural resolution)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3ACD2F-E1E2-3B53-2B61-A3DB2BCA9CE2}"/>
              </a:ext>
            </a:extLst>
          </p:cNvPr>
          <p:cNvSpPr txBox="1"/>
          <p:nvPr/>
        </p:nvSpPr>
        <p:spPr>
          <a:xfrm>
            <a:off x="1857349" y="767907"/>
            <a:ext cx="1768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(filter) B of size f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 x f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</a:p>
          <a:p>
            <a:r>
              <a:rPr lang="en-US" dirty="0"/>
              <a:t>(f</a:t>
            </a:r>
            <a:r>
              <a:rPr lang="en-US" sz="1800" b="0" dirty="0">
                <a:solidFill>
                  <a:schemeClr val="tx1"/>
                </a:solidFill>
              </a:rPr>
              <a:t>₁ ≤</a:t>
            </a:r>
            <a:r>
              <a:rPr lang="en-US" dirty="0"/>
              <a:t> n</a:t>
            </a:r>
            <a:r>
              <a:rPr lang="en-US" sz="1800" b="0" dirty="0">
                <a:solidFill>
                  <a:schemeClr val="tx1"/>
                </a:solidFill>
              </a:rPr>
              <a:t>₁ and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 ≤ n₂)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5804C-9915-7743-871A-3F9376BE84E4}"/>
              </a:ext>
            </a:extLst>
          </p:cNvPr>
          <p:cNvSpPr txBox="1"/>
          <p:nvPr/>
        </p:nvSpPr>
        <p:spPr>
          <a:xfrm>
            <a:off x="3582924" y="768618"/>
            <a:ext cx="175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(n</a:t>
            </a:r>
            <a:r>
              <a:rPr lang="en-US" sz="1800" b="0" dirty="0">
                <a:solidFill>
                  <a:schemeClr val="tx1"/>
                </a:solidFill>
              </a:rPr>
              <a:t>₁-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₁+1) x (n₂-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₂+1)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3D827-BA6C-4F2D-1B11-E785D5CEC5B5}"/>
              </a:ext>
            </a:extLst>
          </p:cNvPr>
          <p:cNvSpPr txBox="1"/>
          <p:nvPr/>
        </p:nvSpPr>
        <p:spPr>
          <a:xfrm>
            <a:off x="4793142" y="3746259"/>
            <a:ext cx="427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element of the convoluted matrix equals the sum of all elements of the </a:t>
            </a:r>
            <a:r>
              <a:rPr lang="en-US" dirty="0" err="1"/>
              <a:t>Hadamar</a:t>
            </a:r>
            <a:r>
              <a:rPr lang="en-US" dirty="0"/>
              <a:t> product of the filter and its map on the original matrix.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2FCDD-CBD7-AFA2-65C9-0D48956B0F40}"/>
              </a:ext>
            </a:extLst>
          </p:cNvPr>
          <p:cNvCxnSpPr/>
          <p:nvPr/>
        </p:nvCxnSpPr>
        <p:spPr bwMode="auto">
          <a:xfrm>
            <a:off x="4267200" y="2033412"/>
            <a:ext cx="0" cy="161612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235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A5773-0C3A-4CF6-0942-0A4E5A6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Convolution – Flip 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B49662-70DA-DE56-84E3-B0A103B6198C}"/>
              </a:ext>
            </a:extLst>
          </p:cNvPr>
          <p:cNvGraphicFramePr>
            <a:graphicFrameLocks noGrp="1"/>
          </p:cNvGraphicFramePr>
          <p:nvPr/>
        </p:nvGraphicFramePr>
        <p:xfrm>
          <a:off x="321614" y="2107582"/>
          <a:ext cx="12573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a₁₂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a₁₃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a₂₁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a₂₃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a₃₃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a₄₃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1A43CC-393D-A016-7C17-311396255A18}"/>
              </a:ext>
            </a:extLst>
          </p:cNvPr>
          <p:cNvSpPr txBox="1"/>
          <p:nvPr/>
        </p:nvSpPr>
        <p:spPr>
          <a:xfrm>
            <a:off x="0" y="8867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 A of size n</a:t>
            </a:r>
            <a:r>
              <a:rPr lang="en-US" sz="1800" b="0" dirty="0">
                <a:solidFill>
                  <a:schemeClr val="tx1"/>
                </a:solidFill>
              </a:rPr>
              <a:t>₁ x n₂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CBCDA9-CFAE-780A-6AAD-6FC387DC610E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472502"/>
          <a:ext cx="838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954B25-EA61-2460-6E41-046406930A1A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2274382"/>
          <a:ext cx="8382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7AA0DDD-C77F-9D56-B3EC-AB8F0E886C76}"/>
              </a:ext>
            </a:extLst>
          </p:cNvPr>
          <p:cNvSpPr txBox="1"/>
          <p:nvPr/>
        </p:nvSpPr>
        <p:spPr>
          <a:xfrm>
            <a:off x="42378" y="380397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matrix, say, 4 x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B8B4C-1A0C-06BB-8C07-D961B5A45A5E}"/>
              </a:ext>
            </a:extLst>
          </p:cNvPr>
          <p:cNvSpPr txBox="1"/>
          <p:nvPr/>
        </p:nvSpPr>
        <p:spPr>
          <a:xfrm>
            <a:off x="1731477" y="345826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</a:t>
            </a:r>
            <a:r>
              <a:rPr lang="en-US"/>
              <a:t>), say</a:t>
            </a:r>
            <a:r>
              <a:rPr lang="en-US" dirty="0"/>
              <a:t>, 2 x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14CAF-0A67-7F69-0DAB-3B27CED4C8DE}"/>
              </a:ext>
            </a:extLst>
          </p:cNvPr>
          <p:cNvSpPr txBox="1"/>
          <p:nvPr/>
        </p:nvSpPr>
        <p:spPr>
          <a:xfrm>
            <a:off x="3135629" y="3854049"/>
            <a:ext cx="1354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3</a:t>
            </a:r>
            <a:r>
              <a:rPr lang="en-US" sz="1800" b="0" dirty="0">
                <a:solidFill>
                  <a:schemeClr val="tx1"/>
                </a:solidFill>
              </a:rPr>
              <a:t> x 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86399-A9AA-3B28-BD9F-34E641BA9CB5}"/>
              </a:ext>
            </a:extLst>
          </p:cNvPr>
          <p:cNvSpPr txBox="1"/>
          <p:nvPr/>
        </p:nvSpPr>
        <p:spPr>
          <a:xfrm>
            <a:off x="4351930" y="1952643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c₁₁ = a₁₁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₁₁+a₁₂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c₁₂ = a₁₂*b₁₁+a₁₃*b₁₂+a₂₂*b₂₁+a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</a:t>
            </a:r>
            <a:r>
              <a:rPr lang="en-US" dirty="0"/>
              <a:t>₃*b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₂₂</a:t>
            </a:r>
            <a:endParaRPr lang="en-US" dirty="0"/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c₂₁ = 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c₂₂ = 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c₃₁ = 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c₃₂ = 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2943EF-6BC1-15FC-A746-21DE875A2911}"/>
              </a:ext>
            </a:extLst>
          </p:cNvPr>
          <p:cNvGrpSpPr/>
          <p:nvPr/>
        </p:nvGrpSpPr>
        <p:grpSpPr>
          <a:xfrm>
            <a:off x="747343" y="2525739"/>
            <a:ext cx="8255995" cy="792481"/>
            <a:chOff x="747343" y="2525739"/>
            <a:chExt cx="8255995" cy="79248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042A2CD-F793-EBAE-7CC6-58BFFA0FAA5E}"/>
                </a:ext>
              </a:extLst>
            </p:cNvPr>
            <p:cNvSpPr/>
            <p:nvPr/>
          </p:nvSpPr>
          <p:spPr bwMode="auto">
            <a:xfrm>
              <a:off x="747343" y="2525739"/>
              <a:ext cx="836307" cy="792481"/>
            </a:xfrm>
            <a:prstGeom prst="rect">
              <a:avLst/>
            </a:prstGeom>
            <a:solidFill>
              <a:srgbClr val="92D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0AFED8-A16B-BCDE-EC00-C9B888294D81}"/>
                </a:ext>
              </a:extLst>
            </p:cNvPr>
            <p:cNvSpPr/>
            <p:nvPr/>
          </p:nvSpPr>
          <p:spPr bwMode="auto">
            <a:xfrm>
              <a:off x="4452088" y="2856171"/>
              <a:ext cx="4551250" cy="279834"/>
            </a:xfrm>
            <a:prstGeom prst="rect">
              <a:avLst/>
            </a:prstGeom>
            <a:solidFill>
              <a:srgbClr val="92D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49A1A9-38EF-D0C9-B342-BE318B0B1064}"/>
                </a:ext>
              </a:extLst>
            </p:cNvPr>
            <p:cNvSpPr/>
            <p:nvPr/>
          </p:nvSpPr>
          <p:spPr bwMode="auto">
            <a:xfrm>
              <a:off x="3634347" y="2685253"/>
              <a:ext cx="417517" cy="377745"/>
            </a:xfrm>
            <a:prstGeom prst="rect">
              <a:avLst/>
            </a:prstGeom>
            <a:solidFill>
              <a:srgbClr val="92D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C853478-AED1-8D48-538A-A77CB01FA322}"/>
              </a:ext>
            </a:extLst>
          </p:cNvPr>
          <p:cNvSpPr txBox="1"/>
          <p:nvPr/>
        </p:nvSpPr>
        <p:spPr>
          <a:xfrm>
            <a:off x="1594547" y="270190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48A2C9-B225-5A58-EC89-D3A98C87ABC2}"/>
              </a:ext>
            </a:extLst>
          </p:cNvPr>
          <p:cNvSpPr txBox="1"/>
          <p:nvPr/>
        </p:nvSpPr>
        <p:spPr>
          <a:xfrm>
            <a:off x="2801511" y="258300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95BF5B-F532-042D-E144-533B4652C7B9}"/>
              </a:ext>
            </a:extLst>
          </p:cNvPr>
          <p:cNvCxnSpPr/>
          <p:nvPr/>
        </p:nvCxnSpPr>
        <p:spPr bwMode="auto">
          <a:xfrm flipV="1">
            <a:off x="1756229" y="3044665"/>
            <a:ext cx="0" cy="1059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hought Bubble: Cloud 52">
            <a:extLst>
              <a:ext uri="{FF2B5EF4-FFF2-40B4-BE49-F238E27FC236}">
                <a16:creationId xmlns:a16="http://schemas.microsoft.com/office/drawing/2014/main" id="{9F852D67-7B6E-129F-2794-204637DBBDF1}"/>
              </a:ext>
            </a:extLst>
          </p:cNvPr>
          <p:cNvSpPr/>
          <p:nvPr/>
        </p:nvSpPr>
        <p:spPr bwMode="auto">
          <a:xfrm>
            <a:off x="1028700" y="4078719"/>
            <a:ext cx="1905000" cy="853982"/>
          </a:xfrm>
          <a:prstGeom prst="cloudCallout">
            <a:avLst>
              <a:gd name="adj1" fmla="val 31009"/>
              <a:gd name="adj2" fmla="val 3009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</a:rPr>
              <a:t>Convolution 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68638-6420-AA75-6FF4-36889F3EB227}"/>
              </a:ext>
            </a:extLst>
          </p:cNvPr>
          <p:cNvSpPr txBox="1"/>
          <p:nvPr/>
        </p:nvSpPr>
        <p:spPr>
          <a:xfrm>
            <a:off x="5510582" y="825904"/>
            <a:ext cx="3276783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a filter shrinks the original image by reducing its size (natural resolution)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3ACD2F-E1E2-3B53-2B61-A3DB2BCA9CE2}"/>
              </a:ext>
            </a:extLst>
          </p:cNvPr>
          <p:cNvSpPr txBox="1"/>
          <p:nvPr/>
        </p:nvSpPr>
        <p:spPr>
          <a:xfrm>
            <a:off x="1857349" y="767907"/>
            <a:ext cx="1768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(filter) B of size f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 x f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</a:p>
          <a:p>
            <a:r>
              <a:rPr lang="en-US" dirty="0"/>
              <a:t>(f</a:t>
            </a:r>
            <a:r>
              <a:rPr lang="en-US" sz="1800" b="0" dirty="0">
                <a:solidFill>
                  <a:schemeClr val="tx1"/>
                </a:solidFill>
              </a:rPr>
              <a:t>₁ ≤</a:t>
            </a:r>
            <a:r>
              <a:rPr lang="en-US" dirty="0"/>
              <a:t> n</a:t>
            </a:r>
            <a:r>
              <a:rPr lang="en-US" sz="1800" b="0" dirty="0">
                <a:solidFill>
                  <a:schemeClr val="tx1"/>
                </a:solidFill>
              </a:rPr>
              <a:t>₁ and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 ≤ n₂)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5804C-9915-7743-871A-3F9376BE84E4}"/>
              </a:ext>
            </a:extLst>
          </p:cNvPr>
          <p:cNvSpPr txBox="1"/>
          <p:nvPr/>
        </p:nvSpPr>
        <p:spPr>
          <a:xfrm>
            <a:off x="3582924" y="768618"/>
            <a:ext cx="175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(n</a:t>
            </a:r>
            <a:r>
              <a:rPr lang="en-US" sz="1800" b="0" dirty="0">
                <a:solidFill>
                  <a:schemeClr val="tx1"/>
                </a:solidFill>
              </a:rPr>
              <a:t>₁-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₁+1) x (n₂-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₂+1)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3D827-BA6C-4F2D-1B11-E785D5CEC5B5}"/>
              </a:ext>
            </a:extLst>
          </p:cNvPr>
          <p:cNvSpPr txBox="1"/>
          <p:nvPr/>
        </p:nvSpPr>
        <p:spPr>
          <a:xfrm>
            <a:off x="4793142" y="3746259"/>
            <a:ext cx="427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element of the convoluted matrix equals the sum of all elements of the </a:t>
            </a:r>
            <a:r>
              <a:rPr lang="en-US" dirty="0" err="1"/>
              <a:t>Hadamar</a:t>
            </a:r>
            <a:r>
              <a:rPr lang="en-US" dirty="0"/>
              <a:t> product of the filter and its map on the original matrix.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2FCDD-CBD7-AFA2-65C9-0D48956B0F40}"/>
              </a:ext>
            </a:extLst>
          </p:cNvPr>
          <p:cNvCxnSpPr/>
          <p:nvPr/>
        </p:nvCxnSpPr>
        <p:spPr bwMode="auto">
          <a:xfrm>
            <a:off x="4267200" y="2033412"/>
            <a:ext cx="0" cy="161612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6134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A5773-0C3A-4CF6-0942-0A4E5A6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Convolution – Flip 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B49662-70DA-DE56-84E3-B0A103B6198C}"/>
              </a:ext>
            </a:extLst>
          </p:cNvPr>
          <p:cNvGraphicFramePr>
            <a:graphicFrameLocks noGrp="1"/>
          </p:cNvGraphicFramePr>
          <p:nvPr/>
        </p:nvGraphicFramePr>
        <p:xfrm>
          <a:off x="321614" y="2107582"/>
          <a:ext cx="12573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a₁₂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a₁₃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a₂₁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a₂₃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a₃₃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a₄₃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1A43CC-393D-A016-7C17-311396255A18}"/>
              </a:ext>
            </a:extLst>
          </p:cNvPr>
          <p:cNvSpPr txBox="1"/>
          <p:nvPr/>
        </p:nvSpPr>
        <p:spPr>
          <a:xfrm>
            <a:off x="0" y="8867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 A of size n</a:t>
            </a:r>
            <a:r>
              <a:rPr lang="en-US" sz="1800" b="0" dirty="0">
                <a:solidFill>
                  <a:schemeClr val="tx1"/>
                </a:solidFill>
              </a:rPr>
              <a:t>₁ x n₂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CBCDA9-CFAE-780A-6AAD-6FC387DC610E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472502"/>
          <a:ext cx="838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954B25-EA61-2460-6E41-046406930A1A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2274382"/>
          <a:ext cx="8382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7AA0DDD-C77F-9D56-B3EC-AB8F0E886C76}"/>
              </a:ext>
            </a:extLst>
          </p:cNvPr>
          <p:cNvSpPr txBox="1"/>
          <p:nvPr/>
        </p:nvSpPr>
        <p:spPr>
          <a:xfrm>
            <a:off x="42378" y="380397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matrix, say, 4 x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B8B4C-1A0C-06BB-8C07-D961B5A45A5E}"/>
              </a:ext>
            </a:extLst>
          </p:cNvPr>
          <p:cNvSpPr txBox="1"/>
          <p:nvPr/>
        </p:nvSpPr>
        <p:spPr>
          <a:xfrm>
            <a:off x="1731477" y="345826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</a:t>
            </a:r>
            <a:r>
              <a:rPr lang="en-US"/>
              <a:t>), say</a:t>
            </a:r>
            <a:r>
              <a:rPr lang="en-US" dirty="0"/>
              <a:t>, 2 x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14CAF-0A67-7F69-0DAB-3B27CED4C8DE}"/>
              </a:ext>
            </a:extLst>
          </p:cNvPr>
          <p:cNvSpPr txBox="1"/>
          <p:nvPr/>
        </p:nvSpPr>
        <p:spPr>
          <a:xfrm>
            <a:off x="3135629" y="3854049"/>
            <a:ext cx="1354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3</a:t>
            </a:r>
            <a:r>
              <a:rPr lang="en-US" sz="1800" b="0" dirty="0">
                <a:solidFill>
                  <a:schemeClr val="tx1"/>
                </a:solidFill>
              </a:rPr>
              <a:t> x 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86399-A9AA-3B28-BD9F-34E641BA9CB5}"/>
              </a:ext>
            </a:extLst>
          </p:cNvPr>
          <p:cNvSpPr txBox="1"/>
          <p:nvPr/>
        </p:nvSpPr>
        <p:spPr>
          <a:xfrm>
            <a:off x="4351930" y="1952643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c₁₁ = a₁₁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₁₁+a₁₂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c₁₂ = a₁₂*b₁₁+a₁₃*b₁₂+a₂₂*b₂₁+a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</a:t>
            </a:r>
            <a:r>
              <a:rPr lang="en-US" dirty="0"/>
              <a:t>₃*b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₂₂</a:t>
            </a:r>
            <a:endParaRPr lang="en-US" dirty="0"/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c₂₁ = 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c₂₂ = 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c₃₁ = 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c₃₂ = 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5D530A-2305-F053-E6AB-A64991909B8F}"/>
              </a:ext>
            </a:extLst>
          </p:cNvPr>
          <p:cNvGrpSpPr/>
          <p:nvPr/>
        </p:nvGrpSpPr>
        <p:grpSpPr>
          <a:xfrm>
            <a:off x="321614" y="2913723"/>
            <a:ext cx="8683768" cy="792481"/>
            <a:chOff x="321614" y="2913723"/>
            <a:chExt cx="8683768" cy="79248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96D82F-7399-BFEB-4581-83344BA730EA}"/>
                </a:ext>
              </a:extLst>
            </p:cNvPr>
            <p:cNvSpPr/>
            <p:nvPr/>
          </p:nvSpPr>
          <p:spPr bwMode="auto">
            <a:xfrm>
              <a:off x="4445915" y="3126073"/>
              <a:ext cx="4559467" cy="27983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C1AB599-01CE-57C2-1F80-AD49CC312A19}"/>
                </a:ext>
              </a:extLst>
            </p:cNvPr>
            <p:cNvSpPr/>
            <p:nvPr/>
          </p:nvSpPr>
          <p:spPr bwMode="auto">
            <a:xfrm>
              <a:off x="321614" y="2913723"/>
              <a:ext cx="836307" cy="792481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D01F1A-AC9E-5B09-9E7C-2777A9A18A04}"/>
                </a:ext>
              </a:extLst>
            </p:cNvPr>
            <p:cNvSpPr/>
            <p:nvPr/>
          </p:nvSpPr>
          <p:spPr bwMode="auto">
            <a:xfrm>
              <a:off x="3208618" y="3092091"/>
              <a:ext cx="417517" cy="377745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C853478-AED1-8D48-538A-A77CB01FA322}"/>
              </a:ext>
            </a:extLst>
          </p:cNvPr>
          <p:cNvSpPr txBox="1"/>
          <p:nvPr/>
        </p:nvSpPr>
        <p:spPr>
          <a:xfrm>
            <a:off x="1594547" y="270190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48A2C9-B225-5A58-EC89-D3A98C87ABC2}"/>
              </a:ext>
            </a:extLst>
          </p:cNvPr>
          <p:cNvSpPr txBox="1"/>
          <p:nvPr/>
        </p:nvSpPr>
        <p:spPr>
          <a:xfrm>
            <a:off x="2801511" y="258300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95BF5B-F532-042D-E144-533B4652C7B9}"/>
              </a:ext>
            </a:extLst>
          </p:cNvPr>
          <p:cNvCxnSpPr/>
          <p:nvPr/>
        </p:nvCxnSpPr>
        <p:spPr bwMode="auto">
          <a:xfrm flipV="1">
            <a:off x="1756229" y="3044665"/>
            <a:ext cx="0" cy="1059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hought Bubble: Cloud 52">
            <a:extLst>
              <a:ext uri="{FF2B5EF4-FFF2-40B4-BE49-F238E27FC236}">
                <a16:creationId xmlns:a16="http://schemas.microsoft.com/office/drawing/2014/main" id="{9F852D67-7B6E-129F-2794-204637DBBDF1}"/>
              </a:ext>
            </a:extLst>
          </p:cNvPr>
          <p:cNvSpPr/>
          <p:nvPr/>
        </p:nvSpPr>
        <p:spPr bwMode="auto">
          <a:xfrm>
            <a:off x="1028700" y="4078719"/>
            <a:ext cx="1905000" cy="853982"/>
          </a:xfrm>
          <a:prstGeom prst="cloudCallout">
            <a:avLst>
              <a:gd name="adj1" fmla="val 31009"/>
              <a:gd name="adj2" fmla="val 3009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</a:rPr>
              <a:t>Convolution 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68638-6420-AA75-6FF4-36889F3EB227}"/>
              </a:ext>
            </a:extLst>
          </p:cNvPr>
          <p:cNvSpPr txBox="1"/>
          <p:nvPr/>
        </p:nvSpPr>
        <p:spPr>
          <a:xfrm>
            <a:off x="5510582" y="825904"/>
            <a:ext cx="3276783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a filter shrinks the original image by reducing its size (natural resolution)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3ACD2F-E1E2-3B53-2B61-A3DB2BCA9CE2}"/>
              </a:ext>
            </a:extLst>
          </p:cNvPr>
          <p:cNvSpPr txBox="1"/>
          <p:nvPr/>
        </p:nvSpPr>
        <p:spPr>
          <a:xfrm>
            <a:off x="1857349" y="767907"/>
            <a:ext cx="1768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(filter) B of size f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 x f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</a:p>
          <a:p>
            <a:r>
              <a:rPr lang="en-US" dirty="0"/>
              <a:t>(f</a:t>
            </a:r>
            <a:r>
              <a:rPr lang="en-US" sz="1800" b="0" dirty="0">
                <a:solidFill>
                  <a:schemeClr val="tx1"/>
                </a:solidFill>
              </a:rPr>
              <a:t>₁ ≤</a:t>
            </a:r>
            <a:r>
              <a:rPr lang="en-US" dirty="0"/>
              <a:t> n</a:t>
            </a:r>
            <a:r>
              <a:rPr lang="en-US" sz="1800" b="0" dirty="0">
                <a:solidFill>
                  <a:schemeClr val="tx1"/>
                </a:solidFill>
              </a:rPr>
              <a:t>₁ and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 ≤ n₂)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5804C-9915-7743-871A-3F9376BE84E4}"/>
              </a:ext>
            </a:extLst>
          </p:cNvPr>
          <p:cNvSpPr txBox="1"/>
          <p:nvPr/>
        </p:nvSpPr>
        <p:spPr>
          <a:xfrm>
            <a:off x="3582924" y="768618"/>
            <a:ext cx="175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(n</a:t>
            </a:r>
            <a:r>
              <a:rPr lang="en-US" sz="1800" b="0" dirty="0">
                <a:solidFill>
                  <a:schemeClr val="tx1"/>
                </a:solidFill>
              </a:rPr>
              <a:t>₁-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₁+1) x (n₂-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₂+1)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3D827-BA6C-4F2D-1B11-E785D5CEC5B5}"/>
              </a:ext>
            </a:extLst>
          </p:cNvPr>
          <p:cNvSpPr txBox="1"/>
          <p:nvPr/>
        </p:nvSpPr>
        <p:spPr>
          <a:xfrm>
            <a:off x="4793142" y="3746259"/>
            <a:ext cx="427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element of the convoluted matrix equals the sum of all elements of the </a:t>
            </a:r>
            <a:r>
              <a:rPr lang="en-US" dirty="0" err="1"/>
              <a:t>Hadamar</a:t>
            </a:r>
            <a:r>
              <a:rPr lang="en-US" dirty="0"/>
              <a:t> product of the filter and its map on the original matrix.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2FCDD-CBD7-AFA2-65C9-0D48956B0F40}"/>
              </a:ext>
            </a:extLst>
          </p:cNvPr>
          <p:cNvCxnSpPr/>
          <p:nvPr/>
        </p:nvCxnSpPr>
        <p:spPr bwMode="auto">
          <a:xfrm>
            <a:off x="4267200" y="2033412"/>
            <a:ext cx="0" cy="161612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14057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A5773-0C3A-4CF6-0942-0A4E5A6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Convolution – Flip 6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B49662-70DA-DE56-84E3-B0A103B6198C}"/>
              </a:ext>
            </a:extLst>
          </p:cNvPr>
          <p:cNvGraphicFramePr>
            <a:graphicFrameLocks noGrp="1"/>
          </p:cNvGraphicFramePr>
          <p:nvPr/>
        </p:nvGraphicFramePr>
        <p:xfrm>
          <a:off x="321614" y="2107582"/>
          <a:ext cx="12573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a₁₂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a₁₃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a₂₁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a₂₃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a₃₃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a₄₃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1A43CC-393D-A016-7C17-311396255A18}"/>
              </a:ext>
            </a:extLst>
          </p:cNvPr>
          <p:cNvSpPr txBox="1"/>
          <p:nvPr/>
        </p:nvSpPr>
        <p:spPr>
          <a:xfrm>
            <a:off x="0" y="8867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 A of size n</a:t>
            </a:r>
            <a:r>
              <a:rPr lang="en-US" sz="1800" b="0" dirty="0">
                <a:solidFill>
                  <a:schemeClr val="tx1"/>
                </a:solidFill>
              </a:rPr>
              <a:t>₁ x n₂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CBCDA9-CFAE-780A-6AAD-6FC387DC610E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472502"/>
          <a:ext cx="838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954B25-EA61-2460-6E41-046406930A1A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2274382"/>
          <a:ext cx="8382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7AA0DDD-C77F-9D56-B3EC-AB8F0E886C76}"/>
              </a:ext>
            </a:extLst>
          </p:cNvPr>
          <p:cNvSpPr txBox="1"/>
          <p:nvPr/>
        </p:nvSpPr>
        <p:spPr>
          <a:xfrm>
            <a:off x="42378" y="380397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matrix, say, 4 x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B8B4C-1A0C-06BB-8C07-D961B5A45A5E}"/>
              </a:ext>
            </a:extLst>
          </p:cNvPr>
          <p:cNvSpPr txBox="1"/>
          <p:nvPr/>
        </p:nvSpPr>
        <p:spPr>
          <a:xfrm>
            <a:off x="1731477" y="345826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</a:t>
            </a:r>
            <a:r>
              <a:rPr lang="en-US"/>
              <a:t>), say</a:t>
            </a:r>
            <a:r>
              <a:rPr lang="en-US" dirty="0"/>
              <a:t>, 2 x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14CAF-0A67-7F69-0DAB-3B27CED4C8DE}"/>
              </a:ext>
            </a:extLst>
          </p:cNvPr>
          <p:cNvSpPr txBox="1"/>
          <p:nvPr/>
        </p:nvSpPr>
        <p:spPr>
          <a:xfrm>
            <a:off x="3135629" y="3854049"/>
            <a:ext cx="1354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3</a:t>
            </a:r>
            <a:r>
              <a:rPr lang="en-US" sz="1800" b="0" dirty="0">
                <a:solidFill>
                  <a:schemeClr val="tx1"/>
                </a:solidFill>
              </a:rPr>
              <a:t> x 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86399-A9AA-3B28-BD9F-34E641BA9CB5}"/>
              </a:ext>
            </a:extLst>
          </p:cNvPr>
          <p:cNvSpPr txBox="1"/>
          <p:nvPr/>
        </p:nvSpPr>
        <p:spPr>
          <a:xfrm>
            <a:off x="4351930" y="1952643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c₁₁ = a₁₁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₁₁+a₁₂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c₁₂ = a₁₂*b₁₁+a₁₃*b₁₂+a₂₂*b₂₁+a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</a:t>
            </a:r>
            <a:r>
              <a:rPr lang="en-US" dirty="0"/>
              <a:t>₃*b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₂₂</a:t>
            </a:r>
            <a:endParaRPr lang="en-US" dirty="0"/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c₂₁ = 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c₂₂ = 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c₃₁ = 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c₃₂ = 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E8BA9B-AA37-B9F3-1507-341D1FA76E20}"/>
              </a:ext>
            </a:extLst>
          </p:cNvPr>
          <p:cNvGrpSpPr/>
          <p:nvPr/>
        </p:nvGrpSpPr>
        <p:grpSpPr>
          <a:xfrm>
            <a:off x="731549" y="2867123"/>
            <a:ext cx="8258206" cy="820200"/>
            <a:chOff x="731549" y="2867123"/>
            <a:chExt cx="8258206" cy="8202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CA1714-789A-534F-4CD2-D5106E0F2A59}"/>
                </a:ext>
              </a:extLst>
            </p:cNvPr>
            <p:cNvSpPr/>
            <p:nvPr/>
          </p:nvSpPr>
          <p:spPr bwMode="auto">
            <a:xfrm>
              <a:off x="731549" y="2867123"/>
              <a:ext cx="836307" cy="79248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6AE341-00FD-0F8F-A320-3A301E140097}"/>
                </a:ext>
              </a:extLst>
            </p:cNvPr>
            <p:cNvSpPr/>
            <p:nvPr/>
          </p:nvSpPr>
          <p:spPr bwMode="auto">
            <a:xfrm>
              <a:off x="4438505" y="3407489"/>
              <a:ext cx="4551250" cy="27983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BC43A6-59F5-FF99-37E2-C330DF280E45}"/>
                </a:ext>
              </a:extLst>
            </p:cNvPr>
            <p:cNvSpPr/>
            <p:nvPr/>
          </p:nvSpPr>
          <p:spPr bwMode="auto">
            <a:xfrm>
              <a:off x="3618553" y="3059501"/>
              <a:ext cx="417517" cy="37774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C853478-AED1-8D48-538A-A77CB01FA322}"/>
              </a:ext>
            </a:extLst>
          </p:cNvPr>
          <p:cNvSpPr txBox="1"/>
          <p:nvPr/>
        </p:nvSpPr>
        <p:spPr>
          <a:xfrm>
            <a:off x="1594547" y="270190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48A2C9-B225-5A58-EC89-D3A98C87ABC2}"/>
              </a:ext>
            </a:extLst>
          </p:cNvPr>
          <p:cNvSpPr txBox="1"/>
          <p:nvPr/>
        </p:nvSpPr>
        <p:spPr>
          <a:xfrm>
            <a:off x="2801511" y="258300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95BF5B-F532-042D-E144-533B4652C7B9}"/>
              </a:ext>
            </a:extLst>
          </p:cNvPr>
          <p:cNvCxnSpPr/>
          <p:nvPr/>
        </p:nvCxnSpPr>
        <p:spPr bwMode="auto">
          <a:xfrm flipV="1">
            <a:off x="1756229" y="3044665"/>
            <a:ext cx="0" cy="1059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hought Bubble: Cloud 52">
            <a:extLst>
              <a:ext uri="{FF2B5EF4-FFF2-40B4-BE49-F238E27FC236}">
                <a16:creationId xmlns:a16="http://schemas.microsoft.com/office/drawing/2014/main" id="{9F852D67-7B6E-129F-2794-204637DBBDF1}"/>
              </a:ext>
            </a:extLst>
          </p:cNvPr>
          <p:cNvSpPr/>
          <p:nvPr/>
        </p:nvSpPr>
        <p:spPr bwMode="auto">
          <a:xfrm>
            <a:off x="1028700" y="4078719"/>
            <a:ext cx="1905000" cy="853982"/>
          </a:xfrm>
          <a:prstGeom prst="cloudCallout">
            <a:avLst>
              <a:gd name="adj1" fmla="val 31009"/>
              <a:gd name="adj2" fmla="val 3009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</a:rPr>
              <a:t>Convolution 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68638-6420-AA75-6FF4-36889F3EB227}"/>
              </a:ext>
            </a:extLst>
          </p:cNvPr>
          <p:cNvSpPr txBox="1"/>
          <p:nvPr/>
        </p:nvSpPr>
        <p:spPr>
          <a:xfrm>
            <a:off x="5510582" y="825904"/>
            <a:ext cx="3276783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a filter shrinks the original image by reducing its size (natural resolution)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3ACD2F-E1E2-3B53-2B61-A3DB2BCA9CE2}"/>
              </a:ext>
            </a:extLst>
          </p:cNvPr>
          <p:cNvSpPr txBox="1"/>
          <p:nvPr/>
        </p:nvSpPr>
        <p:spPr>
          <a:xfrm>
            <a:off x="1857349" y="767907"/>
            <a:ext cx="1768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(filter) B of size f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 x f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</a:p>
          <a:p>
            <a:r>
              <a:rPr lang="en-US" dirty="0"/>
              <a:t>(f</a:t>
            </a:r>
            <a:r>
              <a:rPr lang="en-US" sz="1800" b="0" dirty="0">
                <a:solidFill>
                  <a:schemeClr val="tx1"/>
                </a:solidFill>
              </a:rPr>
              <a:t>₁ ≤</a:t>
            </a:r>
            <a:r>
              <a:rPr lang="en-US" dirty="0"/>
              <a:t> n</a:t>
            </a:r>
            <a:r>
              <a:rPr lang="en-US" sz="1800" b="0" dirty="0">
                <a:solidFill>
                  <a:schemeClr val="tx1"/>
                </a:solidFill>
              </a:rPr>
              <a:t>₁ and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 ≤ n₂)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5804C-9915-7743-871A-3F9376BE84E4}"/>
              </a:ext>
            </a:extLst>
          </p:cNvPr>
          <p:cNvSpPr txBox="1"/>
          <p:nvPr/>
        </p:nvSpPr>
        <p:spPr>
          <a:xfrm>
            <a:off x="3582924" y="768618"/>
            <a:ext cx="175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(n</a:t>
            </a:r>
            <a:r>
              <a:rPr lang="en-US" sz="1800" b="0" dirty="0">
                <a:solidFill>
                  <a:schemeClr val="tx1"/>
                </a:solidFill>
              </a:rPr>
              <a:t>₁-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₁+1) x (n₂-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₂+1)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3D827-BA6C-4F2D-1B11-E785D5CEC5B5}"/>
              </a:ext>
            </a:extLst>
          </p:cNvPr>
          <p:cNvSpPr txBox="1"/>
          <p:nvPr/>
        </p:nvSpPr>
        <p:spPr>
          <a:xfrm>
            <a:off x="4793142" y="3746259"/>
            <a:ext cx="427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element of the convoluted matrix equals the sum of all elements of the </a:t>
            </a:r>
            <a:r>
              <a:rPr lang="en-US" dirty="0" err="1"/>
              <a:t>Hadamar</a:t>
            </a:r>
            <a:r>
              <a:rPr lang="en-US" dirty="0"/>
              <a:t> product of the filter and its map on the original matrix.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2FCDD-CBD7-AFA2-65C9-0D48956B0F40}"/>
              </a:ext>
            </a:extLst>
          </p:cNvPr>
          <p:cNvCxnSpPr/>
          <p:nvPr/>
        </p:nvCxnSpPr>
        <p:spPr bwMode="auto">
          <a:xfrm>
            <a:off x="4267200" y="2033412"/>
            <a:ext cx="0" cy="161612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3425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A5773-0C3A-4CF6-0942-0A4E5A6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Convolution – Flip 2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B49662-70DA-DE56-84E3-B0A103B6198C}"/>
              </a:ext>
            </a:extLst>
          </p:cNvPr>
          <p:cNvGraphicFramePr>
            <a:graphicFrameLocks noGrp="1"/>
          </p:cNvGraphicFramePr>
          <p:nvPr/>
        </p:nvGraphicFramePr>
        <p:xfrm>
          <a:off x="321614" y="2107582"/>
          <a:ext cx="12573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a₁₂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a₁₃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a₂₁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a₂₃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a₃₃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a₄₃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1A43CC-393D-A016-7C17-311396255A18}"/>
              </a:ext>
            </a:extLst>
          </p:cNvPr>
          <p:cNvSpPr txBox="1"/>
          <p:nvPr/>
        </p:nvSpPr>
        <p:spPr>
          <a:xfrm>
            <a:off x="0" y="8867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 A of size n</a:t>
            </a:r>
            <a:r>
              <a:rPr lang="en-US" sz="1800" b="0" dirty="0">
                <a:solidFill>
                  <a:schemeClr val="tx1"/>
                </a:solidFill>
              </a:rPr>
              <a:t>₁ x n₂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CBCDA9-CFAE-780A-6AAD-6FC387DC610E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472502"/>
          <a:ext cx="838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954B25-EA61-2460-6E41-046406930A1A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2274382"/>
          <a:ext cx="8382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7AA0DDD-C77F-9D56-B3EC-AB8F0E886C76}"/>
              </a:ext>
            </a:extLst>
          </p:cNvPr>
          <p:cNvSpPr txBox="1"/>
          <p:nvPr/>
        </p:nvSpPr>
        <p:spPr>
          <a:xfrm>
            <a:off x="42378" y="380397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matrix, say, 4 x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B8B4C-1A0C-06BB-8C07-D961B5A45A5E}"/>
              </a:ext>
            </a:extLst>
          </p:cNvPr>
          <p:cNvSpPr txBox="1"/>
          <p:nvPr/>
        </p:nvSpPr>
        <p:spPr>
          <a:xfrm>
            <a:off x="1731477" y="345826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</a:t>
            </a:r>
            <a:r>
              <a:rPr lang="en-US"/>
              <a:t>), say</a:t>
            </a:r>
            <a:r>
              <a:rPr lang="en-US" dirty="0"/>
              <a:t>, 2 x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14CAF-0A67-7F69-0DAB-3B27CED4C8DE}"/>
              </a:ext>
            </a:extLst>
          </p:cNvPr>
          <p:cNvSpPr txBox="1"/>
          <p:nvPr/>
        </p:nvSpPr>
        <p:spPr>
          <a:xfrm>
            <a:off x="3135629" y="3854049"/>
            <a:ext cx="1354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3</a:t>
            </a:r>
            <a:r>
              <a:rPr lang="en-US" sz="1800" b="0" dirty="0">
                <a:solidFill>
                  <a:schemeClr val="tx1"/>
                </a:solidFill>
              </a:rPr>
              <a:t> x 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86399-A9AA-3B28-BD9F-34E641BA9CB5}"/>
              </a:ext>
            </a:extLst>
          </p:cNvPr>
          <p:cNvSpPr txBox="1"/>
          <p:nvPr/>
        </p:nvSpPr>
        <p:spPr>
          <a:xfrm>
            <a:off x="4351930" y="1952643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c₁₁ = a₁₁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₁₁+a₁₂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c₁₂ = a₁₂*b₁₁+a₁₃*b₁₂+a₂₂*b₂₁+a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</a:t>
            </a:r>
            <a:r>
              <a:rPr lang="en-US" dirty="0"/>
              <a:t>₃*b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₂₂</a:t>
            </a:r>
            <a:endParaRPr lang="en-US" dirty="0"/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c₂₁ = 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c₂₂ = 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c₃₁ = 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c₃₂ = 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853478-AED1-8D48-538A-A77CB01FA322}"/>
              </a:ext>
            </a:extLst>
          </p:cNvPr>
          <p:cNvSpPr txBox="1"/>
          <p:nvPr/>
        </p:nvSpPr>
        <p:spPr>
          <a:xfrm>
            <a:off x="1594547" y="270190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48A2C9-B225-5A58-EC89-D3A98C87ABC2}"/>
              </a:ext>
            </a:extLst>
          </p:cNvPr>
          <p:cNvSpPr txBox="1"/>
          <p:nvPr/>
        </p:nvSpPr>
        <p:spPr>
          <a:xfrm>
            <a:off x="2801511" y="258300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95BF5B-F532-042D-E144-533B4652C7B9}"/>
              </a:ext>
            </a:extLst>
          </p:cNvPr>
          <p:cNvCxnSpPr/>
          <p:nvPr/>
        </p:nvCxnSpPr>
        <p:spPr bwMode="auto">
          <a:xfrm flipV="1">
            <a:off x="1756229" y="3044665"/>
            <a:ext cx="0" cy="1059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hought Bubble: Cloud 52">
            <a:extLst>
              <a:ext uri="{FF2B5EF4-FFF2-40B4-BE49-F238E27FC236}">
                <a16:creationId xmlns:a16="http://schemas.microsoft.com/office/drawing/2014/main" id="{9F852D67-7B6E-129F-2794-204637DBBDF1}"/>
              </a:ext>
            </a:extLst>
          </p:cNvPr>
          <p:cNvSpPr/>
          <p:nvPr/>
        </p:nvSpPr>
        <p:spPr bwMode="auto">
          <a:xfrm>
            <a:off x="1028700" y="4078719"/>
            <a:ext cx="1905000" cy="853982"/>
          </a:xfrm>
          <a:prstGeom prst="cloudCallout">
            <a:avLst>
              <a:gd name="adj1" fmla="val 31009"/>
              <a:gd name="adj2" fmla="val 3009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</a:rPr>
              <a:t>Convolution 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68638-6420-AA75-6FF4-36889F3EB227}"/>
              </a:ext>
            </a:extLst>
          </p:cNvPr>
          <p:cNvSpPr txBox="1"/>
          <p:nvPr/>
        </p:nvSpPr>
        <p:spPr>
          <a:xfrm>
            <a:off x="5510582" y="825904"/>
            <a:ext cx="3276783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a filter shrinks the original image by reducing its size (natural resolution)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3ACD2F-E1E2-3B53-2B61-A3DB2BCA9CE2}"/>
              </a:ext>
            </a:extLst>
          </p:cNvPr>
          <p:cNvSpPr txBox="1"/>
          <p:nvPr/>
        </p:nvSpPr>
        <p:spPr>
          <a:xfrm>
            <a:off x="1857349" y="767907"/>
            <a:ext cx="1768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(filter) B of size f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 x f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</a:p>
          <a:p>
            <a:r>
              <a:rPr lang="en-US" dirty="0"/>
              <a:t>(f</a:t>
            </a:r>
            <a:r>
              <a:rPr lang="en-US" sz="1800" b="0" dirty="0">
                <a:solidFill>
                  <a:schemeClr val="tx1"/>
                </a:solidFill>
              </a:rPr>
              <a:t>₁ ≤</a:t>
            </a:r>
            <a:r>
              <a:rPr lang="en-US" dirty="0"/>
              <a:t> n</a:t>
            </a:r>
            <a:r>
              <a:rPr lang="en-US" sz="1800" b="0" dirty="0">
                <a:solidFill>
                  <a:schemeClr val="tx1"/>
                </a:solidFill>
              </a:rPr>
              <a:t>₁ and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 ≤ n₂)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5804C-9915-7743-871A-3F9376BE84E4}"/>
              </a:ext>
            </a:extLst>
          </p:cNvPr>
          <p:cNvSpPr txBox="1"/>
          <p:nvPr/>
        </p:nvSpPr>
        <p:spPr>
          <a:xfrm>
            <a:off x="3582924" y="768618"/>
            <a:ext cx="175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(n</a:t>
            </a:r>
            <a:r>
              <a:rPr lang="en-US" sz="1800" b="0" dirty="0">
                <a:solidFill>
                  <a:schemeClr val="tx1"/>
                </a:solidFill>
              </a:rPr>
              <a:t>₁-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₁+1) x (n₂-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₂+1)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3D827-BA6C-4F2D-1B11-E785D5CEC5B5}"/>
              </a:ext>
            </a:extLst>
          </p:cNvPr>
          <p:cNvSpPr txBox="1"/>
          <p:nvPr/>
        </p:nvSpPr>
        <p:spPr>
          <a:xfrm>
            <a:off x="4793142" y="3746259"/>
            <a:ext cx="427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element of the convoluted matrix equals the sum of all elements of the </a:t>
            </a:r>
            <a:r>
              <a:rPr lang="en-US" dirty="0" err="1"/>
              <a:t>Hadamar</a:t>
            </a:r>
            <a:r>
              <a:rPr lang="en-US" dirty="0"/>
              <a:t> product of the filter and its map on the original matrix.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2FCDD-CBD7-AFA2-65C9-0D48956B0F40}"/>
              </a:ext>
            </a:extLst>
          </p:cNvPr>
          <p:cNvCxnSpPr/>
          <p:nvPr/>
        </p:nvCxnSpPr>
        <p:spPr bwMode="auto">
          <a:xfrm>
            <a:off x="4267200" y="2033412"/>
            <a:ext cx="0" cy="161612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D0B2E28-9E72-A9B1-9B24-068ECA324760}"/>
              </a:ext>
            </a:extLst>
          </p:cNvPr>
          <p:cNvSpPr/>
          <p:nvPr/>
        </p:nvSpPr>
        <p:spPr bwMode="auto">
          <a:xfrm>
            <a:off x="228608" y="2003437"/>
            <a:ext cx="3996227" cy="1742822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8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A5773-0C3A-4CF6-0942-0A4E5A6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Convolution – Flip 2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B49662-70DA-DE56-84E3-B0A103B6198C}"/>
              </a:ext>
            </a:extLst>
          </p:cNvPr>
          <p:cNvGraphicFramePr>
            <a:graphicFrameLocks noGrp="1"/>
          </p:cNvGraphicFramePr>
          <p:nvPr/>
        </p:nvGraphicFramePr>
        <p:xfrm>
          <a:off x="321614" y="2107582"/>
          <a:ext cx="12573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a₁₂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a₁₃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a₂₁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a₂₃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a₃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a₃₃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a₄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a₄₃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1A43CC-393D-A016-7C17-311396255A18}"/>
              </a:ext>
            </a:extLst>
          </p:cNvPr>
          <p:cNvSpPr txBox="1"/>
          <p:nvPr/>
        </p:nvSpPr>
        <p:spPr>
          <a:xfrm>
            <a:off x="0" y="8867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 A of size n</a:t>
            </a:r>
            <a:r>
              <a:rPr lang="en-US" sz="1800" b="0" dirty="0">
                <a:solidFill>
                  <a:schemeClr val="tx1"/>
                </a:solidFill>
              </a:rPr>
              <a:t>₁ x n₂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CBCDA9-CFAE-780A-6AAD-6FC387DC610E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472502"/>
          <a:ext cx="838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954B25-EA61-2460-6E41-046406930A1A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2274382"/>
          <a:ext cx="8382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c₃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7AA0DDD-C77F-9D56-B3EC-AB8F0E886C76}"/>
              </a:ext>
            </a:extLst>
          </p:cNvPr>
          <p:cNvSpPr txBox="1"/>
          <p:nvPr/>
        </p:nvSpPr>
        <p:spPr>
          <a:xfrm>
            <a:off x="42378" y="380397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matrix, say, 4 x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B8B4C-1A0C-06BB-8C07-D961B5A45A5E}"/>
              </a:ext>
            </a:extLst>
          </p:cNvPr>
          <p:cNvSpPr txBox="1"/>
          <p:nvPr/>
        </p:nvSpPr>
        <p:spPr>
          <a:xfrm>
            <a:off x="1731477" y="345826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</a:t>
            </a:r>
            <a:r>
              <a:rPr lang="en-US"/>
              <a:t>), say</a:t>
            </a:r>
            <a:r>
              <a:rPr lang="en-US" dirty="0"/>
              <a:t>, 2 x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14CAF-0A67-7F69-0DAB-3B27CED4C8DE}"/>
              </a:ext>
            </a:extLst>
          </p:cNvPr>
          <p:cNvSpPr txBox="1"/>
          <p:nvPr/>
        </p:nvSpPr>
        <p:spPr>
          <a:xfrm>
            <a:off x="3135629" y="3854049"/>
            <a:ext cx="1354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3</a:t>
            </a:r>
            <a:r>
              <a:rPr lang="en-US" sz="1800" b="0" dirty="0">
                <a:solidFill>
                  <a:schemeClr val="tx1"/>
                </a:solidFill>
              </a:rPr>
              <a:t> x 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86399-A9AA-3B28-BD9F-34E641BA9CB5}"/>
              </a:ext>
            </a:extLst>
          </p:cNvPr>
          <p:cNvSpPr txBox="1"/>
          <p:nvPr/>
        </p:nvSpPr>
        <p:spPr>
          <a:xfrm>
            <a:off x="4351930" y="1952643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c₁₁ = a₁₁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₁₁+a₁₂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c₁₂ = a₁₂*b₁₁+a₁₃*b₁₂+a₂₂*b₂₁+a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</a:t>
            </a:r>
            <a:r>
              <a:rPr lang="en-US" dirty="0"/>
              <a:t>₃*b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₂₂</a:t>
            </a:r>
            <a:endParaRPr lang="en-US" dirty="0"/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c₂₁ = a₂₁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c₂₂ = a₂₂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₁₁+a₂₃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₂₁+a₃₃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c₃₁ = a₃₁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</a:rPr>
              <a:t>c₃₂ = a₃₂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₁₁+a₃₃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₁₂+a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  <a:r>
              <a:rPr lang="en-US" dirty="0"/>
              <a:t>*b</a:t>
            </a:r>
            <a:r>
              <a:rPr lang="en-US" sz="1800" b="0" dirty="0">
                <a:solidFill>
                  <a:schemeClr val="tx1"/>
                </a:solidFill>
              </a:rPr>
              <a:t>₂₁+a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</a:t>
            </a:r>
            <a:r>
              <a:rPr lang="en-US" sz="1800" b="0" dirty="0">
                <a:solidFill>
                  <a:schemeClr val="tx1"/>
                </a:solidFill>
              </a:rPr>
              <a:t>₃</a:t>
            </a:r>
            <a:r>
              <a:rPr lang="en-US" dirty="0"/>
              <a:t>*b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7F6683-4963-DFEE-A11E-451D7518CAE5}"/>
              </a:ext>
            </a:extLst>
          </p:cNvPr>
          <p:cNvGrpSpPr/>
          <p:nvPr/>
        </p:nvGrpSpPr>
        <p:grpSpPr>
          <a:xfrm>
            <a:off x="313396" y="2029853"/>
            <a:ext cx="8698014" cy="874624"/>
            <a:chOff x="313396" y="1793821"/>
            <a:chExt cx="8698014" cy="8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A61142-1EB4-90D1-CC51-E0CB2AEE8341}"/>
                </a:ext>
              </a:extLst>
            </p:cNvPr>
            <p:cNvSpPr/>
            <p:nvPr/>
          </p:nvSpPr>
          <p:spPr bwMode="auto">
            <a:xfrm>
              <a:off x="313396" y="1875964"/>
              <a:ext cx="836307" cy="792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897ECD-A224-8EA1-E472-155A3BA1F08E}"/>
                </a:ext>
              </a:extLst>
            </p:cNvPr>
            <p:cNvSpPr/>
            <p:nvPr/>
          </p:nvSpPr>
          <p:spPr bwMode="auto">
            <a:xfrm>
              <a:off x="4451943" y="1793821"/>
              <a:ext cx="4559467" cy="279834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06B6A4-F270-9F74-2648-1406E3E14052}"/>
                </a:ext>
              </a:extLst>
            </p:cNvPr>
            <p:cNvSpPr/>
            <p:nvPr/>
          </p:nvSpPr>
          <p:spPr bwMode="auto">
            <a:xfrm>
              <a:off x="3200400" y="2035478"/>
              <a:ext cx="417517" cy="37774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796D82F-7399-BFEB-4581-83344BA730EA}"/>
              </a:ext>
            </a:extLst>
          </p:cNvPr>
          <p:cNvSpPr/>
          <p:nvPr/>
        </p:nvSpPr>
        <p:spPr bwMode="auto">
          <a:xfrm>
            <a:off x="4445915" y="3126073"/>
            <a:ext cx="4559467" cy="279834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1AB599-01CE-57C2-1F80-AD49CC312A19}"/>
              </a:ext>
            </a:extLst>
          </p:cNvPr>
          <p:cNvSpPr/>
          <p:nvPr/>
        </p:nvSpPr>
        <p:spPr bwMode="auto">
          <a:xfrm>
            <a:off x="321614" y="2932577"/>
            <a:ext cx="836307" cy="792481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2C1C6-11DB-192F-2EB1-FB48E3019F3A}"/>
              </a:ext>
            </a:extLst>
          </p:cNvPr>
          <p:cNvGrpSpPr/>
          <p:nvPr/>
        </p:nvGrpSpPr>
        <p:grpSpPr>
          <a:xfrm>
            <a:off x="313396" y="2518919"/>
            <a:ext cx="8679160" cy="792481"/>
            <a:chOff x="313396" y="2518919"/>
            <a:chExt cx="8679160" cy="79248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F64AC6-2C5F-5B21-EA6C-D86B0F6C283F}"/>
                </a:ext>
              </a:extLst>
            </p:cNvPr>
            <p:cNvSpPr/>
            <p:nvPr/>
          </p:nvSpPr>
          <p:spPr bwMode="auto">
            <a:xfrm>
              <a:off x="313396" y="2518919"/>
              <a:ext cx="836307" cy="792481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93CE76-0179-619E-958F-16B0AFF6194B}"/>
                </a:ext>
              </a:extLst>
            </p:cNvPr>
            <p:cNvSpPr/>
            <p:nvPr/>
          </p:nvSpPr>
          <p:spPr bwMode="auto">
            <a:xfrm>
              <a:off x="3200400" y="2678433"/>
              <a:ext cx="417517" cy="377745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8B1263-10DD-3DBD-1B7E-A6CCDF097436}"/>
                </a:ext>
              </a:extLst>
            </p:cNvPr>
            <p:cNvSpPr/>
            <p:nvPr/>
          </p:nvSpPr>
          <p:spPr bwMode="auto">
            <a:xfrm>
              <a:off x="4441307" y="2592400"/>
              <a:ext cx="4551249" cy="27983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7D01F1A-AC9E-5B09-9E7C-2777A9A18A04}"/>
              </a:ext>
            </a:extLst>
          </p:cNvPr>
          <p:cNvSpPr/>
          <p:nvPr/>
        </p:nvSpPr>
        <p:spPr bwMode="auto">
          <a:xfrm>
            <a:off x="3208618" y="3092091"/>
            <a:ext cx="417517" cy="377745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ACF00D-FEC7-C549-66C8-0F4B6BC7E25E}"/>
              </a:ext>
            </a:extLst>
          </p:cNvPr>
          <p:cNvGrpSpPr/>
          <p:nvPr/>
        </p:nvGrpSpPr>
        <p:grpSpPr>
          <a:xfrm>
            <a:off x="739767" y="2119119"/>
            <a:ext cx="8263254" cy="792481"/>
            <a:chOff x="739767" y="2119119"/>
            <a:chExt cx="8263254" cy="79248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1D60B7-EF2D-21AF-1957-85210851D8A5}"/>
                </a:ext>
              </a:extLst>
            </p:cNvPr>
            <p:cNvSpPr/>
            <p:nvPr/>
          </p:nvSpPr>
          <p:spPr bwMode="auto">
            <a:xfrm>
              <a:off x="739767" y="2119119"/>
              <a:ext cx="836307" cy="792481"/>
            </a:xfrm>
            <a:prstGeom prst="rect">
              <a:avLst/>
            </a:prstGeom>
            <a:solidFill>
              <a:srgbClr val="FFC1C1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8A7E3C-9E49-F7BE-6D92-1349280E3FBA}"/>
                </a:ext>
              </a:extLst>
            </p:cNvPr>
            <p:cNvSpPr/>
            <p:nvPr/>
          </p:nvSpPr>
          <p:spPr bwMode="auto">
            <a:xfrm>
              <a:off x="4443553" y="2300291"/>
              <a:ext cx="4559468" cy="279834"/>
            </a:xfrm>
            <a:prstGeom prst="rect">
              <a:avLst/>
            </a:prstGeom>
            <a:solidFill>
              <a:srgbClr val="FFC1C1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B9BA9D-EC25-C373-9938-9E5306E9E9FF}"/>
                </a:ext>
              </a:extLst>
            </p:cNvPr>
            <p:cNvSpPr/>
            <p:nvPr/>
          </p:nvSpPr>
          <p:spPr bwMode="auto">
            <a:xfrm>
              <a:off x="3626771" y="2278633"/>
              <a:ext cx="417517" cy="377745"/>
            </a:xfrm>
            <a:prstGeom prst="rect">
              <a:avLst/>
            </a:prstGeom>
            <a:solidFill>
              <a:srgbClr val="FFC1C1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2943EF-6BC1-15FC-A746-21DE875A2911}"/>
              </a:ext>
            </a:extLst>
          </p:cNvPr>
          <p:cNvGrpSpPr/>
          <p:nvPr/>
        </p:nvGrpSpPr>
        <p:grpSpPr>
          <a:xfrm>
            <a:off x="747343" y="2525739"/>
            <a:ext cx="8255995" cy="792481"/>
            <a:chOff x="747343" y="2525739"/>
            <a:chExt cx="8255995" cy="79248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042A2CD-F793-EBAE-7CC6-58BFFA0FAA5E}"/>
                </a:ext>
              </a:extLst>
            </p:cNvPr>
            <p:cNvSpPr/>
            <p:nvPr/>
          </p:nvSpPr>
          <p:spPr bwMode="auto">
            <a:xfrm>
              <a:off x="747343" y="2525739"/>
              <a:ext cx="836307" cy="792481"/>
            </a:xfrm>
            <a:prstGeom prst="rect">
              <a:avLst/>
            </a:prstGeom>
            <a:solidFill>
              <a:srgbClr val="92D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0AFED8-A16B-BCDE-EC00-C9B888294D81}"/>
                </a:ext>
              </a:extLst>
            </p:cNvPr>
            <p:cNvSpPr/>
            <p:nvPr/>
          </p:nvSpPr>
          <p:spPr bwMode="auto">
            <a:xfrm>
              <a:off x="4452088" y="2856171"/>
              <a:ext cx="4551250" cy="279834"/>
            </a:xfrm>
            <a:prstGeom prst="rect">
              <a:avLst/>
            </a:prstGeom>
            <a:solidFill>
              <a:srgbClr val="92D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49A1A9-38EF-D0C9-B342-BE318B0B1064}"/>
                </a:ext>
              </a:extLst>
            </p:cNvPr>
            <p:cNvSpPr/>
            <p:nvPr/>
          </p:nvSpPr>
          <p:spPr bwMode="auto">
            <a:xfrm>
              <a:off x="3634347" y="2685253"/>
              <a:ext cx="417517" cy="377745"/>
            </a:xfrm>
            <a:prstGeom prst="rect">
              <a:avLst/>
            </a:prstGeom>
            <a:solidFill>
              <a:srgbClr val="92D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E8BA9B-AA37-B9F3-1507-341D1FA76E20}"/>
              </a:ext>
            </a:extLst>
          </p:cNvPr>
          <p:cNvGrpSpPr/>
          <p:nvPr/>
        </p:nvGrpSpPr>
        <p:grpSpPr>
          <a:xfrm>
            <a:off x="731549" y="2937695"/>
            <a:ext cx="8258206" cy="792481"/>
            <a:chOff x="731549" y="2937695"/>
            <a:chExt cx="8258206" cy="79248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CA1714-789A-534F-4CD2-D5106E0F2A59}"/>
                </a:ext>
              </a:extLst>
            </p:cNvPr>
            <p:cNvSpPr/>
            <p:nvPr/>
          </p:nvSpPr>
          <p:spPr bwMode="auto">
            <a:xfrm>
              <a:off x="731549" y="2937695"/>
              <a:ext cx="836307" cy="79248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6AE341-00FD-0F8F-A320-3A301E140097}"/>
                </a:ext>
              </a:extLst>
            </p:cNvPr>
            <p:cNvSpPr/>
            <p:nvPr/>
          </p:nvSpPr>
          <p:spPr bwMode="auto">
            <a:xfrm>
              <a:off x="4438505" y="3407489"/>
              <a:ext cx="4551250" cy="27983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BC43A6-59F5-FF99-37E2-C330DF280E45}"/>
                </a:ext>
              </a:extLst>
            </p:cNvPr>
            <p:cNvSpPr/>
            <p:nvPr/>
          </p:nvSpPr>
          <p:spPr bwMode="auto">
            <a:xfrm>
              <a:off x="3618553" y="3097209"/>
              <a:ext cx="417517" cy="37774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C853478-AED1-8D48-538A-A77CB01FA322}"/>
              </a:ext>
            </a:extLst>
          </p:cNvPr>
          <p:cNvSpPr txBox="1"/>
          <p:nvPr/>
        </p:nvSpPr>
        <p:spPr>
          <a:xfrm>
            <a:off x="1594547" y="270190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48A2C9-B225-5A58-EC89-D3A98C87ABC2}"/>
              </a:ext>
            </a:extLst>
          </p:cNvPr>
          <p:cNvSpPr txBox="1"/>
          <p:nvPr/>
        </p:nvSpPr>
        <p:spPr>
          <a:xfrm>
            <a:off x="2801511" y="258300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95BF5B-F532-042D-E144-533B4652C7B9}"/>
              </a:ext>
            </a:extLst>
          </p:cNvPr>
          <p:cNvCxnSpPr/>
          <p:nvPr/>
        </p:nvCxnSpPr>
        <p:spPr bwMode="auto">
          <a:xfrm flipV="1">
            <a:off x="1756229" y="3044665"/>
            <a:ext cx="0" cy="1059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hought Bubble: Cloud 52">
            <a:extLst>
              <a:ext uri="{FF2B5EF4-FFF2-40B4-BE49-F238E27FC236}">
                <a16:creationId xmlns:a16="http://schemas.microsoft.com/office/drawing/2014/main" id="{9F852D67-7B6E-129F-2794-204637DBBDF1}"/>
              </a:ext>
            </a:extLst>
          </p:cNvPr>
          <p:cNvSpPr/>
          <p:nvPr/>
        </p:nvSpPr>
        <p:spPr bwMode="auto">
          <a:xfrm>
            <a:off x="1028700" y="4078719"/>
            <a:ext cx="1905000" cy="853982"/>
          </a:xfrm>
          <a:prstGeom prst="cloudCallout">
            <a:avLst>
              <a:gd name="adj1" fmla="val 31009"/>
              <a:gd name="adj2" fmla="val 3009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</a:rPr>
              <a:t>Convolution 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68638-6420-AA75-6FF4-36889F3EB227}"/>
              </a:ext>
            </a:extLst>
          </p:cNvPr>
          <p:cNvSpPr txBox="1"/>
          <p:nvPr/>
        </p:nvSpPr>
        <p:spPr>
          <a:xfrm>
            <a:off x="5510582" y="825904"/>
            <a:ext cx="3276783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a filter shrinks the original image by reducing its size (natural resolution)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3ACD2F-E1E2-3B53-2B61-A3DB2BCA9CE2}"/>
              </a:ext>
            </a:extLst>
          </p:cNvPr>
          <p:cNvSpPr txBox="1"/>
          <p:nvPr/>
        </p:nvSpPr>
        <p:spPr>
          <a:xfrm>
            <a:off x="1857349" y="767907"/>
            <a:ext cx="1768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(filter) B of size f</a:t>
            </a:r>
            <a:r>
              <a:rPr lang="en-US" sz="1800" b="0" dirty="0">
                <a:solidFill>
                  <a:schemeClr val="tx1"/>
                </a:solidFill>
              </a:rPr>
              <a:t>₁</a:t>
            </a:r>
            <a:r>
              <a:rPr lang="en-US" dirty="0"/>
              <a:t> x f</a:t>
            </a:r>
            <a:r>
              <a:rPr lang="en-US" sz="1800" b="0" dirty="0">
                <a:solidFill>
                  <a:schemeClr val="tx1"/>
                </a:solidFill>
              </a:rPr>
              <a:t>₂</a:t>
            </a:r>
          </a:p>
          <a:p>
            <a:r>
              <a:rPr lang="en-US" dirty="0"/>
              <a:t>(f</a:t>
            </a:r>
            <a:r>
              <a:rPr lang="en-US" sz="1800" b="0" dirty="0">
                <a:solidFill>
                  <a:schemeClr val="tx1"/>
                </a:solidFill>
              </a:rPr>
              <a:t>₁ ≤</a:t>
            </a:r>
            <a:r>
              <a:rPr lang="en-US" dirty="0"/>
              <a:t> n</a:t>
            </a:r>
            <a:r>
              <a:rPr lang="en-US" sz="1800" b="0" dirty="0">
                <a:solidFill>
                  <a:schemeClr val="tx1"/>
                </a:solidFill>
              </a:rPr>
              <a:t>₁ and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 ≤ n₂)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5804C-9915-7743-871A-3F9376BE84E4}"/>
              </a:ext>
            </a:extLst>
          </p:cNvPr>
          <p:cNvSpPr txBox="1"/>
          <p:nvPr/>
        </p:nvSpPr>
        <p:spPr>
          <a:xfrm>
            <a:off x="3582924" y="768618"/>
            <a:ext cx="175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matrix C of size (n</a:t>
            </a:r>
            <a:r>
              <a:rPr lang="en-US" sz="1800" b="0" dirty="0">
                <a:solidFill>
                  <a:schemeClr val="tx1"/>
                </a:solidFill>
              </a:rPr>
              <a:t>₁-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₁+1) x (n₂-</a:t>
            </a:r>
            <a:r>
              <a:rPr lang="en-US" dirty="0"/>
              <a:t>f</a:t>
            </a:r>
            <a:r>
              <a:rPr lang="en-US" sz="1800" b="0" dirty="0">
                <a:solidFill>
                  <a:schemeClr val="tx1"/>
                </a:solidFill>
              </a:rPr>
              <a:t>₂+1)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3D827-BA6C-4F2D-1B11-E785D5CEC5B5}"/>
              </a:ext>
            </a:extLst>
          </p:cNvPr>
          <p:cNvSpPr txBox="1"/>
          <p:nvPr/>
        </p:nvSpPr>
        <p:spPr>
          <a:xfrm>
            <a:off x="4793142" y="3746259"/>
            <a:ext cx="427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element of the convoluted matrix equals the sum of all elements of the </a:t>
            </a:r>
            <a:r>
              <a:rPr lang="en-US" dirty="0" err="1"/>
              <a:t>Hadamar</a:t>
            </a:r>
            <a:r>
              <a:rPr lang="en-US" dirty="0"/>
              <a:t> product of the filter and its map on the original matrix.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2FCDD-CBD7-AFA2-65C9-0D48956B0F40}"/>
              </a:ext>
            </a:extLst>
          </p:cNvPr>
          <p:cNvCxnSpPr/>
          <p:nvPr/>
        </p:nvCxnSpPr>
        <p:spPr bwMode="auto">
          <a:xfrm>
            <a:off x="4267200" y="2033412"/>
            <a:ext cx="0" cy="161612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3508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4DAD-7863-FA19-2E48-19C11A7D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85750"/>
            <a:ext cx="6516682" cy="49053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/>
              <a:t>This Chapter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9D82-AA31-3841-69F7-992935A5B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733550"/>
            <a:ext cx="6629400" cy="2311629"/>
          </a:xfrm>
        </p:spPr>
        <p:txBody>
          <a:bodyPr/>
          <a:lstStyle/>
          <a:p>
            <a:r>
              <a:rPr lang="en-US" dirty="0"/>
              <a:t>Edge detection</a:t>
            </a:r>
          </a:p>
          <a:p>
            <a:r>
              <a:rPr lang="en-US" dirty="0"/>
              <a:t>Padding</a:t>
            </a:r>
          </a:p>
          <a:p>
            <a:r>
              <a:rPr lang="en-US" dirty="0" err="1"/>
              <a:t>Strided</a:t>
            </a:r>
            <a:r>
              <a:rPr lang="en-US" dirty="0"/>
              <a:t> convolutions</a:t>
            </a:r>
          </a:p>
          <a:p>
            <a:r>
              <a:rPr lang="en-US" dirty="0"/>
              <a:t>Convolutions on multiple channels and multiple filters</a:t>
            </a:r>
          </a:p>
          <a:p>
            <a:r>
              <a:rPr lang="en-US" dirty="0"/>
              <a:t>Convolutional layer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23816-28E6-3531-C209-38B90852387B}"/>
              </a:ext>
            </a:extLst>
          </p:cNvPr>
          <p:cNvSpPr txBox="1"/>
          <p:nvPr/>
        </p:nvSpPr>
        <p:spPr>
          <a:xfrm>
            <a:off x="6934200" y="4559141"/>
            <a:ext cx="2072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Andrew </a:t>
            </a:r>
            <a:r>
              <a:rPr lang="en-US" sz="1200" dirty="0"/>
              <a:t>Ng</a:t>
            </a:r>
            <a:r>
              <a:rPr lang="en-US" sz="1200"/>
              <a:t>, deeplearning.ai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2692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8481A4-2C18-5B05-6AED-BD27629A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</a:t>
            </a:r>
            <a:r>
              <a:rPr lang="en-US"/>
              <a:t>– Visual </a:t>
            </a:r>
            <a:r>
              <a:rPr lang="en-US" dirty="0"/>
              <a:t>Experience</a:t>
            </a:r>
          </a:p>
        </p:txBody>
      </p:sp>
      <p:pic>
        <p:nvPicPr>
          <p:cNvPr id="5" name="Picture 4" descr="A white cube with blue cubes&#10;&#10;Description automatically generated">
            <a:extLst>
              <a:ext uri="{FF2B5EF4-FFF2-40B4-BE49-F238E27FC236}">
                <a16:creationId xmlns:a16="http://schemas.microsoft.com/office/drawing/2014/main" id="{78DCB905-09D5-7A33-95CF-D9A58E9DF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23" y="872265"/>
            <a:ext cx="5530354" cy="4013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184A99-2626-96B0-B4D8-DDEF8A522421}"/>
              </a:ext>
            </a:extLst>
          </p:cNvPr>
          <p:cNvSpPr txBox="1"/>
          <p:nvPr/>
        </p:nvSpPr>
        <p:spPr>
          <a:xfrm>
            <a:off x="4495800" y="4608317"/>
            <a:ext cx="4582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https://medium.com</a:t>
            </a:r>
            <a:r>
              <a:rPr lang="en-US" sz="1200"/>
              <a:t>/@ianormy</a:t>
            </a:r>
            <a:r>
              <a:rPr lang="en-US" sz="1200" dirty="0"/>
              <a:t>/convolution-filters-4971820e851f</a:t>
            </a:r>
          </a:p>
        </p:txBody>
      </p:sp>
    </p:spTree>
    <p:extLst>
      <p:ext uri="{BB962C8B-B14F-4D97-AF65-F5344CB8AC3E}">
        <p14:creationId xmlns:p14="http://schemas.microsoft.com/office/powerpoint/2010/main" val="367919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C1E5B-0BA6-01CC-1FE5-0232DD51DD0A}"/>
              </a:ext>
            </a:extLst>
          </p:cNvPr>
          <p:cNvSpPr txBox="1"/>
          <p:nvPr/>
        </p:nvSpPr>
        <p:spPr>
          <a:xfrm rot="20891098">
            <a:off x="2953086" y="1890400"/>
            <a:ext cx="551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399"/>
                </a:solidFill>
              </a:rPr>
              <a:t>Edge Detection</a:t>
            </a:r>
          </a:p>
        </p:txBody>
      </p:sp>
    </p:spTree>
    <p:extLst>
      <p:ext uri="{BB962C8B-B14F-4D97-AF65-F5344CB8AC3E}">
        <p14:creationId xmlns:p14="http://schemas.microsoft.com/office/powerpoint/2010/main" val="1325903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C1E5B-0BA6-01CC-1FE5-0232DD51DD0A}"/>
              </a:ext>
            </a:extLst>
          </p:cNvPr>
          <p:cNvSpPr txBox="1"/>
          <p:nvPr/>
        </p:nvSpPr>
        <p:spPr>
          <a:xfrm rot="20891098">
            <a:off x="468134" y="2147524"/>
            <a:ext cx="8028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333399"/>
                </a:solidFill>
              </a:rPr>
              <a:t>Vertical and Horizontal </a:t>
            </a:r>
            <a:r>
              <a:rPr lang="en-US" sz="3600" dirty="0">
                <a:solidFill>
                  <a:srgbClr val="333399"/>
                </a:solidFill>
              </a:rPr>
              <a:t>Edge Detection</a:t>
            </a:r>
          </a:p>
        </p:txBody>
      </p:sp>
    </p:spTree>
    <p:extLst>
      <p:ext uri="{BB962C8B-B14F-4D97-AF65-F5344CB8AC3E}">
        <p14:creationId xmlns:p14="http://schemas.microsoft.com/office/powerpoint/2010/main" val="836047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Vertical </a:t>
            </a:r>
            <a:r>
              <a:rPr lang="en-US" dirty="0"/>
              <a:t>Edge Detection</a:t>
            </a:r>
            <a:r>
              <a:rPr lang="en-US"/>
              <a:t>: Image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206619" y="884913"/>
            <a:ext cx="326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</a:t>
            </a:r>
            <a:r>
              <a:rPr lang="en-US"/>
              <a:t>we have a </a:t>
            </a:r>
            <a:r>
              <a:rPr lang="en-US" dirty="0"/>
              <a:t>6 x </a:t>
            </a:r>
            <a:r>
              <a:rPr lang="en-US"/>
              <a:t>6 grey-scale image encoded as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/>
        </p:nvGraphicFramePr>
        <p:xfrm>
          <a:off x="695011" y="1540246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304800" y="393442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As soon as </a:t>
            </a:r>
            <a:r>
              <a:rPr lang="en-US" dirty="0"/>
              <a:t>it </a:t>
            </a:r>
            <a:r>
              <a:rPr lang="en-US"/>
              <a:t>is a grey-scale image</a:t>
            </a:r>
            <a:r>
              <a:rPr lang="en-US" dirty="0"/>
              <a:t>, </a:t>
            </a:r>
            <a:r>
              <a:rPr lang="en-US"/>
              <a:t>it has </a:t>
            </a:r>
            <a:r>
              <a:rPr lang="en-US" dirty="0"/>
              <a:t>only one “color</a:t>
            </a:r>
            <a:r>
              <a:rPr lang="en-US"/>
              <a:t>” layer</a:t>
            </a:r>
            <a:r>
              <a:rPr lang="en-US" dirty="0"/>
              <a:t>, thus, it </a:t>
            </a:r>
            <a:r>
              <a:rPr lang="en-US"/>
              <a:t>is a </a:t>
            </a:r>
            <a:r>
              <a:rPr lang="en-US" dirty="0"/>
              <a:t>6 x 6 x </a:t>
            </a:r>
            <a:r>
              <a:rPr lang="en-US"/>
              <a:t>1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7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Vertical </a:t>
            </a:r>
            <a:r>
              <a:rPr lang="en-US" dirty="0"/>
              <a:t>Edge Detection: Filter (Kernel)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691206" y="842270"/>
            <a:ext cx="3353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</a:t>
            </a:r>
            <a:r>
              <a:rPr lang="en-US"/>
              <a:t>use a </a:t>
            </a:r>
            <a:r>
              <a:rPr lang="en-US" dirty="0"/>
              <a:t>3 x 3 </a:t>
            </a:r>
            <a:r>
              <a:rPr lang="en-US"/>
              <a:t>“vertical-edge</a:t>
            </a:r>
            <a:r>
              <a:rPr lang="en-US" dirty="0"/>
              <a:t>” filter (or kernel) which </a:t>
            </a:r>
            <a:r>
              <a:rPr lang="en-US"/>
              <a:t>looks as </a:t>
            </a:r>
            <a:r>
              <a:rPr lang="en-US" dirty="0"/>
              <a:t>follows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48619"/>
              </p:ext>
            </p:extLst>
          </p:nvPr>
        </p:nvGraphicFramePr>
        <p:xfrm>
          <a:off x="695011" y="1540246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1418911" y="391768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564330"/>
              </p:ext>
            </p:extLst>
          </p:nvPr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7F567-9E71-5890-9E7E-C8917748ACDB}"/>
              </a:ext>
            </a:extLst>
          </p:cNvPr>
          <p:cNvSpPr txBox="1"/>
          <p:nvPr/>
        </p:nvSpPr>
        <p:spPr>
          <a:xfrm>
            <a:off x="3704911" y="3590406"/>
            <a:ext cx="3353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 and </a:t>
            </a:r>
            <a:r>
              <a:rPr lang="en-US" dirty="0"/>
              <a:t>convolve </a:t>
            </a:r>
            <a:r>
              <a:rPr lang="en-US"/>
              <a:t>the original </a:t>
            </a:r>
            <a:r>
              <a:rPr lang="en-US" dirty="0"/>
              <a:t>6 x </a:t>
            </a:r>
            <a:r>
              <a:rPr lang="en-US"/>
              <a:t>6 image </a:t>
            </a:r>
            <a:r>
              <a:rPr lang="en-US" dirty="0"/>
              <a:t>using this 3 x 3 filter </a:t>
            </a:r>
            <a:r>
              <a:rPr lang="en-US"/>
              <a:t>by applying </a:t>
            </a:r>
            <a:r>
              <a:rPr lang="en-US" dirty="0"/>
              <a:t>the </a:t>
            </a:r>
            <a:r>
              <a:rPr lang="en-US"/>
              <a:t>convolution operation </a:t>
            </a:r>
            <a:r>
              <a:rPr lang="en-US" dirty="0"/>
              <a:t>‘*’.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22269B04-AA98-7AAB-45D8-1F69A1F3FFED}"/>
              </a:ext>
            </a:extLst>
          </p:cNvPr>
          <p:cNvSpPr/>
          <p:nvPr/>
        </p:nvSpPr>
        <p:spPr bwMode="auto">
          <a:xfrm>
            <a:off x="1738156" y="682373"/>
            <a:ext cx="1905000" cy="853982"/>
          </a:xfrm>
          <a:prstGeom prst="cloudCallout">
            <a:avLst>
              <a:gd name="adj1" fmla="val 32898"/>
              <a:gd name="adj2" fmla="val 145603"/>
            </a:avLst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FF0000"/>
                </a:solidFill>
              </a:rPr>
              <a:t>Convolution operation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827" y="285750"/>
            <a:ext cx="7750173" cy="490538"/>
          </a:xfrm>
        </p:spPr>
        <p:txBody>
          <a:bodyPr/>
          <a:lstStyle/>
          <a:p>
            <a:r>
              <a:rPr lang="en-US"/>
              <a:t>Vertical </a:t>
            </a:r>
            <a:r>
              <a:rPr lang="en-US" dirty="0"/>
              <a:t>Edge Detection: Convolution – Flip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289791" y="854833"/>
            <a:ext cx="295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</a:t>
            </a:r>
            <a:r>
              <a:rPr lang="en-US"/>
              <a:t>use a </a:t>
            </a:r>
            <a:r>
              <a:rPr lang="en-US" dirty="0"/>
              <a:t>3 x 3 </a:t>
            </a:r>
            <a:r>
              <a:rPr lang="en-US"/>
              <a:t>“vertical-edge</a:t>
            </a:r>
            <a:r>
              <a:rPr lang="en-US" dirty="0"/>
              <a:t>” filter (or kernel) which </a:t>
            </a:r>
            <a:r>
              <a:rPr lang="en-US"/>
              <a:t>looks as </a:t>
            </a:r>
            <a:r>
              <a:rPr lang="en-US" dirty="0"/>
              <a:t>follows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/>
        </p:nvGraphicFramePr>
        <p:xfrm>
          <a:off x="695011" y="1540246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1418911" y="391768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/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7F567-9E71-5890-9E7E-C8917748ACDB}"/>
              </a:ext>
            </a:extLst>
          </p:cNvPr>
          <p:cNvSpPr txBox="1"/>
          <p:nvPr/>
        </p:nvSpPr>
        <p:spPr>
          <a:xfrm>
            <a:off x="3040113" y="3758222"/>
            <a:ext cx="3353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 and </a:t>
            </a:r>
            <a:r>
              <a:rPr lang="en-US" dirty="0"/>
              <a:t>convolve </a:t>
            </a:r>
            <a:r>
              <a:rPr lang="en-US"/>
              <a:t>the original </a:t>
            </a:r>
            <a:r>
              <a:rPr lang="en-US" dirty="0"/>
              <a:t>6 x </a:t>
            </a:r>
            <a:r>
              <a:rPr lang="en-US"/>
              <a:t>6 image </a:t>
            </a:r>
            <a:r>
              <a:rPr lang="en-US" dirty="0"/>
              <a:t>using this 3 x 3 filter </a:t>
            </a:r>
            <a:r>
              <a:rPr lang="en-US"/>
              <a:t>by applying </a:t>
            </a:r>
            <a:r>
              <a:rPr lang="en-US" dirty="0"/>
              <a:t>the </a:t>
            </a:r>
            <a:r>
              <a:rPr lang="en-US"/>
              <a:t>convolution operation </a:t>
            </a:r>
            <a:r>
              <a:rPr lang="en-US" dirty="0"/>
              <a:t>‘*’.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570670"/>
              </p:ext>
            </p:extLst>
          </p:nvPr>
        </p:nvGraphicFramePr>
        <p:xfrm>
          <a:off x="6467789" y="1759758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5606330" y="232432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58DE50-8593-DF88-A9D0-BC310972D944}"/>
              </a:ext>
            </a:extLst>
          </p:cNvPr>
          <p:cNvSpPr/>
          <p:nvPr/>
        </p:nvSpPr>
        <p:spPr bwMode="auto">
          <a:xfrm>
            <a:off x="695011" y="1536355"/>
            <a:ext cx="1133789" cy="1187795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49E17D-3D3B-0CB0-09DF-AE390D9B6B05}"/>
              </a:ext>
            </a:extLst>
          </p:cNvPr>
          <p:cNvSpPr/>
          <p:nvPr/>
        </p:nvSpPr>
        <p:spPr bwMode="auto">
          <a:xfrm>
            <a:off x="6466653" y="1759437"/>
            <a:ext cx="391348" cy="390270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6032873" y="1168787"/>
            <a:ext cx="2501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3*1+1*1+2*1+0*5*0+8*0+1*(-1)+8*(-1)+2*(-1) = -5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DEE49-D155-642B-AFF0-53F628A4EF91}"/>
              </a:ext>
            </a:extLst>
          </p:cNvPr>
          <p:cNvSpPr txBox="1"/>
          <p:nvPr/>
        </p:nvSpPr>
        <p:spPr>
          <a:xfrm>
            <a:off x="6902636" y="34398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</a:t>
            </a:r>
          </a:p>
        </p:txBody>
      </p:sp>
    </p:spTree>
    <p:extLst>
      <p:ext uri="{BB962C8B-B14F-4D97-AF65-F5344CB8AC3E}">
        <p14:creationId xmlns:p14="http://schemas.microsoft.com/office/powerpoint/2010/main" val="2057187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827" y="285750"/>
            <a:ext cx="7750173" cy="490538"/>
          </a:xfrm>
        </p:spPr>
        <p:txBody>
          <a:bodyPr/>
          <a:lstStyle/>
          <a:p>
            <a:r>
              <a:rPr lang="en-US"/>
              <a:t>Vertical </a:t>
            </a:r>
            <a:r>
              <a:rPr lang="en-US" dirty="0"/>
              <a:t>Edge Detection: Convolution – Flip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289791" y="854833"/>
            <a:ext cx="295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</a:t>
            </a:r>
            <a:r>
              <a:rPr lang="en-US"/>
              <a:t>use a </a:t>
            </a:r>
            <a:r>
              <a:rPr lang="en-US" dirty="0"/>
              <a:t>3 x 3 </a:t>
            </a:r>
            <a:r>
              <a:rPr lang="en-US"/>
              <a:t>“vertical-edge</a:t>
            </a:r>
            <a:r>
              <a:rPr lang="en-US" dirty="0"/>
              <a:t>” filter (or kernel) which </a:t>
            </a:r>
            <a:r>
              <a:rPr lang="en-US"/>
              <a:t>looks as </a:t>
            </a:r>
            <a:r>
              <a:rPr lang="en-US" dirty="0"/>
              <a:t>follows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/>
        </p:nvGraphicFramePr>
        <p:xfrm>
          <a:off x="695011" y="1540246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1418911" y="391768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/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7F567-9E71-5890-9E7E-C8917748ACDB}"/>
              </a:ext>
            </a:extLst>
          </p:cNvPr>
          <p:cNvSpPr txBox="1"/>
          <p:nvPr/>
        </p:nvSpPr>
        <p:spPr>
          <a:xfrm>
            <a:off x="3040113" y="3758222"/>
            <a:ext cx="3353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 and </a:t>
            </a:r>
            <a:r>
              <a:rPr lang="en-US" dirty="0"/>
              <a:t>convolve </a:t>
            </a:r>
            <a:r>
              <a:rPr lang="en-US"/>
              <a:t>the original </a:t>
            </a:r>
            <a:r>
              <a:rPr lang="en-US" dirty="0"/>
              <a:t>6 x </a:t>
            </a:r>
            <a:r>
              <a:rPr lang="en-US"/>
              <a:t>6 image </a:t>
            </a:r>
            <a:r>
              <a:rPr lang="en-US" dirty="0"/>
              <a:t>using this 3 x 3 filter </a:t>
            </a:r>
            <a:r>
              <a:rPr lang="en-US"/>
              <a:t>by applying </a:t>
            </a:r>
            <a:r>
              <a:rPr lang="en-US" dirty="0"/>
              <a:t>the </a:t>
            </a:r>
            <a:r>
              <a:rPr lang="en-US"/>
              <a:t>convolution operation </a:t>
            </a:r>
            <a:r>
              <a:rPr lang="en-US" dirty="0"/>
              <a:t>‘*’.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86738"/>
              </p:ext>
            </p:extLst>
          </p:nvPr>
        </p:nvGraphicFramePr>
        <p:xfrm>
          <a:off x="6467789" y="1759758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5606330" y="232432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58DE50-8593-DF88-A9D0-BC310972D944}"/>
              </a:ext>
            </a:extLst>
          </p:cNvPr>
          <p:cNvSpPr/>
          <p:nvPr/>
        </p:nvSpPr>
        <p:spPr bwMode="auto">
          <a:xfrm>
            <a:off x="695011" y="1958340"/>
            <a:ext cx="1133789" cy="1187795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49E17D-3D3B-0CB0-09DF-AE390D9B6B05}"/>
              </a:ext>
            </a:extLst>
          </p:cNvPr>
          <p:cNvSpPr/>
          <p:nvPr/>
        </p:nvSpPr>
        <p:spPr bwMode="auto">
          <a:xfrm>
            <a:off x="6467787" y="2141613"/>
            <a:ext cx="362223" cy="430137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6032873" y="1168787"/>
            <a:ext cx="257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1*1+2*1+0*1+5*0+7*0+1*0+8*(-1)+2*(-1)+3*(-1) = -5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028DA-C02A-DADD-C6AA-F1CA994EC0F1}"/>
              </a:ext>
            </a:extLst>
          </p:cNvPr>
          <p:cNvSpPr txBox="1"/>
          <p:nvPr/>
        </p:nvSpPr>
        <p:spPr>
          <a:xfrm>
            <a:off x="6902636" y="34398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</a:t>
            </a:r>
          </a:p>
        </p:txBody>
      </p:sp>
    </p:spTree>
    <p:extLst>
      <p:ext uri="{BB962C8B-B14F-4D97-AF65-F5344CB8AC3E}">
        <p14:creationId xmlns:p14="http://schemas.microsoft.com/office/powerpoint/2010/main" val="3654992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285750"/>
            <a:ext cx="7924800" cy="490538"/>
          </a:xfrm>
        </p:spPr>
        <p:txBody>
          <a:bodyPr/>
          <a:lstStyle/>
          <a:p>
            <a:r>
              <a:rPr lang="en-US"/>
              <a:t>Vertical </a:t>
            </a:r>
            <a:r>
              <a:rPr lang="en-US" dirty="0"/>
              <a:t>Edge Detection: Convolution – Flip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289791" y="854833"/>
            <a:ext cx="295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</a:t>
            </a:r>
            <a:r>
              <a:rPr lang="en-US"/>
              <a:t>use a </a:t>
            </a:r>
            <a:r>
              <a:rPr lang="en-US" dirty="0"/>
              <a:t>3 x 3 </a:t>
            </a:r>
            <a:r>
              <a:rPr lang="en-US"/>
              <a:t>“vertical-edge</a:t>
            </a:r>
            <a:r>
              <a:rPr lang="en-US" dirty="0"/>
              <a:t>” filter (or kernel) which </a:t>
            </a:r>
            <a:r>
              <a:rPr lang="en-US"/>
              <a:t>looks as </a:t>
            </a:r>
            <a:r>
              <a:rPr lang="en-US" dirty="0"/>
              <a:t>follows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/>
        </p:nvGraphicFramePr>
        <p:xfrm>
          <a:off x="695011" y="1540246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1418911" y="391768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/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7F567-9E71-5890-9E7E-C8917748ACDB}"/>
              </a:ext>
            </a:extLst>
          </p:cNvPr>
          <p:cNvSpPr txBox="1"/>
          <p:nvPr/>
        </p:nvSpPr>
        <p:spPr>
          <a:xfrm>
            <a:off x="3040113" y="3758222"/>
            <a:ext cx="3353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 and </a:t>
            </a:r>
            <a:r>
              <a:rPr lang="en-US" dirty="0"/>
              <a:t>convolve </a:t>
            </a:r>
            <a:r>
              <a:rPr lang="en-US"/>
              <a:t>the original </a:t>
            </a:r>
            <a:r>
              <a:rPr lang="en-US" dirty="0"/>
              <a:t>6 x </a:t>
            </a:r>
            <a:r>
              <a:rPr lang="en-US"/>
              <a:t>6 image </a:t>
            </a:r>
            <a:r>
              <a:rPr lang="en-US" dirty="0"/>
              <a:t>using this 3 x 3 filter </a:t>
            </a:r>
            <a:r>
              <a:rPr lang="en-US"/>
              <a:t>by applying </a:t>
            </a:r>
            <a:r>
              <a:rPr lang="en-US" dirty="0"/>
              <a:t>the </a:t>
            </a:r>
            <a:r>
              <a:rPr lang="en-US"/>
              <a:t>convolution operation </a:t>
            </a:r>
            <a:r>
              <a:rPr lang="en-US" dirty="0"/>
              <a:t>‘*’.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45995"/>
              </p:ext>
            </p:extLst>
          </p:nvPr>
        </p:nvGraphicFramePr>
        <p:xfrm>
          <a:off x="6467789" y="1759758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5606330" y="232432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58DE50-8593-DF88-A9D0-BC310972D944}"/>
              </a:ext>
            </a:extLst>
          </p:cNvPr>
          <p:cNvSpPr/>
          <p:nvPr/>
        </p:nvSpPr>
        <p:spPr bwMode="auto">
          <a:xfrm>
            <a:off x="1847221" y="2728966"/>
            <a:ext cx="1133789" cy="1187795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49E17D-3D3B-0CB0-09DF-AE390D9B6B05}"/>
              </a:ext>
            </a:extLst>
          </p:cNvPr>
          <p:cNvSpPr/>
          <p:nvPr/>
        </p:nvSpPr>
        <p:spPr bwMode="auto">
          <a:xfrm>
            <a:off x="7600441" y="2962137"/>
            <a:ext cx="391348" cy="382582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6032873" y="1168787"/>
            <a:ext cx="257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1*1+6*1+2*1+7*0+2*0+3*0+8*(-1)+8*(-1)+9*(-1) = -16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439E37-7065-E0A6-10FC-4F6C2C98D008}"/>
              </a:ext>
            </a:extLst>
          </p:cNvPr>
          <p:cNvSpPr txBox="1"/>
          <p:nvPr/>
        </p:nvSpPr>
        <p:spPr>
          <a:xfrm>
            <a:off x="6902636" y="34398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</a:t>
            </a:r>
          </a:p>
        </p:txBody>
      </p:sp>
    </p:spTree>
    <p:extLst>
      <p:ext uri="{BB962C8B-B14F-4D97-AF65-F5344CB8AC3E}">
        <p14:creationId xmlns:p14="http://schemas.microsoft.com/office/powerpoint/2010/main" val="852347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5750"/>
            <a:ext cx="8001000" cy="490538"/>
          </a:xfrm>
        </p:spPr>
        <p:txBody>
          <a:bodyPr/>
          <a:lstStyle/>
          <a:p>
            <a:r>
              <a:rPr lang="en-US"/>
              <a:t>Vertical </a:t>
            </a:r>
            <a:r>
              <a:rPr lang="en-US" dirty="0"/>
              <a:t>Edge Detection: Convolution –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289791" y="854833"/>
            <a:ext cx="295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</a:t>
            </a:r>
            <a:r>
              <a:rPr lang="en-US"/>
              <a:t>use a </a:t>
            </a:r>
            <a:r>
              <a:rPr lang="en-US" dirty="0"/>
              <a:t>3 x 3 </a:t>
            </a:r>
            <a:r>
              <a:rPr lang="en-US"/>
              <a:t>“vertical-edge</a:t>
            </a:r>
            <a:r>
              <a:rPr lang="en-US" dirty="0"/>
              <a:t>” filter (or kernel) which </a:t>
            </a:r>
            <a:r>
              <a:rPr lang="en-US"/>
              <a:t>looks as </a:t>
            </a:r>
            <a:r>
              <a:rPr lang="en-US" dirty="0"/>
              <a:t>follows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/>
        </p:nvGraphicFramePr>
        <p:xfrm>
          <a:off x="695011" y="1540246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1418911" y="391768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/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7F567-9E71-5890-9E7E-C8917748ACDB}"/>
              </a:ext>
            </a:extLst>
          </p:cNvPr>
          <p:cNvSpPr txBox="1"/>
          <p:nvPr/>
        </p:nvSpPr>
        <p:spPr>
          <a:xfrm>
            <a:off x="3040113" y="3758222"/>
            <a:ext cx="3353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 and </a:t>
            </a:r>
            <a:r>
              <a:rPr lang="en-US" dirty="0"/>
              <a:t>convolve </a:t>
            </a:r>
            <a:r>
              <a:rPr lang="en-US"/>
              <a:t>the original </a:t>
            </a:r>
            <a:r>
              <a:rPr lang="en-US" dirty="0"/>
              <a:t>6 x </a:t>
            </a:r>
            <a:r>
              <a:rPr lang="en-US"/>
              <a:t>6 image </a:t>
            </a:r>
            <a:r>
              <a:rPr lang="en-US" dirty="0"/>
              <a:t>using this 3 x 3 filter </a:t>
            </a:r>
            <a:r>
              <a:rPr lang="en-US"/>
              <a:t>by applying </a:t>
            </a:r>
            <a:r>
              <a:rPr lang="en-US" dirty="0"/>
              <a:t>the </a:t>
            </a:r>
            <a:r>
              <a:rPr lang="en-US"/>
              <a:t>convolution operation </a:t>
            </a:r>
            <a:r>
              <a:rPr lang="en-US" dirty="0"/>
              <a:t>‘*’.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060536"/>
              </p:ext>
            </p:extLst>
          </p:nvPr>
        </p:nvGraphicFramePr>
        <p:xfrm>
          <a:off x="6451110" y="1716560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5606330" y="232432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6175377" y="1347228"/>
            <a:ext cx="22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Convoluted matrix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DAF6E-7444-1921-D637-A519E44F1DD8}"/>
              </a:ext>
            </a:extLst>
          </p:cNvPr>
          <p:cNvSpPr txBox="1"/>
          <p:nvPr/>
        </p:nvSpPr>
        <p:spPr>
          <a:xfrm>
            <a:off x="6886888" y="328855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F99BBF-0E38-7C32-F8A5-73159B477759}"/>
              </a:ext>
            </a:extLst>
          </p:cNvPr>
          <p:cNvSpPr txBox="1"/>
          <p:nvPr/>
        </p:nvSpPr>
        <p:spPr>
          <a:xfrm>
            <a:off x="5979320" y="638955"/>
            <a:ext cx="3101959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not worry about negative pixels. We normalize them to map to interval (0,255)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066DA9-0D96-3FFE-4780-48FFE1215262}"/>
              </a:ext>
            </a:extLst>
          </p:cNvPr>
          <p:cNvSpPr txBox="1"/>
          <p:nvPr/>
        </p:nvSpPr>
        <p:spPr>
          <a:xfrm>
            <a:off x="435142" y="975528"/>
            <a:ext cx="326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</a:t>
            </a:r>
            <a:r>
              <a:rPr lang="en-US" dirty="0"/>
              <a:t>6 x </a:t>
            </a:r>
            <a:r>
              <a:rPr lang="en-US"/>
              <a:t>6 grey-scale image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EA9FE3-5955-AB57-D59A-D4AED0B26463}"/>
              </a:ext>
            </a:extLst>
          </p:cNvPr>
          <p:cNvSpPr txBox="1"/>
          <p:nvPr/>
        </p:nvSpPr>
        <p:spPr>
          <a:xfrm>
            <a:off x="6451110" y="3647413"/>
            <a:ext cx="2605601" cy="12003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lighter pixels  (higher numbers in the </a:t>
            </a:r>
            <a:r>
              <a:rPr lang="en-US">
                <a:solidFill>
                  <a:srgbClr val="FF0000"/>
                </a:solidFill>
              </a:rPr>
              <a:t>convoluted matrix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>
                <a:solidFill>
                  <a:srgbClr val="FF0000"/>
                </a:solidFill>
              </a:rPr>
              <a:t>represent vertical </a:t>
            </a:r>
            <a:r>
              <a:rPr lang="en-US" dirty="0">
                <a:solidFill>
                  <a:srgbClr val="FF0000"/>
                </a:solidFill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265820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85750"/>
            <a:ext cx="8382001" cy="490538"/>
          </a:xfrm>
        </p:spPr>
        <p:txBody>
          <a:bodyPr/>
          <a:lstStyle/>
          <a:p>
            <a:r>
              <a:rPr lang="en-US"/>
              <a:t>A Vivid Example of Vertical </a:t>
            </a:r>
            <a:r>
              <a:rPr lang="en-US" dirty="0"/>
              <a:t>Edge Detection (1/4)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289791" y="854833"/>
            <a:ext cx="295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/>
              <a:t>use a </a:t>
            </a:r>
            <a:r>
              <a:rPr lang="en-US" dirty="0"/>
              <a:t>3 x 3 </a:t>
            </a:r>
            <a:r>
              <a:rPr lang="en-US"/>
              <a:t>“vertical-edge</a:t>
            </a:r>
            <a:r>
              <a:rPr lang="en-US" dirty="0"/>
              <a:t>” filter (or kernel)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01347"/>
              </p:ext>
            </p:extLst>
          </p:nvPr>
        </p:nvGraphicFramePr>
        <p:xfrm>
          <a:off x="654719" y="1316498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278859" y="365788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/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010390"/>
              </p:ext>
            </p:extLst>
          </p:nvPr>
        </p:nvGraphicFramePr>
        <p:xfrm>
          <a:off x="6451110" y="1716560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5606330" y="232432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6393150" y="1168787"/>
            <a:ext cx="22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Convoluted matrix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DAF6E-7444-1921-D637-A519E44F1DD8}"/>
              </a:ext>
            </a:extLst>
          </p:cNvPr>
          <p:cNvSpPr txBox="1"/>
          <p:nvPr/>
        </p:nvSpPr>
        <p:spPr>
          <a:xfrm>
            <a:off x="6886888" y="328855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066DA9-0D96-3FFE-4780-48FFE1215262}"/>
              </a:ext>
            </a:extLst>
          </p:cNvPr>
          <p:cNvSpPr txBox="1"/>
          <p:nvPr/>
        </p:nvSpPr>
        <p:spPr>
          <a:xfrm>
            <a:off x="491765" y="898063"/>
            <a:ext cx="27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</a:t>
            </a:r>
            <a:r>
              <a:rPr lang="en-US" dirty="0"/>
              <a:t>6 x </a:t>
            </a:r>
            <a:r>
              <a:rPr lang="en-US"/>
              <a:t>6 grey-scale image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2C369-69F3-2105-48F0-2A78C89A76C3}"/>
              </a:ext>
            </a:extLst>
          </p:cNvPr>
          <p:cNvGrpSpPr/>
          <p:nvPr/>
        </p:nvGrpSpPr>
        <p:grpSpPr>
          <a:xfrm>
            <a:off x="4114800" y="3858220"/>
            <a:ext cx="919588" cy="923330"/>
            <a:chOff x="4114800" y="3693938"/>
            <a:chExt cx="919588" cy="923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E54C8-26AC-44F9-393D-2E7F6CC7CC1D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C38904-83FA-D0EE-CEA8-052C3D218C5A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1BC36F-A2AA-C168-4CC0-3003FD86BFA7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E8F717-1275-4EFC-3E01-64398BD3979A}"/>
              </a:ext>
            </a:extLst>
          </p:cNvPr>
          <p:cNvGrpSpPr/>
          <p:nvPr/>
        </p:nvGrpSpPr>
        <p:grpSpPr>
          <a:xfrm>
            <a:off x="6776612" y="3858220"/>
            <a:ext cx="919588" cy="923330"/>
            <a:chOff x="4114800" y="3693938"/>
            <a:chExt cx="919588" cy="92333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45B106-6A43-B0FC-72FB-07A920E153A6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8EBD4C-0182-ECFA-4E12-F9D00FFAFE7A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41477-48FC-59AD-5402-6C2E4E2CFEEB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602F21-541A-D37E-751F-8C37A7FC3D55}"/>
              </a:ext>
            </a:extLst>
          </p:cNvPr>
          <p:cNvGrpSpPr/>
          <p:nvPr/>
        </p:nvGrpSpPr>
        <p:grpSpPr>
          <a:xfrm>
            <a:off x="1399708" y="3858220"/>
            <a:ext cx="919588" cy="923330"/>
            <a:chOff x="4114800" y="3693938"/>
            <a:chExt cx="919588" cy="92333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60114D-5561-5BAC-E82B-17844C9F1DA5}"/>
                </a:ext>
              </a:extLst>
            </p:cNvPr>
            <p:cNvSpPr/>
            <p:nvPr/>
          </p:nvSpPr>
          <p:spPr bwMode="auto">
            <a:xfrm>
              <a:off x="4114800" y="3693938"/>
              <a:ext cx="49049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162B0F-FE84-D155-0B37-AF541ECEA9EC}"/>
                </a:ext>
              </a:extLst>
            </p:cNvPr>
            <p:cNvSpPr/>
            <p:nvPr/>
          </p:nvSpPr>
          <p:spPr bwMode="auto">
            <a:xfrm>
              <a:off x="4543892" y="3693938"/>
              <a:ext cx="490496" cy="9233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8E71-702B-84F1-13F0-40F37B4C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Convolution?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6AE56-95A5-8781-44D4-A35BCAD6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have learned </a:t>
            </a:r>
            <a:r>
              <a:rPr lang="en-US" dirty="0"/>
              <a:t>how to build DNNs (Deep Neural Networks). Great! </a:t>
            </a:r>
          </a:p>
          <a:p>
            <a:r>
              <a:rPr lang="en-US" dirty="0"/>
              <a:t>It may look that DNNs are the ultimate solution to recognition, classification and prediction problems.</a:t>
            </a:r>
          </a:p>
          <a:p>
            <a:r>
              <a:rPr lang="en-US" dirty="0"/>
              <a:t>However, if we try to analyze features in the images and object with DNNs, we may face both conceptual and technical problems:</a:t>
            </a:r>
          </a:p>
          <a:p>
            <a:pPr lvl="1"/>
            <a:r>
              <a:rPr lang="en-US" dirty="0"/>
              <a:t>On one hand, we have many parameters to optimize.</a:t>
            </a:r>
          </a:p>
          <a:p>
            <a:pPr lvl="1"/>
            <a:r>
              <a:rPr lang="en-US" dirty="0"/>
              <a:t>On the other hand, most of the parameters may be duplicative or redundant, or irrelevant.</a:t>
            </a:r>
          </a:p>
          <a:p>
            <a:pPr lvl="1"/>
            <a:r>
              <a:rPr lang="en-US" dirty="0"/>
              <a:t>How to focus on specific features?</a:t>
            </a:r>
          </a:p>
          <a:p>
            <a:r>
              <a:rPr lang="en-US" dirty="0"/>
              <a:t>These problems brought us to the Convolutional Neural Networks (CNNs)</a:t>
            </a:r>
          </a:p>
        </p:txBody>
      </p:sp>
    </p:spTree>
    <p:extLst>
      <p:ext uri="{BB962C8B-B14F-4D97-AF65-F5344CB8AC3E}">
        <p14:creationId xmlns:p14="http://schemas.microsoft.com/office/powerpoint/2010/main" val="3661348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85750"/>
            <a:ext cx="8382001" cy="490538"/>
          </a:xfrm>
        </p:spPr>
        <p:txBody>
          <a:bodyPr/>
          <a:lstStyle/>
          <a:p>
            <a:r>
              <a:rPr lang="en-US"/>
              <a:t>A Vivid Example of Vertical </a:t>
            </a:r>
            <a:r>
              <a:rPr lang="en-US" dirty="0"/>
              <a:t>Edge Detection (2/4)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289791" y="854833"/>
            <a:ext cx="295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/>
              <a:t>use a </a:t>
            </a:r>
            <a:r>
              <a:rPr lang="en-US" dirty="0"/>
              <a:t>3 x 3 </a:t>
            </a:r>
            <a:r>
              <a:rPr lang="en-US"/>
              <a:t>“vertical-edge</a:t>
            </a:r>
            <a:r>
              <a:rPr lang="en-US" dirty="0"/>
              <a:t>” filter (or kernel)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/>
        </p:nvGraphicFramePr>
        <p:xfrm>
          <a:off x="654719" y="1316498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278859" y="365788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796933"/>
              </p:ext>
            </p:extLst>
          </p:nvPr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692146"/>
              </p:ext>
            </p:extLst>
          </p:nvPr>
        </p:nvGraphicFramePr>
        <p:xfrm>
          <a:off x="6451110" y="1716560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5606330" y="232432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6393150" y="1168787"/>
            <a:ext cx="22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Convoluted matrix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DAF6E-7444-1921-D637-A519E44F1DD8}"/>
              </a:ext>
            </a:extLst>
          </p:cNvPr>
          <p:cNvSpPr txBox="1"/>
          <p:nvPr/>
        </p:nvSpPr>
        <p:spPr>
          <a:xfrm>
            <a:off x="6886888" y="328855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066DA9-0D96-3FFE-4780-48FFE1215262}"/>
              </a:ext>
            </a:extLst>
          </p:cNvPr>
          <p:cNvSpPr txBox="1"/>
          <p:nvPr/>
        </p:nvSpPr>
        <p:spPr>
          <a:xfrm>
            <a:off x="491765" y="898063"/>
            <a:ext cx="27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</a:t>
            </a:r>
            <a:r>
              <a:rPr lang="en-US" dirty="0"/>
              <a:t>6 x </a:t>
            </a:r>
            <a:r>
              <a:rPr lang="en-US"/>
              <a:t>6 grey-scale image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2C369-69F3-2105-48F0-2A78C89A76C3}"/>
              </a:ext>
            </a:extLst>
          </p:cNvPr>
          <p:cNvGrpSpPr/>
          <p:nvPr/>
        </p:nvGrpSpPr>
        <p:grpSpPr>
          <a:xfrm>
            <a:off x="4114800" y="3858220"/>
            <a:ext cx="919588" cy="923330"/>
            <a:chOff x="4114800" y="3693938"/>
            <a:chExt cx="919588" cy="923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E54C8-26AC-44F9-393D-2E7F6CC7CC1D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C38904-83FA-D0EE-CEA8-052C3D218C5A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1BC36F-A2AA-C168-4CC0-3003FD86BFA7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E8F717-1275-4EFC-3E01-64398BD3979A}"/>
              </a:ext>
            </a:extLst>
          </p:cNvPr>
          <p:cNvGrpSpPr/>
          <p:nvPr/>
        </p:nvGrpSpPr>
        <p:grpSpPr>
          <a:xfrm>
            <a:off x="6776612" y="3858220"/>
            <a:ext cx="919588" cy="923330"/>
            <a:chOff x="4114800" y="3693938"/>
            <a:chExt cx="919588" cy="92333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45B106-6A43-B0FC-72FB-07A920E153A6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8EBD4C-0182-ECFA-4E12-F9D00FFAFE7A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341477-48FC-59AD-5402-6C2E4E2CFEEB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602F21-541A-D37E-751F-8C37A7FC3D55}"/>
              </a:ext>
            </a:extLst>
          </p:cNvPr>
          <p:cNvGrpSpPr/>
          <p:nvPr/>
        </p:nvGrpSpPr>
        <p:grpSpPr>
          <a:xfrm>
            <a:off x="1399708" y="3858220"/>
            <a:ext cx="919588" cy="923330"/>
            <a:chOff x="4114800" y="3693938"/>
            <a:chExt cx="919588" cy="92333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60114D-5561-5BAC-E82B-17844C9F1DA5}"/>
                </a:ext>
              </a:extLst>
            </p:cNvPr>
            <p:cNvSpPr/>
            <p:nvPr/>
          </p:nvSpPr>
          <p:spPr bwMode="auto">
            <a:xfrm>
              <a:off x="4114800" y="3693938"/>
              <a:ext cx="49049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162B0F-FE84-D155-0B37-AF541ECEA9EC}"/>
                </a:ext>
              </a:extLst>
            </p:cNvPr>
            <p:cNvSpPr/>
            <p:nvPr/>
          </p:nvSpPr>
          <p:spPr bwMode="auto">
            <a:xfrm>
              <a:off x="4543892" y="3693938"/>
              <a:ext cx="490496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275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85750"/>
            <a:ext cx="8382001" cy="490538"/>
          </a:xfrm>
        </p:spPr>
        <p:txBody>
          <a:bodyPr/>
          <a:lstStyle/>
          <a:p>
            <a:r>
              <a:rPr lang="en-US"/>
              <a:t>A Vivid Example of Vertical </a:t>
            </a:r>
            <a:r>
              <a:rPr lang="en-US" dirty="0"/>
              <a:t>Edge Detection (1/4)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289791" y="854833"/>
            <a:ext cx="295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/>
              <a:t>use a </a:t>
            </a:r>
            <a:r>
              <a:rPr lang="en-US" dirty="0"/>
              <a:t>3 x 3 </a:t>
            </a:r>
            <a:r>
              <a:rPr lang="en-US"/>
              <a:t>“vertical-edge</a:t>
            </a:r>
            <a:r>
              <a:rPr lang="en-US" dirty="0"/>
              <a:t>” filter (or kernel)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586508"/>
              </p:ext>
            </p:extLst>
          </p:nvPr>
        </p:nvGraphicFramePr>
        <p:xfrm>
          <a:off x="654719" y="1316498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278859" y="365788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/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903269"/>
              </p:ext>
            </p:extLst>
          </p:nvPr>
        </p:nvGraphicFramePr>
        <p:xfrm>
          <a:off x="6451110" y="1716560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5606330" y="232432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6393150" y="1168787"/>
            <a:ext cx="22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Convoluted matrix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DAF6E-7444-1921-D637-A519E44F1DD8}"/>
              </a:ext>
            </a:extLst>
          </p:cNvPr>
          <p:cNvSpPr txBox="1"/>
          <p:nvPr/>
        </p:nvSpPr>
        <p:spPr>
          <a:xfrm>
            <a:off x="6886888" y="328855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066DA9-0D96-3FFE-4780-48FFE1215262}"/>
              </a:ext>
            </a:extLst>
          </p:cNvPr>
          <p:cNvSpPr txBox="1"/>
          <p:nvPr/>
        </p:nvSpPr>
        <p:spPr>
          <a:xfrm>
            <a:off x="491765" y="898063"/>
            <a:ext cx="27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</a:t>
            </a:r>
            <a:r>
              <a:rPr lang="en-US" dirty="0"/>
              <a:t>6 x </a:t>
            </a:r>
            <a:r>
              <a:rPr lang="en-US"/>
              <a:t>6 grey-scale image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2C369-69F3-2105-48F0-2A78C89A76C3}"/>
              </a:ext>
            </a:extLst>
          </p:cNvPr>
          <p:cNvGrpSpPr/>
          <p:nvPr/>
        </p:nvGrpSpPr>
        <p:grpSpPr>
          <a:xfrm>
            <a:off x="4114800" y="3858220"/>
            <a:ext cx="919588" cy="923330"/>
            <a:chOff x="4114800" y="3693938"/>
            <a:chExt cx="919588" cy="923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E54C8-26AC-44F9-393D-2E7F6CC7CC1D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C38904-83FA-D0EE-CEA8-052C3D218C5A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1BC36F-A2AA-C168-4CC0-3003FD86BFA7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602F21-541A-D37E-751F-8C37A7FC3D55}"/>
              </a:ext>
            </a:extLst>
          </p:cNvPr>
          <p:cNvGrpSpPr/>
          <p:nvPr/>
        </p:nvGrpSpPr>
        <p:grpSpPr>
          <a:xfrm>
            <a:off x="1399708" y="3858220"/>
            <a:ext cx="919588" cy="923330"/>
            <a:chOff x="4114800" y="3693938"/>
            <a:chExt cx="919588" cy="92333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60114D-5561-5BAC-E82B-17844C9F1DA5}"/>
                </a:ext>
              </a:extLst>
            </p:cNvPr>
            <p:cNvSpPr/>
            <p:nvPr/>
          </p:nvSpPr>
          <p:spPr bwMode="auto">
            <a:xfrm>
              <a:off x="4114800" y="3693938"/>
              <a:ext cx="490496" cy="9233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162B0F-FE84-D155-0B37-AF541ECEA9EC}"/>
                </a:ext>
              </a:extLst>
            </p:cNvPr>
            <p:cNvSpPr/>
            <p:nvPr/>
          </p:nvSpPr>
          <p:spPr bwMode="auto">
            <a:xfrm>
              <a:off x="4543892" y="3693938"/>
              <a:ext cx="49049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8C273-019F-A815-F4D2-6759A51363B6}"/>
              </a:ext>
            </a:extLst>
          </p:cNvPr>
          <p:cNvGrpSpPr/>
          <p:nvPr/>
        </p:nvGrpSpPr>
        <p:grpSpPr>
          <a:xfrm>
            <a:off x="6776612" y="3858220"/>
            <a:ext cx="919588" cy="923330"/>
            <a:chOff x="4114800" y="3693938"/>
            <a:chExt cx="919588" cy="9233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DB6318-C58C-6CB4-5267-22D32BA0D57A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8E3D9B-D1A6-3E1F-7AC9-C1A2A114CE35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D30577-CDA6-6BCF-0A7F-A15433C54DDD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852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85750"/>
            <a:ext cx="8382001" cy="490538"/>
          </a:xfrm>
        </p:spPr>
        <p:txBody>
          <a:bodyPr/>
          <a:lstStyle/>
          <a:p>
            <a:r>
              <a:rPr lang="en-US"/>
              <a:t>A Vivid Example of Vertical </a:t>
            </a:r>
            <a:r>
              <a:rPr lang="en-US" dirty="0"/>
              <a:t>Edge Detection (4/4)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289791" y="854833"/>
            <a:ext cx="295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/>
              <a:t>use a </a:t>
            </a:r>
            <a:r>
              <a:rPr lang="en-US" dirty="0"/>
              <a:t>3 x 3 </a:t>
            </a:r>
            <a:r>
              <a:rPr lang="en-US"/>
              <a:t>“vertical-edge</a:t>
            </a:r>
            <a:r>
              <a:rPr lang="en-US" dirty="0"/>
              <a:t>” filter (or kernel)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71383"/>
              </p:ext>
            </p:extLst>
          </p:nvPr>
        </p:nvGraphicFramePr>
        <p:xfrm>
          <a:off x="654719" y="1316498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278859" y="365788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/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299195"/>
              </p:ext>
            </p:extLst>
          </p:nvPr>
        </p:nvGraphicFramePr>
        <p:xfrm>
          <a:off x="6451110" y="1716560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5606330" y="232432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6393150" y="1168787"/>
            <a:ext cx="22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Convoluted matrix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DAF6E-7444-1921-D637-A519E44F1DD8}"/>
              </a:ext>
            </a:extLst>
          </p:cNvPr>
          <p:cNvSpPr txBox="1"/>
          <p:nvPr/>
        </p:nvSpPr>
        <p:spPr>
          <a:xfrm>
            <a:off x="6886888" y="328855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066DA9-0D96-3FFE-4780-48FFE1215262}"/>
              </a:ext>
            </a:extLst>
          </p:cNvPr>
          <p:cNvSpPr txBox="1"/>
          <p:nvPr/>
        </p:nvSpPr>
        <p:spPr>
          <a:xfrm>
            <a:off x="491765" y="898063"/>
            <a:ext cx="27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</a:t>
            </a:r>
            <a:r>
              <a:rPr lang="en-US" dirty="0"/>
              <a:t>6 x </a:t>
            </a:r>
            <a:r>
              <a:rPr lang="en-US"/>
              <a:t>6 grey-scale image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2C369-69F3-2105-48F0-2A78C89A76C3}"/>
              </a:ext>
            </a:extLst>
          </p:cNvPr>
          <p:cNvGrpSpPr/>
          <p:nvPr/>
        </p:nvGrpSpPr>
        <p:grpSpPr>
          <a:xfrm>
            <a:off x="4114800" y="3858220"/>
            <a:ext cx="919588" cy="923330"/>
            <a:chOff x="4114800" y="3693938"/>
            <a:chExt cx="919588" cy="923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E54C8-26AC-44F9-393D-2E7F6CC7CC1D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C38904-83FA-D0EE-CEA8-052C3D218C5A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1BC36F-A2AA-C168-4CC0-3003FD86BFA7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01C9AB-5E14-34A0-4514-E00555FDD3F2}"/>
              </a:ext>
            </a:extLst>
          </p:cNvPr>
          <p:cNvGrpSpPr/>
          <p:nvPr/>
        </p:nvGrpSpPr>
        <p:grpSpPr>
          <a:xfrm>
            <a:off x="1399708" y="3858220"/>
            <a:ext cx="919588" cy="923330"/>
            <a:chOff x="4114800" y="3693938"/>
            <a:chExt cx="919588" cy="9233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126860-D4F3-6CC6-5276-661F76935042}"/>
                </a:ext>
              </a:extLst>
            </p:cNvPr>
            <p:cNvSpPr/>
            <p:nvPr/>
          </p:nvSpPr>
          <p:spPr bwMode="auto">
            <a:xfrm>
              <a:off x="4114800" y="3693938"/>
              <a:ext cx="490496" cy="9233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6BC929-9323-83E3-7532-16E972A2FB95}"/>
                </a:ext>
              </a:extLst>
            </p:cNvPr>
            <p:cNvSpPr/>
            <p:nvPr/>
          </p:nvSpPr>
          <p:spPr bwMode="auto">
            <a:xfrm>
              <a:off x="4543892" y="3693938"/>
              <a:ext cx="49049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6220A0-1179-EF94-9A18-940E20452F09}"/>
              </a:ext>
            </a:extLst>
          </p:cNvPr>
          <p:cNvGrpSpPr/>
          <p:nvPr/>
        </p:nvGrpSpPr>
        <p:grpSpPr>
          <a:xfrm>
            <a:off x="6776612" y="3858220"/>
            <a:ext cx="919588" cy="923330"/>
            <a:chOff x="4114800" y="3693938"/>
            <a:chExt cx="919588" cy="92333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5B805FD-F191-E0D1-4BEF-0B79F767B4A6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BAA861-6D0C-8250-1447-C37234FA2544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A8B6CA-858D-96D8-7E88-D23C031AB756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96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85750"/>
            <a:ext cx="7543801" cy="490538"/>
          </a:xfrm>
        </p:spPr>
        <p:txBody>
          <a:bodyPr/>
          <a:lstStyle/>
          <a:p>
            <a:r>
              <a:rPr lang="en-US"/>
              <a:t>Horizontal </a:t>
            </a:r>
            <a:r>
              <a:rPr lang="en-US" dirty="0"/>
              <a:t>Edge Detection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289791" y="854833"/>
            <a:ext cx="295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a 3 x 3 “horizontal-edge” filter (or kernel)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33295"/>
              </p:ext>
            </p:extLst>
          </p:nvPr>
        </p:nvGraphicFramePr>
        <p:xfrm>
          <a:off x="654719" y="1316498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278859" y="365788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/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584438"/>
              </p:ext>
            </p:extLst>
          </p:nvPr>
        </p:nvGraphicFramePr>
        <p:xfrm>
          <a:off x="6451110" y="1716560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5606330" y="232432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6393150" y="1168787"/>
            <a:ext cx="22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Convoluted matrix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DAF6E-7444-1921-D637-A519E44F1DD8}"/>
              </a:ext>
            </a:extLst>
          </p:cNvPr>
          <p:cNvSpPr txBox="1"/>
          <p:nvPr/>
        </p:nvSpPr>
        <p:spPr>
          <a:xfrm>
            <a:off x="6886888" y="328855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066DA9-0D96-3FFE-4780-48FFE1215262}"/>
              </a:ext>
            </a:extLst>
          </p:cNvPr>
          <p:cNvSpPr txBox="1"/>
          <p:nvPr/>
        </p:nvSpPr>
        <p:spPr>
          <a:xfrm>
            <a:off x="491765" y="898063"/>
            <a:ext cx="27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</a:t>
            </a:r>
            <a:r>
              <a:rPr lang="en-US" dirty="0"/>
              <a:t>6 x </a:t>
            </a:r>
            <a:r>
              <a:rPr lang="en-US"/>
              <a:t>6 grey-scale image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2C369-69F3-2105-48F0-2A78C89A76C3}"/>
              </a:ext>
            </a:extLst>
          </p:cNvPr>
          <p:cNvGrpSpPr/>
          <p:nvPr/>
        </p:nvGrpSpPr>
        <p:grpSpPr>
          <a:xfrm rot="16200000">
            <a:off x="4114800" y="3858220"/>
            <a:ext cx="919588" cy="923330"/>
            <a:chOff x="4114800" y="3693938"/>
            <a:chExt cx="919588" cy="923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E54C8-26AC-44F9-393D-2E7F6CC7CC1D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C38904-83FA-D0EE-CEA8-052C3D218C5A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1BC36F-A2AA-C168-4CC0-3003FD86BFA7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01C9AB-5E14-34A0-4514-E00555FDD3F2}"/>
              </a:ext>
            </a:extLst>
          </p:cNvPr>
          <p:cNvGrpSpPr/>
          <p:nvPr/>
        </p:nvGrpSpPr>
        <p:grpSpPr>
          <a:xfrm rot="16200000">
            <a:off x="1399708" y="3858220"/>
            <a:ext cx="919588" cy="923330"/>
            <a:chOff x="4114800" y="3693938"/>
            <a:chExt cx="919588" cy="9233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126860-D4F3-6CC6-5276-661F76935042}"/>
                </a:ext>
              </a:extLst>
            </p:cNvPr>
            <p:cNvSpPr/>
            <p:nvPr/>
          </p:nvSpPr>
          <p:spPr bwMode="auto">
            <a:xfrm>
              <a:off x="4114800" y="3693938"/>
              <a:ext cx="490496" cy="9233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6BC929-9323-83E3-7532-16E972A2FB95}"/>
                </a:ext>
              </a:extLst>
            </p:cNvPr>
            <p:cNvSpPr/>
            <p:nvPr/>
          </p:nvSpPr>
          <p:spPr bwMode="auto">
            <a:xfrm>
              <a:off x="4605296" y="3693938"/>
              <a:ext cx="429092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6220A0-1179-EF94-9A18-940E20452F09}"/>
              </a:ext>
            </a:extLst>
          </p:cNvPr>
          <p:cNvGrpSpPr/>
          <p:nvPr/>
        </p:nvGrpSpPr>
        <p:grpSpPr>
          <a:xfrm rot="16200000">
            <a:off x="6776612" y="3858220"/>
            <a:ext cx="919588" cy="923330"/>
            <a:chOff x="4114800" y="3693938"/>
            <a:chExt cx="919588" cy="92333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5B805FD-F191-E0D1-4BEF-0B79F767B4A6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BAA861-6D0C-8250-1447-C37234FA2544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A8B6CA-858D-96D8-7E88-D23C031AB756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429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85750"/>
            <a:ext cx="7543801" cy="490538"/>
          </a:xfrm>
        </p:spPr>
        <p:txBody>
          <a:bodyPr/>
          <a:lstStyle/>
          <a:p>
            <a:r>
              <a:rPr lang="en-US"/>
              <a:t>Horizontal </a:t>
            </a:r>
            <a:r>
              <a:rPr lang="en-US" dirty="0"/>
              <a:t>Edge Detection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289791" y="854833"/>
            <a:ext cx="295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a 3 x 3 “horizontal-edge” filter (or kernel)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/>
        </p:nvGraphicFramePr>
        <p:xfrm>
          <a:off x="654719" y="1316498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278859" y="365788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08368"/>
              </p:ext>
            </p:extLst>
          </p:nvPr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976432"/>
              </p:ext>
            </p:extLst>
          </p:nvPr>
        </p:nvGraphicFramePr>
        <p:xfrm>
          <a:off x="6451110" y="1716560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5606330" y="232432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6393150" y="1168787"/>
            <a:ext cx="22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Convoluted matrix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DAF6E-7444-1921-D637-A519E44F1DD8}"/>
              </a:ext>
            </a:extLst>
          </p:cNvPr>
          <p:cNvSpPr txBox="1"/>
          <p:nvPr/>
        </p:nvSpPr>
        <p:spPr>
          <a:xfrm>
            <a:off x="6886888" y="328855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066DA9-0D96-3FFE-4780-48FFE1215262}"/>
              </a:ext>
            </a:extLst>
          </p:cNvPr>
          <p:cNvSpPr txBox="1"/>
          <p:nvPr/>
        </p:nvSpPr>
        <p:spPr>
          <a:xfrm>
            <a:off x="491765" y="898063"/>
            <a:ext cx="27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</a:t>
            </a:r>
            <a:r>
              <a:rPr lang="en-US" dirty="0"/>
              <a:t>6 x </a:t>
            </a:r>
            <a:r>
              <a:rPr lang="en-US"/>
              <a:t>6 grey-scale image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2C369-69F3-2105-48F0-2A78C89A76C3}"/>
              </a:ext>
            </a:extLst>
          </p:cNvPr>
          <p:cNvGrpSpPr/>
          <p:nvPr/>
        </p:nvGrpSpPr>
        <p:grpSpPr>
          <a:xfrm rot="5400000" flipV="1">
            <a:off x="4114800" y="3858220"/>
            <a:ext cx="919588" cy="923330"/>
            <a:chOff x="4114800" y="3693938"/>
            <a:chExt cx="919588" cy="923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E54C8-26AC-44F9-393D-2E7F6CC7CC1D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C38904-83FA-D0EE-CEA8-052C3D218C5A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1BC36F-A2AA-C168-4CC0-3003FD86BFA7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01C9AB-5E14-34A0-4514-E00555FDD3F2}"/>
              </a:ext>
            </a:extLst>
          </p:cNvPr>
          <p:cNvGrpSpPr/>
          <p:nvPr/>
        </p:nvGrpSpPr>
        <p:grpSpPr>
          <a:xfrm rot="16200000">
            <a:off x="1399708" y="3858220"/>
            <a:ext cx="919588" cy="923330"/>
            <a:chOff x="4114800" y="3693938"/>
            <a:chExt cx="919588" cy="9233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126860-D4F3-6CC6-5276-661F76935042}"/>
                </a:ext>
              </a:extLst>
            </p:cNvPr>
            <p:cNvSpPr/>
            <p:nvPr/>
          </p:nvSpPr>
          <p:spPr bwMode="auto">
            <a:xfrm>
              <a:off x="4114800" y="3693938"/>
              <a:ext cx="490496" cy="9233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6BC929-9323-83E3-7532-16E972A2FB95}"/>
                </a:ext>
              </a:extLst>
            </p:cNvPr>
            <p:cNvSpPr/>
            <p:nvPr/>
          </p:nvSpPr>
          <p:spPr bwMode="auto">
            <a:xfrm>
              <a:off x="4605296" y="3693938"/>
              <a:ext cx="429092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6220A0-1179-EF94-9A18-940E20452F09}"/>
              </a:ext>
            </a:extLst>
          </p:cNvPr>
          <p:cNvGrpSpPr/>
          <p:nvPr/>
        </p:nvGrpSpPr>
        <p:grpSpPr>
          <a:xfrm rot="16200000">
            <a:off x="6776612" y="3858220"/>
            <a:ext cx="919588" cy="923330"/>
            <a:chOff x="4114800" y="3693938"/>
            <a:chExt cx="919588" cy="92333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5B805FD-F191-E0D1-4BEF-0B79F767B4A6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BAA861-6D0C-8250-1447-C37234FA2544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A8B6CA-858D-96D8-7E88-D23C031AB756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66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708" y="285750"/>
            <a:ext cx="7744293" cy="490538"/>
          </a:xfrm>
        </p:spPr>
        <p:txBody>
          <a:bodyPr/>
          <a:lstStyle/>
          <a:p>
            <a:r>
              <a:rPr lang="en-US"/>
              <a:t>Horizontal </a:t>
            </a:r>
            <a:r>
              <a:rPr lang="en-US" dirty="0"/>
              <a:t>Edge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3289791" y="854833"/>
            <a:ext cx="295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a 3 x 3 “horizontal-edge” filter (or kernel)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07284"/>
              </p:ext>
            </p:extLst>
          </p:nvPr>
        </p:nvGraphicFramePr>
        <p:xfrm>
          <a:off x="654719" y="1316498"/>
          <a:ext cx="228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278859" y="365788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820251"/>
              </p:ext>
            </p:extLst>
          </p:nvPr>
        </p:nvGraphicFramePr>
        <p:xfrm>
          <a:off x="4000500" y="1977390"/>
          <a:ext cx="1143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4305300" y="31935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3291441" y="2435135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246655"/>
              </p:ext>
            </p:extLst>
          </p:nvPr>
        </p:nvGraphicFramePr>
        <p:xfrm>
          <a:off x="6451110" y="1716560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5606330" y="232432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6393150" y="1168787"/>
            <a:ext cx="22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Convoluted matrix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DAF6E-7444-1921-D637-A519E44F1DD8}"/>
              </a:ext>
            </a:extLst>
          </p:cNvPr>
          <p:cNvSpPr txBox="1"/>
          <p:nvPr/>
        </p:nvSpPr>
        <p:spPr>
          <a:xfrm>
            <a:off x="6886888" y="328855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066DA9-0D96-3FFE-4780-48FFE1215262}"/>
              </a:ext>
            </a:extLst>
          </p:cNvPr>
          <p:cNvSpPr txBox="1"/>
          <p:nvPr/>
        </p:nvSpPr>
        <p:spPr>
          <a:xfrm>
            <a:off x="491765" y="898063"/>
            <a:ext cx="27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</a:t>
            </a:r>
            <a:r>
              <a:rPr lang="en-US" dirty="0"/>
              <a:t>6 x </a:t>
            </a:r>
            <a:r>
              <a:rPr lang="en-US"/>
              <a:t>6 grey-scale image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2C369-69F3-2105-48F0-2A78C89A76C3}"/>
              </a:ext>
            </a:extLst>
          </p:cNvPr>
          <p:cNvGrpSpPr/>
          <p:nvPr/>
        </p:nvGrpSpPr>
        <p:grpSpPr>
          <a:xfrm rot="16200000">
            <a:off x="4114800" y="3836215"/>
            <a:ext cx="919588" cy="923330"/>
            <a:chOff x="4114800" y="3693938"/>
            <a:chExt cx="919588" cy="923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E54C8-26AC-44F9-393D-2E7F6CC7CC1D}"/>
                </a:ext>
              </a:extLst>
            </p:cNvPr>
            <p:cNvSpPr/>
            <p:nvPr/>
          </p:nvSpPr>
          <p:spPr bwMode="auto">
            <a:xfrm>
              <a:off x="4114800" y="3693938"/>
              <a:ext cx="304800" cy="92333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C38904-83FA-D0EE-CEA8-052C3D218C5A}"/>
                </a:ext>
              </a:extLst>
            </p:cNvPr>
            <p:cNvSpPr/>
            <p:nvPr/>
          </p:nvSpPr>
          <p:spPr bwMode="auto">
            <a:xfrm>
              <a:off x="4419600" y="3693938"/>
              <a:ext cx="304800" cy="9233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1BC36F-A2AA-C168-4CC0-3003FD86BFA7}"/>
                </a:ext>
              </a:extLst>
            </p:cNvPr>
            <p:cNvSpPr/>
            <p:nvPr/>
          </p:nvSpPr>
          <p:spPr bwMode="auto">
            <a:xfrm>
              <a:off x="4729588" y="3693938"/>
              <a:ext cx="30480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A2BCD1-300B-161C-C0EF-60ED304C41A3}"/>
              </a:ext>
            </a:extLst>
          </p:cNvPr>
          <p:cNvGrpSpPr/>
          <p:nvPr/>
        </p:nvGrpSpPr>
        <p:grpSpPr>
          <a:xfrm>
            <a:off x="6776612" y="3838085"/>
            <a:ext cx="928732" cy="914400"/>
            <a:chOff x="6776612" y="3714750"/>
            <a:chExt cx="928732" cy="9144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5B805FD-F191-E0D1-4BEF-0B79F767B4A6}"/>
                </a:ext>
              </a:extLst>
            </p:cNvPr>
            <p:cNvSpPr/>
            <p:nvPr/>
          </p:nvSpPr>
          <p:spPr bwMode="auto">
            <a:xfrm>
              <a:off x="6776612" y="4400550"/>
              <a:ext cx="919588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B77CA8-1264-BEE8-F2D8-8418D962F6D7}"/>
                </a:ext>
              </a:extLst>
            </p:cNvPr>
            <p:cNvSpPr/>
            <p:nvPr/>
          </p:nvSpPr>
          <p:spPr bwMode="auto">
            <a:xfrm>
              <a:off x="6776612" y="3714750"/>
              <a:ext cx="919588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66677-2C5F-D14A-64B8-1553709B8E56}"/>
                </a:ext>
              </a:extLst>
            </p:cNvPr>
            <p:cNvGrpSpPr/>
            <p:nvPr/>
          </p:nvGrpSpPr>
          <p:grpSpPr>
            <a:xfrm>
              <a:off x="6776612" y="3940829"/>
              <a:ext cx="928732" cy="457200"/>
              <a:chOff x="6776612" y="3940829"/>
              <a:chExt cx="928732" cy="4572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69080E-99AE-AE30-388D-0D9EB8631C5E}"/>
                  </a:ext>
                </a:extLst>
              </p:cNvPr>
              <p:cNvSpPr/>
              <p:nvPr/>
            </p:nvSpPr>
            <p:spPr bwMode="auto">
              <a:xfrm>
                <a:off x="6776612" y="3940829"/>
                <a:ext cx="228600" cy="4572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D8AB27C-EAD1-009B-0CD2-A998F3A441AC}"/>
                  </a:ext>
                </a:extLst>
              </p:cNvPr>
              <p:cNvSpPr/>
              <p:nvPr/>
            </p:nvSpPr>
            <p:spPr bwMode="auto">
              <a:xfrm>
                <a:off x="7243366" y="3940829"/>
                <a:ext cx="2286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7BE2D7E-FA20-D562-3303-E476A435B911}"/>
                  </a:ext>
                </a:extLst>
              </p:cNvPr>
              <p:cNvSpPr/>
              <p:nvPr/>
            </p:nvSpPr>
            <p:spPr bwMode="auto">
              <a:xfrm>
                <a:off x="7476744" y="3940829"/>
                <a:ext cx="228600" cy="457200"/>
              </a:xfrm>
              <a:prstGeom prst="rect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1214F10-7B7E-90B4-A6BE-12CB68E22B73}"/>
                  </a:ext>
                </a:extLst>
              </p:cNvPr>
              <p:cNvSpPr/>
              <p:nvPr/>
            </p:nvSpPr>
            <p:spPr bwMode="auto">
              <a:xfrm>
                <a:off x="7009989" y="3940829"/>
                <a:ext cx="228600" cy="4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55AF20-04F4-2707-467B-4D74AABA8E7D}"/>
              </a:ext>
            </a:extLst>
          </p:cNvPr>
          <p:cNvGrpSpPr/>
          <p:nvPr/>
        </p:nvGrpSpPr>
        <p:grpSpPr>
          <a:xfrm>
            <a:off x="1284404" y="3838085"/>
            <a:ext cx="919588" cy="931203"/>
            <a:chOff x="1284404" y="3873887"/>
            <a:chExt cx="919588" cy="93120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01C9AB-5E14-34A0-4514-E00555FDD3F2}"/>
                </a:ext>
              </a:extLst>
            </p:cNvPr>
            <p:cNvGrpSpPr/>
            <p:nvPr/>
          </p:nvGrpSpPr>
          <p:grpSpPr>
            <a:xfrm>
              <a:off x="1284404" y="3873887"/>
              <a:ext cx="919588" cy="466344"/>
              <a:chOff x="4114800" y="3693938"/>
              <a:chExt cx="919588" cy="92333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126860-D4F3-6CC6-5276-661F76935042}"/>
                  </a:ext>
                </a:extLst>
              </p:cNvPr>
              <p:cNvSpPr/>
              <p:nvPr/>
            </p:nvSpPr>
            <p:spPr bwMode="auto">
              <a:xfrm>
                <a:off x="4114800" y="3693938"/>
                <a:ext cx="490496" cy="9233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76BC929-9323-83E3-7532-16E972A2FB95}"/>
                  </a:ext>
                </a:extLst>
              </p:cNvPr>
              <p:cNvSpPr/>
              <p:nvPr/>
            </p:nvSpPr>
            <p:spPr bwMode="auto">
              <a:xfrm>
                <a:off x="4543892" y="3693938"/>
                <a:ext cx="490496" cy="92333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FB6CDF3-7C6B-29DE-9967-7633BFAB830F}"/>
                </a:ext>
              </a:extLst>
            </p:cNvPr>
            <p:cNvGrpSpPr/>
            <p:nvPr/>
          </p:nvGrpSpPr>
          <p:grpSpPr>
            <a:xfrm>
              <a:off x="1284404" y="4338746"/>
              <a:ext cx="919588" cy="466344"/>
              <a:chOff x="4114800" y="3693938"/>
              <a:chExt cx="919588" cy="92333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9DBB0D2-AE28-C733-4F8B-AAC750E0D028}"/>
                  </a:ext>
                </a:extLst>
              </p:cNvPr>
              <p:cNvSpPr/>
              <p:nvPr/>
            </p:nvSpPr>
            <p:spPr bwMode="auto">
              <a:xfrm>
                <a:off x="4114800" y="3693938"/>
                <a:ext cx="490496" cy="92333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B8382C1-D072-DCB8-7520-7860001969E7}"/>
                  </a:ext>
                </a:extLst>
              </p:cNvPr>
              <p:cNvSpPr/>
              <p:nvPr/>
            </p:nvSpPr>
            <p:spPr bwMode="auto">
              <a:xfrm>
                <a:off x="4543892" y="3693938"/>
                <a:ext cx="490496" cy="9233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4094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91D3-E2BA-3F37-54D2-AF836EA8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Examples</a:t>
            </a:r>
          </a:p>
        </p:txBody>
      </p:sp>
      <p:pic>
        <p:nvPicPr>
          <p:cNvPr id="4" name="Picture 3" descr="A person wearing a hat&#10;&#10;Description automatically generated">
            <a:extLst>
              <a:ext uri="{FF2B5EF4-FFF2-40B4-BE49-F238E27FC236}">
                <a16:creationId xmlns:a16="http://schemas.microsoft.com/office/drawing/2014/main" id="{1FCBEE70-AB4A-DD14-5E88-3F9CF0EA5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07" y="1047750"/>
            <a:ext cx="3462760" cy="1667996"/>
          </a:xfrm>
          <a:prstGeom prst="rect">
            <a:avLst/>
          </a:prstGeom>
        </p:spPr>
      </p:pic>
      <p:pic>
        <p:nvPicPr>
          <p:cNvPr id="6" name="Picture 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B9EC6EEE-391C-E7E0-2009-09D8BE23E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52500"/>
            <a:ext cx="4595628" cy="1524000"/>
          </a:xfrm>
          <a:prstGeom prst="rect">
            <a:avLst/>
          </a:prstGeom>
        </p:spPr>
      </p:pic>
      <p:pic>
        <p:nvPicPr>
          <p:cNvPr id="8" name="Picture 7" descr="A person using a camera&#10;&#10;Description automatically generated">
            <a:extLst>
              <a:ext uri="{FF2B5EF4-FFF2-40B4-BE49-F238E27FC236}">
                <a16:creationId xmlns:a16="http://schemas.microsoft.com/office/drawing/2014/main" id="{6AB9CC03-8A0C-45B8-DEA8-0D5489B53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06" y="2919412"/>
            <a:ext cx="3462761" cy="1709738"/>
          </a:xfrm>
          <a:prstGeom prst="rect">
            <a:avLst/>
          </a:prstGeom>
        </p:spPr>
      </p:pic>
      <p:pic>
        <p:nvPicPr>
          <p:cNvPr id="10" name="Picture 9" descr="A blue pill with numbers and a black and white circle&#10;&#10;Description automatically generated">
            <a:extLst>
              <a:ext uri="{FF2B5EF4-FFF2-40B4-BE49-F238E27FC236}">
                <a16:creationId xmlns:a16="http://schemas.microsoft.com/office/drawing/2014/main" id="{999E5239-9258-8EE7-B1C6-24CD93C83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51" y="2828925"/>
            <a:ext cx="4484649" cy="18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0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C1E5B-0BA6-01CC-1FE5-0232DD51DD0A}"/>
              </a:ext>
            </a:extLst>
          </p:cNvPr>
          <p:cNvSpPr txBox="1"/>
          <p:nvPr/>
        </p:nvSpPr>
        <p:spPr>
          <a:xfrm rot="20891098">
            <a:off x="1368261" y="2169860"/>
            <a:ext cx="6561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333399"/>
                </a:solidFill>
              </a:rPr>
              <a:t>Leaning </a:t>
            </a:r>
            <a:r>
              <a:rPr lang="en-US" sz="3600" dirty="0">
                <a:solidFill>
                  <a:srgbClr val="333399"/>
                </a:solidFill>
              </a:rPr>
              <a:t>to </a:t>
            </a:r>
            <a:r>
              <a:rPr lang="en-US" sz="3600">
                <a:solidFill>
                  <a:srgbClr val="333399"/>
                </a:solidFill>
              </a:rPr>
              <a:t>Detect Any </a:t>
            </a:r>
            <a:r>
              <a:rPr lang="en-US" sz="3600" dirty="0">
                <a:solidFill>
                  <a:srgbClr val="333399"/>
                </a:solidFill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1783640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827" y="285750"/>
            <a:ext cx="7369173" cy="490538"/>
          </a:xfrm>
        </p:spPr>
        <p:txBody>
          <a:bodyPr/>
          <a:lstStyle/>
          <a:p>
            <a:r>
              <a:rPr lang="en-US" dirty="0"/>
              <a:t>Variety of Edge Detection Filters (Kernels)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28115D9-C596-0164-61E5-489434DC4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76" y="1098321"/>
            <a:ext cx="4099868" cy="574269"/>
          </a:xfrm>
        </p:spPr>
        <p:txBody>
          <a:bodyPr/>
          <a:lstStyle/>
          <a:p>
            <a:r>
              <a:rPr lang="en-US" dirty="0"/>
              <a:t>There is a broad variety of edge filters</a:t>
            </a:r>
          </a:p>
          <a:p>
            <a:pPr lvl="1"/>
            <a:r>
              <a:rPr lang="en-US" dirty="0"/>
              <a:t>vertical</a:t>
            </a:r>
          </a:p>
          <a:p>
            <a:pPr lvl="1"/>
            <a:r>
              <a:rPr lang="en-US" dirty="0"/>
              <a:t>horizontal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other</a:t>
            </a:r>
          </a:p>
          <a:p>
            <a:r>
              <a:rPr lang="en-US" dirty="0"/>
              <a:t>There are many variations of filters in each former category.</a:t>
            </a:r>
          </a:p>
          <a:p>
            <a:r>
              <a:rPr lang="en-US" dirty="0"/>
              <a:t>Filter sizes may vary too.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6245235" y="869654"/>
            <a:ext cx="125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Horizontal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3558"/>
              </p:ext>
            </p:extLst>
          </p:nvPr>
        </p:nvGraphicFramePr>
        <p:xfrm>
          <a:off x="6513517" y="1306830"/>
          <a:ext cx="74112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87217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4528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5068244" y="869654"/>
            <a:ext cx="92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A0C7CD6-7030-D39B-8DD7-B9F230381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23139"/>
              </p:ext>
            </p:extLst>
          </p:nvPr>
        </p:nvGraphicFramePr>
        <p:xfrm>
          <a:off x="5191101" y="1306830"/>
          <a:ext cx="6762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2238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4528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3D634E1-0DD7-1AC4-0DAE-A6EFC404838A}"/>
              </a:ext>
            </a:extLst>
          </p:cNvPr>
          <p:cNvSpPr txBox="1"/>
          <p:nvPr/>
        </p:nvSpPr>
        <p:spPr>
          <a:xfrm>
            <a:off x="7656517" y="876528"/>
            <a:ext cx="125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 Degree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5B5CF67-A2B7-12C3-980E-36F3A608F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816789"/>
              </p:ext>
            </p:extLst>
          </p:nvPr>
        </p:nvGraphicFramePr>
        <p:xfrm>
          <a:off x="7984889" y="1313704"/>
          <a:ext cx="6762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2238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4528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A2438EC8-B3C2-584B-26E8-6B2E77FA33C0}"/>
              </a:ext>
            </a:extLst>
          </p:cNvPr>
          <p:cNvSpPr txBox="1"/>
          <p:nvPr/>
        </p:nvSpPr>
        <p:spPr>
          <a:xfrm>
            <a:off x="6245235" y="2134574"/>
            <a:ext cx="141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Means </a:t>
            </a:r>
            <a:r>
              <a:rPr lang="en-US" dirty="0"/>
              <a:t>Blur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6477897-93BD-DCCE-9603-C8EFD35EF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263548"/>
              </p:ext>
            </p:extLst>
          </p:nvPr>
        </p:nvGraphicFramePr>
        <p:xfrm>
          <a:off x="6477001" y="2571750"/>
          <a:ext cx="9905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53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05549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3897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45283"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1/9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1/9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1/9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1/9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1/9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1/9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1/9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1/9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1/9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F04C53F-56D6-4DF1-B3DC-BE8D646BAEFF}"/>
              </a:ext>
            </a:extLst>
          </p:cNvPr>
          <p:cNvSpPr txBox="1"/>
          <p:nvPr/>
        </p:nvSpPr>
        <p:spPr>
          <a:xfrm>
            <a:off x="4813146" y="2120384"/>
            <a:ext cx="134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Sharpening</a:t>
            </a:r>
            <a:endParaRPr lang="en-US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949762DD-4369-B94D-245F-A21E3FAC1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834928"/>
              </p:ext>
            </p:extLst>
          </p:nvPr>
        </p:nvGraphicFramePr>
        <p:xfrm>
          <a:off x="5191101" y="2571750"/>
          <a:ext cx="6762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2238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4528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7CF0884-F768-962B-AC84-EB67E63655C1}"/>
              </a:ext>
            </a:extLst>
          </p:cNvPr>
          <p:cNvSpPr txBox="1"/>
          <p:nvPr/>
        </p:nvSpPr>
        <p:spPr>
          <a:xfrm>
            <a:off x="6473735" y="3441136"/>
            <a:ext cx="92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Scharr</a:t>
            </a:r>
            <a:endParaRPr lang="en-US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693A191-C87D-BE56-D757-02B88905A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51723"/>
              </p:ext>
            </p:extLst>
          </p:nvPr>
        </p:nvGraphicFramePr>
        <p:xfrm>
          <a:off x="6433560" y="3908086"/>
          <a:ext cx="88223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20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72123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419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4528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A0B0483B-545A-E7A3-C5A7-2AF808CA9409}"/>
              </a:ext>
            </a:extLst>
          </p:cNvPr>
          <p:cNvSpPr txBox="1"/>
          <p:nvPr/>
        </p:nvSpPr>
        <p:spPr>
          <a:xfrm>
            <a:off x="5170823" y="3445491"/>
            <a:ext cx="92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E6E6F41-F1D6-515C-39BC-A70F03348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411338"/>
              </p:ext>
            </p:extLst>
          </p:nvPr>
        </p:nvGraphicFramePr>
        <p:xfrm>
          <a:off x="5191101" y="3901212"/>
          <a:ext cx="6762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2238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4528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765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0C88-4C52-F5B2-AE25-B580B886B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Sobel and Scharr </a:t>
            </a:r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B0451-DF6F-D7C9-0AAB-AAEADDF6F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1047751"/>
            <a:ext cx="3984127" cy="3657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Sobel Filter</a:t>
            </a:r>
          </a:p>
          <a:p>
            <a:r>
              <a:rPr lang="en-US" dirty="0"/>
              <a:t>The </a:t>
            </a:r>
            <a:r>
              <a:rPr lang="en-US"/>
              <a:t>Sobel operator performs a 2-D spatial gradient measurement on an image and so emphasizes </a:t>
            </a:r>
            <a:r>
              <a:rPr lang="en-US" dirty="0"/>
              <a:t>regions of </a:t>
            </a:r>
            <a:r>
              <a:rPr lang="en-US"/>
              <a:t>high spatial frequency that </a:t>
            </a:r>
            <a:r>
              <a:rPr lang="en-US" dirty="0"/>
              <a:t>correspond to edges.</a:t>
            </a:r>
          </a:p>
          <a:p>
            <a:r>
              <a:rPr lang="en-US"/>
              <a:t>Typically</a:t>
            </a:r>
            <a:r>
              <a:rPr lang="en-US" dirty="0"/>
              <a:t>, it is used to find </a:t>
            </a:r>
            <a:r>
              <a:rPr lang="en-US"/>
              <a:t>the approximate absolute gradient magnitude at each </a:t>
            </a:r>
            <a:r>
              <a:rPr lang="en-US" dirty="0"/>
              <a:t>point </a:t>
            </a:r>
            <a:r>
              <a:rPr lang="en-US"/>
              <a:t>in an input grayscale image</a:t>
            </a:r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7C92E3-E22F-30D1-2F74-FBA2CDCB70D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Scharr </a:t>
            </a:r>
            <a:r>
              <a:rPr lang="en-US" b="1" dirty="0"/>
              <a:t>Filter</a:t>
            </a:r>
          </a:p>
          <a:p>
            <a:r>
              <a:rPr lang="en-US" dirty="0"/>
              <a:t>This </a:t>
            </a:r>
            <a:r>
              <a:rPr lang="en-US"/>
              <a:t>is a </a:t>
            </a:r>
            <a:r>
              <a:rPr lang="en-US" dirty="0"/>
              <a:t>filtering method used to </a:t>
            </a:r>
            <a:r>
              <a:rPr lang="en-US"/>
              <a:t>identify and highlight gradient </a:t>
            </a:r>
            <a:r>
              <a:rPr lang="en-US" dirty="0"/>
              <a:t>edges</a:t>
            </a:r>
            <a:r>
              <a:rPr lang="en-US"/>
              <a:t>/features </a:t>
            </a:r>
            <a:r>
              <a:rPr lang="en-US" dirty="0"/>
              <a:t>using the </a:t>
            </a:r>
            <a:r>
              <a:rPr lang="en-US"/>
              <a:t>first derivative</a:t>
            </a:r>
            <a:r>
              <a:rPr lang="en-US" dirty="0"/>
              <a:t>. </a:t>
            </a:r>
          </a:p>
          <a:p>
            <a:r>
              <a:rPr lang="en-US"/>
              <a:t>Scharr </a:t>
            </a:r>
            <a:r>
              <a:rPr lang="en-US" dirty="0"/>
              <a:t>filter </a:t>
            </a:r>
            <a:r>
              <a:rPr lang="en-US"/>
              <a:t>is said </a:t>
            </a:r>
            <a:r>
              <a:rPr lang="en-US" dirty="0"/>
              <a:t>to give </a:t>
            </a:r>
            <a:r>
              <a:rPr lang="en-US"/>
              <a:t>more accurate </a:t>
            </a:r>
            <a:r>
              <a:rPr lang="en-US" dirty="0"/>
              <a:t>results where Sobel </a:t>
            </a:r>
            <a:r>
              <a:rPr lang="en-US"/>
              <a:t>filter fails </a:t>
            </a:r>
            <a:r>
              <a:rPr lang="en-US" dirty="0"/>
              <a:t>to work correctly. </a:t>
            </a:r>
          </a:p>
          <a:p>
            <a:r>
              <a:rPr lang="en-US"/>
              <a:t>Performance </a:t>
            </a:r>
            <a:r>
              <a:rPr lang="en-US" dirty="0"/>
              <a:t>is </a:t>
            </a:r>
            <a:r>
              <a:rPr lang="en-US"/>
              <a:t>quite similar </a:t>
            </a:r>
            <a:r>
              <a:rPr lang="en-US" dirty="0"/>
              <a:t>to the Sobel filter.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AE06E-1637-B155-2C31-5A3991ABC84D}"/>
              </a:ext>
            </a:extLst>
          </p:cNvPr>
          <p:cNvSpPr txBox="1"/>
          <p:nvPr/>
        </p:nvSpPr>
        <p:spPr>
          <a:xfrm>
            <a:off x="4542934" y="4476750"/>
            <a:ext cx="4586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https://medium.com</a:t>
            </a:r>
            <a:r>
              <a:rPr lang="en-US" sz="1200"/>
              <a:t>/@ianormy</a:t>
            </a:r>
            <a:r>
              <a:rPr lang="en-US" sz="1200" dirty="0"/>
              <a:t>/convolution-filters-4971820e851f</a:t>
            </a:r>
          </a:p>
        </p:txBody>
      </p:sp>
    </p:spTree>
    <p:extLst>
      <p:ext uri="{BB962C8B-B14F-4D97-AF65-F5344CB8AC3E}">
        <p14:creationId xmlns:p14="http://schemas.microsoft.com/office/powerpoint/2010/main" val="136936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FD24-34A0-CC46-7E90-B40D23CB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FD8E-4040-914C-366B-7D42E6E3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1733550"/>
            <a:ext cx="3886200" cy="1524000"/>
          </a:xfrm>
        </p:spPr>
        <p:txBody>
          <a:bodyPr/>
          <a:lstStyle/>
          <a:p>
            <a:r>
              <a:rPr lang="en-US"/>
              <a:t>Image classification</a:t>
            </a:r>
            <a:endParaRPr lang="en-US" dirty="0"/>
          </a:p>
          <a:p>
            <a:r>
              <a:rPr lang="en-US" dirty="0"/>
              <a:t>Edge detection</a:t>
            </a:r>
          </a:p>
          <a:p>
            <a:r>
              <a:rPr lang="en-US" dirty="0"/>
              <a:t>Object detection</a:t>
            </a:r>
          </a:p>
          <a:p>
            <a:r>
              <a:rPr lang="en-US"/>
              <a:t>Neural style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88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373-B22F-6379-1BCA-8E729F29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Sobel and Scharr </a:t>
            </a:r>
            <a:r>
              <a:rPr lang="en-US" dirty="0"/>
              <a:t>Filters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F19F4-3FBA-4636-AA1E-5CBA79D26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75" y="1098321"/>
            <a:ext cx="2613025" cy="2159229"/>
          </a:xfrm>
        </p:spPr>
        <p:txBody>
          <a:bodyPr/>
          <a:lstStyle/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dirty="0"/>
              <a:t>Filters: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/>
              <a:t>(a) </a:t>
            </a:r>
            <a:r>
              <a:rPr lang="en-US" dirty="0"/>
              <a:t>Sobel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dirty="0"/>
              <a:t>(b</a:t>
            </a:r>
            <a:r>
              <a:rPr lang="en-US"/>
              <a:t>) Scharr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773D8-88AF-E405-6DF3-723ADFD3AB7A}"/>
              </a:ext>
            </a:extLst>
          </p:cNvPr>
          <p:cNvSpPr txBox="1"/>
          <p:nvPr/>
        </p:nvSpPr>
        <p:spPr>
          <a:xfrm>
            <a:off x="4419599" y="4315035"/>
            <a:ext cx="4788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</a:t>
            </a:r>
            <a:r>
              <a:rPr lang="en-US" sz="1200"/>
              <a:t>.researchgate</a:t>
            </a:r>
            <a:r>
              <a:rPr lang="en-US" sz="1200" dirty="0"/>
              <a:t>.net/</a:t>
            </a:r>
            <a:r>
              <a:rPr lang="en-US" sz="1200"/>
              <a:t>figure/a-Sobel-gradient-magnitude-image-b-Scharr-gradient-magnitude-image</a:t>
            </a:r>
            <a:r>
              <a:rPr lang="en-US" sz="1200" dirty="0"/>
              <a:t>_fig3_318162947</a:t>
            </a:r>
          </a:p>
        </p:txBody>
      </p:sp>
      <p:pic>
        <p:nvPicPr>
          <p:cNvPr id="13" name="Picture 1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08A9AEFD-41F8-A9F0-6065-54756F2B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800100"/>
            <a:ext cx="5097124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45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6D65-3260-50B3-3E64-D71D4097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</a:t>
            </a:r>
            <a:r>
              <a:rPr lang="en-US" dirty="0"/>
              <a:t>Filters to Detect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4E797-9062-8750-16A2-09468F6D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12" y="808004"/>
            <a:ext cx="8251825" cy="787629"/>
          </a:xfrm>
        </p:spPr>
        <p:txBody>
          <a:bodyPr/>
          <a:lstStyle/>
          <a:p>
            <a:r>
              <a:rPr lang="en-US" dirty="0"/>
              <a:t>One can manually select or adjust filters to obtain the desired result.</a:t>
            </a:r>
          </a:p>
          <a:p>
            <a:r>
              <a:rPr lang="en-US" dirty="0"/>
              <a:t>Alternatively, we may train the system to a specific filter for predefined results using supervised learning.</a:t>
            </a:r>
          </a:p>
          <a:p>
            <a:r>
              <a:rPr lang="en-US" dirty="0"/>
              <a:t>Given matrix X as input, desired convoluted matrix Y as the labeled output, find filter W.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E6F22E-837D-B33F-CA68-30A876B24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830402"/>
              </p:ext>
            </p:extLst>
          </p:nvPr>
        </p:nvGraphicFramePr>
        <p:xfrm>
          <a:off x="1348416" y="2471523"/>
          <a:ext cx="2449512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252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x₁₁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x₁₂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x₁₃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x₁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x₁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x₁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x₂₁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x₂₃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x₂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x₂₅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x₂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x₃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x₃₆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x₄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x₄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x₄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x₄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x₄₆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x₅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₅₄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₅₅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x₅₆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₆₄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₆₅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x₆₆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6E957A-4072-EF60-E073-0946E3B5D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717972"/>
              </p:ext>
            </p:extLst>
          </p:nvPr>
        </p:nvGraphicFramePr>
        <p:xfrm>
          <a:off x="4343400" y="2851642"/>
          <a:ext cx="1524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w₁₁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w₁₂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w₁₃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w₂₁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w₂₃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w₃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w₃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w₃₃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81939DD-0A95-CC1D-70A4-ED50C345995E}"/>
              </a:ext>
            </a:extLst>
          </p:cNvPr>
          <p:cNvSpPr txBox="1"/>
          <p:nvPr/>
        </p:nvSpPr>
        <p:spPr>
          <a:xfrm>
            <a:off x="3886200" y="3383292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6CA7D87-8908-CC7E-FA9A-CFBB7AEB7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862502"/>
              </p:ext>
            </p:extLst>
          </p:nvPr>
        </p:nvGraphicFramePr>
        <p:xfrm>
          <a:off x="6400800" y="2590812"/>
          <a:ext cx="1524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y₁₁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y₁₂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y₁₃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y₁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y₂₁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y₂₂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y₂₃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y₂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y₃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y₃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y₃₃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y₃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y₄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₁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y₄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₂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y₄₃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y₄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40C364-6AD5-09DD-502B-0D290A0512C3}"/>
              </a:ext>
            </a:extLst>
          </p:cNvPr>
          <p:cNvSpPr txBox="1"/>
          <p:nvPr/>
        </p:nvSpPr>
        <p:spPr>
          <a:xfrm>
            <a:off x="5943600" y="3198578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14388-14AD-0BA0-421D-E2ABBD6C235C}"/>
              </a:ext>
            </a:extLst>
          </p:cNvPr>
          <p:cNvSpPr txBox="1"/>
          <p:nvPr/>
        </p:nvSpPr>
        <p:spPr>
          <a:xfrm>
            <a:off x="752910" y="247948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23ADD4-3A25-7ACF-0BEB-2808E4C8A3B1}"/>
              </a:ext>
            </a:extLst>
          </p:cNvPr>
          <p:cNvSpPr txBox="1"/>
          <p:nvPr/>
        </p:nvSpPr>
        <p:spPr>
          <a:xfrm>
            <a:off x="4770407" y="231883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A70B60-D1C7-C6C8-5C0F-C1AFAA489EBD}"/>
              </a:ext>
            </a:extLst>
          </p:cNvPr>
          <p:cNvSpPr txBox="1"/>
          <p:nvPr/>
        </p:nvSpPr>
        <p:spPr>
          <a:xfrm>
            <a:off x="7010400" y="2129147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118350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C1E5B-0BA6-01CC-1FE5-0232DD51DD0A}"/>
              </a:ext>
            </a:extLst>
          </p:cNvPr>
          <p:cNvSpPr txBox="1"/>
          <p:nvPr/>
        </p:nvSpPr>
        <p:spPr>
          <a:xfrm rot="20891098">
            <a:off x="2953086" y="1890400"/>
            <a:ext cx="551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333399"/>
                </a:solidFill>
              </a:rPr>
              <a:t>Padding</a:t>
            </a:r>
            <a:endParaRPr lang="en-US" sz="3600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318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A247-91FD-25A4-D1F5-89C726C1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(Pattern) 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1A075-8185-C1F4-3C1B-01B162404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87" y="1047750"/>
            <a:ext cx="8023225" cy="3302229"/>
          </a:xfrm>
        </p:spPr>
        <p:txBody>
          <a:bodyPr/>
          <a:lstStyle/>
          <a:p>
            <a:r>
              <a:rPr lang="en-US" dirty="0"/>
              <a:t>Padding an image is adding a border around it. This can be necessary for a number of reasons: </a:t>
            </a:r>
          </a:p>
          <a:p>
            <a:pPr lvl="1"/>
            <a:r>
              <a:rPr lang="en-US" dirty="0"/>
              <a:t>The image is going to be rotated and you do not want the corners to be cut off.</a:t>
            </a:r>
          </a:p>
          <a:p>
            <a:r>
              <a:rPr lang="en-US" dirty="0"/>
              <a:t>Padding can help in reducing the loss of information at the borders of the input feature map and can improve the performance of the model.</a:t>
            </a:r>
          </a:p>
          <a:p>
            <a:pPr lvl="1"/>
            <a:r>
              <a:rPr lang="en-US" dirty="0"/>
              <a:t>For example, in convolution operations.</a:t>
            </a:r>
          </a:p>
          <a:p>
            <a:r>
              <a:rPr lang="en-US" dirty="0"/>
              <a:t>Convolution without padding shrinks the image.</a:t>
            </a:r>
          </a:p>
          <a:p>
            <a:r>
              <a:rPr lang="en-US" dirty="0"/>
              <a:t>Padding helps keeping the image size and information in its borders.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90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3898-7E4C-E607-859D-08B85769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5750"/>
            <a:ext cx="8077200" cy="490538"/>
          </a:xfrm>
        </p:spPr>
        <p:txBody>
          <a:bodyPr/>
          <a:lstStyle/>
          <a:p>
            <a:r>
              <a:rPr lang="en-US" dirty="0"/>
              <a:t>Reason for Padding in Convolutional NN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88F9C-E491-850A-F6AB-D8E92F896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27900"/>
            <a:ext cx="8251823" cy="787629"/>
          </a:xfrm>
        </p:spPr>
        <p:txBody>
          <a:bodyPr/>
          <a:lstStyle/>
          <a:p>
            <a:r>
              <a:rPr lang="en-US" dirty="0"/>
              <a:t>Convolution operation performed several times on an image in a CNN would dramatically reduce the image size.</a:t>
            </a:r>
          </a:p>
          <a:p>
            <a:r>
              <a:rPr lang="en-US" dirty="0"/>
              <a:t>Padding prevents such an effect and helps keeping the image size.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4435F2-EF39-0356-70CE-A89309B2C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41399"/>
              </p:ext>
            </p:extLst>
          </p:nvPr>
        </p:nvGraphicFramePr>
        <p:xfrm>
          <a:off x="3620006" y="2586990"/>
          <a:ext cx="121235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9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02059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02059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202059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202059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202059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13127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3127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3127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13127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13127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13127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ED61E9-5D88-3813-DEF9-8CE845947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984976"/>
              </p:ext>
            </p:extLst>
          </p:nvPr>
        </p:nvGraphicFramePr>
        <p:xfrm>
          <a:off x="152400" y="2182078"/>
          <a:ext cx="20828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683570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54946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191353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59252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065641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43024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2608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93386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50627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041983"/>
                    </a:ext>
                  </a:extLst>
                </a:gridCol>
              </a:tblGrid>
              <a:tr h="12692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901632"/>
                  </a:ext>
                </a:extLst>
              </a:tr>
              <a:tr h="1269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22478"/>
                  </a:ext>
                </a:extLst>
              </a:tr>
              <a:tr h="1269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788775"/>
                  </a:ext>
                </a:extLst>
              </a:tr>
              <a:tr h="1269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829684"/>
                  </a:ext>
                </a:extLst>
              </a:tr>
              <a:tr h="1269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073058"/>
                  </a:ext>
                </a:extLst>
              </a:tr>
              <a:tr h="1269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71673"/>
                  </a:ext>
                </a:extLst>
              </a:tr>
              <a:tr h="1269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361118"/>
                  </a:ext>
                </a:extLst>
              </a:tr>
              <a:tr h="1269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087307"/>
                  </a:ext>
                </a:extLst>
              </a:tr>
              <a:tr h="1269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98075"/>
                  </a:ext>
                </a:extLst>
              </a:tr>
              <a:tr h="1269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6576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FEBD5C-708C-3353-97CD-79093DA68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8346"/>
              </p:ext>
            </p:extLst>
          </p:nvPr>
        </p:nvGraphicFramePr>
        <p:xfrm>
          <a:off x="2510474" y="2894253"/>
          <a:ext cx="5334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6070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6070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6070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2DFB51-C65E-D685-DB32-A0E45F098031}"/>
              </a:ext>
            </a:extLst>
          </p:cNvPr>
          <p:cNvSpPr txBox="1"/>
          <p:nvPr/>
        </p:nvSpPr>
        <p:spPr>
          <a:xfrm>
            <a:off x="2209039" y="3056611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432DE0E-98A2-1DB4-7681-5BB7D15E9D93}"/>
              </a:ext>
            </a:extLst>
          </p:cNvPr>
          <p:cNvSpPr/>
          <p:nvPr/>
        </p:nvSpPr>
        <p:spPr bwMode="auto">
          <a:xfrm>
            <a:off x="3128648" y="3069388"/>
            <a:ext cx="381000" cy="3153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890FED-AEC5-9AD7-D73A-71BEE8E6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997141"/>
              </p:ext>
            </p:extLst>
          </p:nvPr>
        </p:nvGraphicFramePr>
        <p:xfrm>
          <a:off x="5171374" y="2907030"/>
          <a:ext cx="5334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6070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6070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6070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5BA62F1-7146-3FD3-BD7F-7D1FB86C908C}"/>
              </a:ext>
            </a:extLst>
          </p:cNvPr>
          <p:cNvSpPr txBox="1"/>
          <p:nvPr/>
        </p:nvSpPr>
        <p:spPr>
          <a:xfrm>
            <a:off x="4832360" y="3046122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DBDC26F-2850-119F-829B-55B887E29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54817"/>
              </p:ext>
            </p:extLst>
          </p:nvPr>
        </p:nvGraphicFramePr>
        <p:xfrm>
          <a:off x="6298861" y="2774761"/>
          <a:ext cx="808236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9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02059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02059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202059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13127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3127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3127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13127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2AE60672-9935-54E5-8EFD-28425B86EDD3}"/>
              </a:ext>
            </a:extLst>
          </p:cNvPr>
          <p:cNvSpPr/>
          <p:nvPr/>
        </p:nvSpPr>
        <p:spPr bwMode="auto">
          <a:xfrm>
            <a:off x="5796477" y="3028634"/>
            <a:ext cx="381000" cy="3153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758D5C1-6A18-E843-0A22-B01514C53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82496"/>
              </p:ext>
            </p:extLst>
          </p:nvPr>
        </p:nvGraphicFramePr>
        <p:xfrm>
          <a:off x="7396801" y="2881441"/>
          <a:ext cx="5334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6070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F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F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F8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6070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F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F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F8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6070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F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F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F8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31893CD-19F9-7FD7-F9F2-AFE35BA39C8C}"/>
              </a:ext>
            </a:extLst>
          </p:cNvPr>
          <p:cNvSpPr txBox="1"/>
          <p:nvPr/>
        </p:nvSpPr>
        <p:spPr>
          <a:xfrm>
            <a:off x="7107097" y="3041147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74072C6-05B6-D1B8-944A-5873017D9119}"/>
              </a:ext>
            </a:extLst>
          </p:cNvPr>
          <p:cNvSpPr/>
          <p:nvPr/>
        </p:nvSpPr>
        <p:spPr bwMode="auto">
          <a:xfrm>
            <a:off x="8029405" y="3056611"/>
            <a:ext cx="381000" cy="3153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01701D1-928B-319C-1229-7FAFB0EAA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3529"/>
              </p:ext>
            </p:extLst>
          </p:nvPr>
        </p:nvGraphicFramePr>
        <p:xfrm>
          <a:off x="8530053" y="2988121"/>
          <a:ext cx="38100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</a:tblGrid>
              <a:tr h="15768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5768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1C1EB42-6DAE-E36A-01CE-773E1A882E0F}"/>
              </a:ext>
            </a:extLst>
          </p:cNvPr>
          <p:cNvSpPr txBox="1"/>
          <p:nvPr/>
        </p:nvSpPr>
        <p:spPr>
          <a:xfrm>
            <a:off x="364085" y="434858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B356C6-AF45-849A-D3FB-4D8EF370883E}"/>
              </a:ext>
            </a:extLst>
          </p:cNvPr>
          <p:cNvSpPr txBox="1"/>
          <p:nvPr/>
        </p:nvSpPr>
        <p:spPr>
          <a:xfrm>
            <a:off x="2384472" y="3592934"/>
            <a:ext cx="5845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Filter 1                           Filter 2                      Filter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4B2E95-461F-7C2E-F609-1F7DD4504343}"/>
              </a:ext>
            </a:extLst>
          </p:cNvPr>
          <p:cNvSpPr txBox="1"/>
          <p:nvPr/>
        </p:nvSpPr>
        <p:spPr>
          <a:xfrm>
            <a:off x="3128648" y="4348081"/>
            <a:ext cx="208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Convoluted 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A3FA5-4C91-0135-15F7-25687ADC2681}"/>
              </a:ext>
            </a:extLst>
          </p:cNvPr>
          <p:cNvSpPr txBox="1"/>
          <p:nvPr/>
        </p:nvSpPr>
        <p:spPr>
          <a:xfrm>
            <a:off x="6065697" y="4264813"/>
            <a:ext cx="1331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Convoluted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FA99C1-01D8-1D35-0383-47FA8780409A}"/>
              </a:ext>
            </a:extLst>
          </p:cNvPr>
          <p:cNvSpPr txBox="1"/>
          <p:nvPr/>
        </p:nvSpPr>
        <p:spPr>
          <a:xfrm>
            <a:off x="7812896" y="4209592"/>
            <a:ext cx="1331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Convoluted image</a:t>
            </a:r>
          </a:p>
        </p:txBody>
      </p:sp>
    </p:spTree>
    <p:extLst>
      <p:ext uri="{BB962C8B-B14F-4D97-AF65-F5344CB8AC3E}">
        <p14:creationId xmlns:p14="http://schemas.microsoft.com/office/powerpoint/2010/main" val="3179750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A87F-8346-2E0A-E203-D951102E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2CB397-EBDB-18D2-5BBB-E5882FF8F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05273"/>
              </p:ext>
            </p:extLst>
          </p:nvPr>
        </p:nvGraphicFramePr>
        <p:xfrm>
          <a:off x="5257800" y="1245553"/>
          <a:ext cx="322262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28">
                  <a:extLst>
                    <a:ext uri="{9D8B030D-6E8A-4147-A177-3AD203B41FA5}">
                      <a16:colId xmlns:a16="http://schemas.microsoft.com/office/drawing/2014/main" val="2677844000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288494037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4017465163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1746273755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1458645011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592724329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1375965022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042804905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97053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78437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56893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5891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638097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011543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14073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964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F08939-BA01-E437-367D-AA4D6C76D301}"/>
              </a:ext>
            </a:extLst>
          </p:cNvPr>
          <p:cNvSpPr txBox="1"/>
          <p:nvPr/>
        </p:nvSpPr>
        <p:spPr>
          <a:xfrm>
            <a:off x="5116512" y="81915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X padded with one pixel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7326-6167-9B62-7AB3-E044BF35899D}"/>
              </a:ext>
            </a:extLst>
          </p:cNvPr>
          <p:cNvSpPr txBox="1"/>
          <p:nvPr/>
        </p:nvSpPr>
        <p:spPr>
          <a:xfrm>
            <a:off x="653256" y="3927112"/>
            <a:ext cx="2928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an image with 1 pixel means adding 1 pixel around the image.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735920-C730-4CC4-0D5C-1BC689E13CB5}"/>
              </a:ext>
            </a:extLst>
          </p:cNvPr>
          <p:cNvSpPr/>
          <p:nvPr/>
        </p:nvSpPr>
        <p:spPr bwMode="auto">
          <a:xfrm>
            <a:off x="3810000" y="2495550"/>
            <a:ext cx="6858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D91B3A-933C-111F-7ACB-3AC55C6B2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21592"/>
              </p:ext>
            </p:extLst>
          </p:nvPr>
        </p:nvGraphicFramePr>
        <p:xfrm>
          <a:off x="838200" y="1627188"/>
          <a:ext cx="2449512" cy="2239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252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AB882EC-7171-43FB-5AB6-1B82E43F96BA}"/>
              </a:ext>
            </a:extLst>
          </p:cNvPr>
          <p:cNvSpPr txBox="1"/>
          <p:nvPr/>
        </p:nvSpPr>
        <p:spPr>
          <a:xfrm>
            <a:off x="1545828" y="101707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X</a:t>
            </a:r>
          </a:p>
        </p:txBody>
      </p:sp>
    </p:spTree>
    <p:extLst>
      <p:ext uri="{BB962C8B-B14F-4D97-AF65-F5344CB8AC3E}">
        <p14:creationId xmlns:p14="http://schemas.microsoft.com/office/powerpoint/2010/main" val="116011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A87F-8346-2E0A-E203-D951102E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Initialization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2CB397-EBDB-18D2-5BBB-E5882FF8F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619800"/>
              </p:ext>
            </p:extLst>
          </p:nvPr>
        </p:nvGraphicFramePr>
        <p:xfrm>
          <a:off x="5257800" y="1245553"/>
          <a:ext cx="322262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28">
                  <a:extLst>
                    <a:ext uri="{9D8B030D-6E8A-4147-A177-3AD203B41FA5}">
                      <a16:colId xmlns:a16="http://schemas.microsoft.com/office/drawing/2014/main" val="2677844000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288494037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4017465163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1746273755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1458645011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592724329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1375965022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042804905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97053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78437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56893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5891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638097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011543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14073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9649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0FA359-A2E1-3946-A52C-22AD3FCC8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18384"/>
              </p:ext>
            </p:extLst>
          </p:nvPr>
        </p:nvGraphicFramePr>
        <p:xfrm>
          <a:off x="838200" y="1627188"/>
          <a:ext cx="2449512" cy="2239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252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733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33F6FE-A1F4-50A0-FA06-BFC55A706652}"/>
              </a:ext>
            </a:extLst>
          </p:cNvPr>
          <p:cNvSpPr txBox="1"/>
          <p:nvPr/>
        </p:nvSpPr>
        <p:spPr>
          <a:xfrm>
            <a:off x="1545828" y="101707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08939-BA01-E437-367D-AA4D6C76D301}"/>
              </a:ext>
            </a:extLst>
          </p:cNvPr>
          <p:cNvSpPr txBox="1"/>
          <p:nvPr/>
        </p:nvSpPr>
        <p:spPr>
          <a:xfrm>
            <a:off x="5116512" y="81915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X padded with one pixel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7326-6167-9B62-7AB3-E044BF35899D}"/>
              </a:ext>
            </a:extLst>
          </p:cNvPr>
          <p:cNvSpPr txBox="1"/>
          <p:nvPr/>
        </p:nvSpPr>
        <p:spPr>
          <a:xfrm>
            <a:off x="653256" y="3927112"/>
            <a:ext cx="2928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an image with 1 pixel means adding 1 pixel around the image.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DC5BE-46E7-EB9B-56B2-0609D0C1F576}"/>
              </a:ext>
            </a:extLst>
          </p:cNvPr>
          <p:cNvSpPr txBox="1"/>
          <p:nvPr/>
        </p:nvSpPr>
        <p:spPr>
          <a:xfrm>
            <a:off x="5405040" y="4204111"/>
            <a:ext cx="292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Typically, the padded pixels are initialized with 0.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ECC65B-DC9F-F6BB-13FE-9AD16642C55F}"/>
              </a:ext>
            </a:extLst>
          </p:cNvPr>
          <p:cNvSpPr/>
          <p:nvPr/>
        </p:nvSpPr>
        <p:spPr bwMode="auto">
          <a:xfrm>
            <a:off x="3810000" y="2495550"/>
            <a:ext cx="6858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01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A87F-8346-2E0A-E203-D951102E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with 2 Pixels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0FA359-A2E1-3946-A52C-22AD3FCC8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88992"/>
              </p:ext>
            </p:extLst>
          </p:nvPr>
        </p:nvGraphicFramePr>
        <p:xfrm>
          <a:off x="845044" y="1729233"/>
          <a:ext cx="244951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252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408252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3479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3479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3479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3479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3479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34792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33F6FE-A1F4-50A0-FA06-BFC55A706652}"/>
              </a:ext>
            </a:extLst>
          </p:cNvPr>
          <p:cNvSpPr txBox="1"/>
          <p:nvPr/>
        </p:nvSpPr>
        <p:spPr>
          <a:xfrm>
            <a:off x="1643856" y="86419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08939-BA01-E437-367D-AA4D6C76D301}"/>
              </a:ext>
            </a:extLst>
          </p:cNvPr>
          <p:cNvSpPr txBox="1"/>
          <p:nvPr/>
        </p:nvSpPr>
        <p:spPr>
          <a:xfrm>
            <a:off x="5116512" y="554712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X padded with 2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7326-6167-9B62-7AB3-E044BF35899D}"/>
              </a:ext>
            </a:extLst>
          </p:cNvPr>
          <p:cNvSpPr txBox="1"/>
          <p:nvPr/>
        </p:nvSpPr>
        <p:spPr>
          <a:xfrm>
            <a:off x="574018" y="3965077"/>
            <a:ext cx="3282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an image with 2 pixels means adding a 2-pixel layer around the image.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DB458A-10D0-D994-40A1-DD8CB9608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02927"/>
              </p:ext>
            </p:extLst>
          </p:nvPr>
        </p:nvGraphicFramePr>
        <p:xfrm>
          <a:off x="4637092" y="997713"/>
          <a:ext cx="398462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62">
                  <a:extLst>
                    <a:ext uri="{9D8B030D-6E8A-4147-A177-3AD203B41FA5}">
                      <a16:colId xmlns:a16="http://schemas.microsoft.com/office/drawing/2014/main" val="3868357083"/>
                    </a:ext>
                  </a:extLst>
                </a:gridCol>
                <a:gridCol w="398462">
                  <a:extLst>
                    <a:ext uri="{9D8B030D-6E8A-4147-A177-3AD203B41FA5}">
                      <a16:colId xmlns:a16="http://schemas.microsoft.com/office/drawing/2014/main" val="1775494600"/>
                    </a:ext>
                  </a:extLst>
                </a:gridCol>
                <a:gridCol w="398462">
                  <a:extLst>
                    <a:ext uri="{9D8B030D-6E8A-4147-A177-3AD203B41FA5}">
                      <a16:colId xmlns:a16="http://schemas.microsoft.com/office/drawing/2014/main" val="919135364"/>
                    </a:ext>
                  </a:extLst>
                </a:gridCol>
                <a:gridCol w="398462">
                  <a:extLst>
                    <a:ext uri="{9D8B030D-6E8A-4147-A177-3AD203B41FA5}">
                      <a16:colId xmlns:a16="http://schemas.microsoft.com/office/drawing/2014/main" val="925925270"/>
                    </a:ext>
                  </a:extLst>
                </a:gridCol>
                <a:gridCol w="398462">
                  <a:extLst>
                    <a:ext uri="{9D8B030D-6E8A-4147-A177-3AD203B41FA5}">
                      <a16:colId xmlns:a16="http://schemas.microsoft.com/office/drawing/2014/main" val="2506564135"/>
                    </a:ext>
                  </a:extLst>
                </a:gridCol>
                <a:gridCol w="398462">
                  <a:extLst>
                    <a:ext uri="{9D8B030D-6E8A-4147-A177-3AD203B41FA5}">
                      <a16:colId xmlns:a16="http://schemas.microsoft.com/office/drawing/2014/main" val="2314302439"/>
                    </a:ext>
                  </a:extLst>
                </a:gridCol>
                <a:gridCol w="398462">
                  <a:extLst>
                    <a:ext uri="{9D8B030D-6E8A-4147-A177-3AD203B41FA5}">
                      <a16:colId xmlns:a16="http://schemas.microsoft.com/office/drawing/2014/main" val="1526083928"/>
                    </a:ext>
                  </a:extLst>
                </a:gridCol>
                <a:gridCol w="398462">
                  <a:extLst>
                    <a:ext uri="{9D8B030D-6E8A-4147-A177-3AD203B41FA5}">
                      <a16:colId xmlns:a16="http://schemas.microsoft.com/office/drawing/2014/main" val="4099338685"/>
                    </a:ext>
                  </a:extLst>
                </a:gridCol>
                <a:gridCol w="398462">
                  <a:extLst>
                    <a:ext uri="{9D8B030D-6E8A-4147-A177-3AD203B41FA5}">
                      <a16:colId xmlns:a16="http://schemas.microsoft.com/office/drawing/2014/main" val="3850627911"/>
                    </a:ext>
                  </a:extLst>
                </a:gridCol>
                <a:gridCol w="398462">
                  <a:extLst>
                    <a:ext uri="{9D8B030D-6E8A-4147-A177-3AD203B41FA5}">
                      <a16:colId xmlns:a16="http://schemas.microsoft.com/office/drawing/2014/main" val="249041983"/>
                    </a:ext>
                  </a:extLst>
                </a:gridCol>
              </a:tblGrid>
              <a:tr h="36122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901632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22478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₅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x₁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₆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788775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x₂₁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x₂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₄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x₂₆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29684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x₃₆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073058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x₄₆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71673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x₅₆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61118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₁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x₆₂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x₆₃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x₆₄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x₆₅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x₆₆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087307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075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57627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403FD16-0CFB-1F63-F2D7-0D3950797FDF}"/>
              </a:ext>
            </a:extLst>
          </p:cNvPr>
          <p:cNvSpPr/>
          <p:nvPr/>
        </p:nvSpPr>
        <p:spPr bwMode="auto">
          <a:xfrm>
            <a:off x="3657600" y="2495550"/>
            <a:ext cx="6858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1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7" y="285750"/>
            <a:ext cx="6149973" cy="490538"/>
          </a:xfrm>
        </p:spPr>
        <p:txBody>
          <a:bodyPr/>
          <a:lstStyle/>
          <a:p>
            <a:r>
              <a:rPr lang="en-US" dirty="0"/>
              <a:t>Convolution with Padding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4D52-D62C-46C0-98BD-3A1BEA9DFBD9}"/>
              </a:ext>
            </a:extLst>
          </p:cNvPr>
          <p:cNvSpPr txBox="1"/>
          <p:nvPr/>
        </p:nvSpPr>
        <p:spPr>
          <a:xfrm>
            <a:off x="4893987" y="668998"/>
            <a:ext cx="416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of an original 6 x 6 image with a 3 x 3 filter results in a reduced size image matrix 4 x 4.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652585"/>
              </p:ext>
            </p:extLst>
          </p:nvPr>
        </p:nvGraphicFramePr>
        <p:xfrm>
          <a:off x="2409507" y="1546292"/>
          <a:ext cx="6060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7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02007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02007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1986294" y="1724093"/>
            <a:ext cx="39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80A33-BC97-BFF2-6A20-0D2CF5B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096582"/>
              </p:ext>
            </p:extLst>
          </p:nvPr>
        </p:nvGraphicFramePr>
        <p:xfrm>
          <a:off x="3542120" y="1439612"/>
          <a:ext cx="102335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59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92817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5583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255838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</a:tblGrid>
              <a:tr h="16884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6884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6884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16884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3040113" y="1631592"/>
            <a:ext cx="39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49E17D-3D3B-0CB0-09DF-AE390D9B6B05}"/>
              </a:ext>
            </a:extLst>
          </p:cNvPr>
          <p:cNvSpPr/>
          <p:nvPr/>
        </p:nvSpPr>
        <p:spPr bwMode="auto">
          <a:xfrm>
            <a:off x="3523432" y="1436195"/>
            <a:ext cx="237547" cy="195397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C82B4-938E-B763-0C62-CA8E873AFED6}"/>
              </a:ext>
            </a:extLst>
          </p:cNvPr>
          <p:cNvSpPr txBox="1"/>
          <p:nvPr/>
        </p:nvSpPr>
        <p:spPr>
          <a:xfrm>
            <a:off x="368121" y="676974"/>
            <a:ext cx="43562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Original image     Filter        Convoluted</a:t>
            </a:r>
          </a:p>
          <a:p>
            <a:r>
              <a:rPr lang="en-US" dirty="0"/>
              <a:t>    6 X 6              3 X 3        image 4 X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58DE50-8593-DF88-A9D0-BC310972D944}"/>
              </a:ext>
            </a:extLst>
          </p:cNvPr>
          <p:cNvSpPr/>
          <p:nvPr/>
        </p:nvSpPr>
        <p:spPr bwMode="auto">
          <a:xfrm>
            <a:off x="488773" y="1345071"/>
            <a:ext cx="691144" cy="609497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0A212-BA00-27A3-4A77-313A4796D4FE}"/>
              </a:ext>
            </a:extLst>
          </p:cNvPr>
          <p:cNvSpPr txBox="1"/>
          <p:nvPr/>
        </p:nvSpPr>
        <p:spPr>
          <a:xfrm>
            <a:off x="4863218" y="2672684"/>
            <a:ext cx="4134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of a padded with 1 pixel 6 x 6 image with a 3 x 3 filter results in the original size image matrix 6 x 6.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84931A5-2BA3-5B32-791B-6C7695E59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842405"/>
              </p:ext>
            </p:extLst>
          </p:nvPr>
        </p:nvGraphicFramePr>
        <p:xfrm>
          <a:off x="3372360" y="3431017"/>
          <a:ext cx="135204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4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2534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2534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208452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242228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22534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20044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20044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20044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20044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20044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8CD64EF-FE6E-3F5E-1AA9-60B742E7C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2507"/>
              </p:ext>
            </p:extLst>
          </p:nvPr>
        </p:nvGraphicFramePr>
        <p:xfrm>
          <a:off x="2409507" y="3732818"/>
          <a:ext cx="6060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7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02007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02007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537BDDA-53F1-18A6-468B-CD9C4C34D5DF}"/>
              </a:ext>
            </a:extLst>
          </p:cNvPr>
          <p:cNvSpPr txBox="1"/>
          <p:nvPr/>
        </p:nvSpPr>
        <p:spPr>
          <a:xfrm>
            <a:off x="2086685" y="3899716"/>
            <a:ext cx="39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931E98-196E-430E-0989-8FEEB116AAF8}"/>
              </a:ext>
            </a:extLst>
          </p:cNvPr>
          <p:cNvSpPr txBox="1"/>
          <p:nvPr/>
        </p:nvSpPr>
        <p:spPr>
          <a:xfrm>
            <a:off x="3040113" y="3818118"/>
            <a:ext cx="39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27E3EA-5C4C-9626-01E4-CBAF1A268C67}"/>
              </a:ext>
            </a:extLst>
          </p:cNvPr>
          <p:cNvSpPr/>
          <p:nvPr/>
        </p:nvSpPr>
        <p:spPr bwMode="auto">
          <a:xfrm>
            <a:off x="467558" y="3375651"/>
            <a:ext cx="691144" cy="654395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39F5F7-FEE6-2AC4-9410-654140E9459D}"/>
              </a:ext>
            </a:extLst>
          </p:cNvPr>
          <p:cNvSpPr/>
          <p:nvPr/>
        </p:nvSpPr>
        <p:spPr bwMode="auto">
          <a:xfrm>
            <a:off x="3578422" y="3652425"/>
            <a:ext cx="237547" cy="195397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id="{59E8465C-7953-3C5F-32FF-DD97AEC912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3324346"/>
              </p:ext>
            </p:extLst>
          </p:nvPr>
        </p:nvGraphicFramePr>
        <p:xfrm>
          <a:off x="224928" y="3167036"/>
          <a:ext cx="1908672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84">
                  <a:extLst>
                    <a:ext uri="{9D8B030D-6E8A-4147-A177-3AD203B41FA5}">
                      <a16:colId xmlns:a16="http://schemas.microsoft.com/office/drawing/2014/main" val="2677844000"/>
                    </a:ext>
                  </a:extLst>
                </a:gridCol>
                <a:gridCol w="238584">
                  <a:extLst>
                    <a:ext uri="{9D8B030D-6E8A-4147-A177-3AD203B41FA5}">
                      <a16:colId xmlns:a16="http://schemas.microsoft.com/office/drawing/2014/main" val="2288494037"/>
                    </a:ext>
                  </a:extLst>
                </a:gridCol>
                <a:gridCol w="238584">
                  <a:extLst>
                    <a:ext uri="{9D8B030D-6E8A-4147-A177-3AD203B41FA5}">
                      <a16:colId xmlns:a16="http://schemas.microsoft.com/office/drawing/2014/main" val="4017465163"/>
                    </a:ext>
                  </a:extLst>
                </a:gridCol>
                <a:gridCol w="238584">
                  <a:extLst>
                    <a:ext uri="{9D8B030D-6E8A-4147-A177-3AD203B41FA5}">
                      <a16:colId xmlns:a16="http://schemas.microsoft.com/office/drawing/2014/main" val="1746273755"/>
                    </a:ext>
                  </a:extLst>
                </a:gridCol>
                <a:gridCol w="238584">
                  <a:extLst>
                    <a:ext uri="{9D8B030D-6E8A-4147-A177-3AD203B41FA5}">
                      <a16:colId xmlns:a16="http://schemas.microsoft.com/office/drawing/2014/main" val="1458645011"/>
                    </a:ext>
                  </a:extLst>
                </a:gridCol>
                <a:gridCol w="238584">
                  <a:extLst>
                    <a:ext uri="{9D8B030D-6E8A-4147-A177-3AD203B41FA5}">
                      <a16:colId xmlns:a16="http://schemas.microsoft.com/office/drawing/2014/main" val="2592724329"/>
                    </a:ext>
                  </a:extLst>
                </a:gridCol>
                <a:gridCol w="238584">
                  <a:extLst>
                    <a:ext uri="{9D8B030D-6E8A-4147-A177-3AD203B41FA5}">
                      <a16:colId xmlns:a16="http://schemas.microsoft.com/office/drawing/2014/main" val="1375965022"/>
                    </a:ext>
                  </a:extLst>
                </a:gridCol>
                <a:gridCol w="238584">
                  <a:extLst>
                    <a:ext uri="{9D8B030D-6E8A-4147-A177-3AD203B41FA5}">
                      <a16:colId xmlns:a16="http://schemas.microsoft.com/office/drawing/2014/main" val="2042804905"/>
                    </a:ext>
                  </a:extLst>
                </a:gridCol>
              </a:tblGrid>
              <a:tr h="13775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970538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78437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56893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58910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638097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011543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14073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9649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59F85632-F6D6-0608-CA57-0C6EBE37355D}"/>
              </a:ext>
            </a:extLst>
          </p:cNvPr>
          <p:cNvSpPr/>
          <p:nvPr/>
        </p:nvSpPr>
        <p:spPr bwMode="auto">
          <a:xfrm>
            <a:off x="224929" y="3172451"/>
            <a:ext cx="691144" cy="654395"/>
          </a:xfrm>
          <a:prstGeom prst="rect">
            <a:avLst/>
          </a:prstGeom>
          <a:solidFill>
            <a:srgbClr val="FFC0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B4E4CF-F33D-CDC8-0F67-E51173B0FEF2}"/>
              </a:ext>
            </a:extLst>
          </p:cNvPr>
          <p:cNvSpPr/>
          <p:nvPr/>
        </p:nvSpPr>
        <p:spPr bwMode="auto">
          <a:xfrm>
            <a:off x="3351331" y="3414657"/>
            <a:ext cx="237547" cy="195397"/>
          </a:xfrm>
          <a:prstGeom prst="rect">
            <a:avLst/>
          </a:prstGeom>
          <a:solidFill>
            <a:srgbClr val="FFC0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EF6F1C-4D57-6F20-50D2-1D0FA848D2B1}"/>
              </a:ext>
            </a:extLst>
          </p:cNvPr>
          <p:cNvSpPr txBox="1"/>
          <p:nvPr/>
        </p:nvSpPr>
        <p:spPr>
          <a:xfrm>
            <a:off x="307173" y="2610306"/>
            <a:ext cx="435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Padded image         Filter     Convoluted</a:t>
            </a:r>
          </a:p>
          <a:p>
            <a:r>
              <a:rPr lang="en-US" dirty="0"/>
              <a:t> 6 X 6  (8 x 8)         3 X 3     image 6 X 6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054303"/>
              </p:ext>
            </p:extLst>
          </p:nvPr>
        </p:nvGraphicFramePr>
        <p:xfrm>
          <a:off x="503244" y="1345071"/>
          <a:ext cx="135204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4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22534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22534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225340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225340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22534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20373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20373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20373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20373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20373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20373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B9D1DB8-1E63-5951-3812-947E5A1615F7}"/>
              </a:ext>
            </a:extLst>
          </p:cNvPr>
          <p:cNvCxnSpPr/>
          <p:nvPr/>
        </p:nvCxnSpPr>
        <p:spPr bwMode="auto">
          <a:xfrm flipH="1">
            <a:off x="82748" y="2610306"/>
            <a:ext cx="8832652" cy="6595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5C0DAF5-CD8F-5623-DFCC-C36DAFE2D8A4}"/>
              </a:ext>
            </a:extLst>
          </p:cNvPr>
          <p:cNvSpPr txBox="1"/>
          <p:nvPr/>
        </p:nvSpPr>
        <p:spPr>
          <a:xfrm>
            <a:off x="5141732" y="3611936"/>
            <a:ext cx="3630715" cy="1200329"/>
          </a:xfrm>
          <a:prstGeom prst="rect">
            <a:avLst/>
          </a:prstGeom>
          <a:gradFill flip="none" rotWithShape="1">
            <a:gsLst>
              <a:gs pos="8000">
                <a:schemeClr val="accent2">
                  <a:lumMod val="5000"/>
                  <a:lumOff val="95000"/>
                </a:schemeClr>
              </a:gs>
              <a:gs pos="95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 n</a:t>
            </a:r>
            <a:r>
              <a:rPr lang="en-US" sz="1800" b="0" dirty="0"/>
              <a:t>₁</a:t>
            </a:r>
            <a:r>
              <a:rPr lang="en-US" dirty="0"/>
              <a:t> x</a:t>
            </a:r>
            <a:r>
              <a:rPr lang="en-US" sz="1800" b="0" dirty="0"/>
              <a:t> n₂</a:t>
            </a:r>
            <a:r>
              <a:rPr lang="en-US" dirty="0"/>
              <a:t> image matrix padded with p pixels convoluted with an f</a:t>
            </a:r>
            <a:r>
              <a:rPr lang="en-US" sz="1800" b="0" dirty="0"/>
              <a:t>₁ x </a:t>
            </a:r>
            <a:r>
              <a:rPr lang="en-US" dirty="0"/>
              <a:t>f</a:t>
            </a:r>
            <a:r>
              <a:rPr lang="en-US" sz="1800" b="0" dirty="0"/>
              <a:t>₂</a:t>
            </a:r>
            <a:r>
              <a:rPr lang="en-US" dirty="0"/>
              <a:t> filter has size </a:t>
            </a:r>
            <a:br>
              <a:rPr lang="en-US" dirty="0"/>
            </a:br>
            <a:r>
              <a:rPr lang="en-US" dirty="0"/>
              <a:t>(n</a:t>
            </a:r>
            <a:r>
              <a:rPr lang="en-US" sz="1800" b="0" dirty="0"/>
              <a:t>₁+2p-</a:t>
            </a:r>
            <a:r>
              <a:rPr lang="en-US" dirty="0"/>
              <a:t>f</a:t>
            </a:r>
            <a:r>
              <a:rPr lang="en-US" sz="1800" b="0" dirty="0"/>
              <a:t>₁+1) x (n₂+2p-</a:t>
            </a:r>
            <a:r>
              <a:rPr lang="en-US" dirty="0"/>
              <a:t>f</a:t>
            </a:r>
            <a:r>
              <a:rPr lang="en-US" sz="1800" b="0" dirty="0"/>
              <a:t>₂+1)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3F1115-C246-913B-E3FB-535A60F6D1A2}"/>
              </a:ext>
            </a:extLst>
          </p:cNvPr>
          <p:cNvSpPr txBox="1"/>
          <p:nvPr/>
        </p:nvSpPr>
        <p:spPr>
          <a:xfrm>
            <a:off x="5017122" y="1591513"/>
            <a:ext cx="38799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 n</a:t>
            </a:r>
            <a:r>
              <a:rPr lang="en-US" sz="1800" b="0" dirty="0"/>
              <a:t>₁</a:t>
            </a:r>
            <a:r>
              <a:rPr lang="en-US" dirty="0"/>
              <a:t> x</a:t>
            </a:r>
            <a:r>
              <a:rPr lang="en-US" sz="1800" b="0" dirty="0"/>
              <a:t> n₂</a:t>
            </a:r>
            <a:r>
              <a:rPr lang="en-US" dirty="0"/>
              <a:t> image matrix convoluted with an f</a:t>
            </a:r>
            <a:r>
              <a:rPr lang="en-US" sz="1800" b="0" dirty="0"/>
              <a:t>₁ x </a:t>
            </a:r>
            <a:r>
              <a:rPr lang="en-US" dirty="0"/>
              <a:t>f</a:t>
            </a:r>
            <a:r>
              <a:rPr lang="en-US" sz="1800" b="0" dirty="0"/>
              <a:t>₂</a:t>
            </a:r>
            <a:r>
              <a:rPr lang="en-US" dirty="0"/>
              <a:t> filter has size </a:t>
            </a:r>
            <a:br>
              <a:rPr lang="en-US" dirty="0"/>
            </a:br>
            <a:r>
              <a:rPr lang="en-US" dirty="0"/>
              <a:t>(n</a:t>
            </a:r>
            <a:r>
              <a:rPr lang="en-US" sz="1800" b="0" dirty="0"/>
              <a:t>₁-</a:t>
            </a:r>
            <a:r>
              <a:rPr lang="en-US" dirty="0"/>
              <a:t>f</a:t>
            </a:r>
            <a:r>
              <a:rPr lang="en-US" sz="1800" b="0" dirty="0"/>
              <a:t>₁+1) x (n₂-</a:t>
            </a:r>
            <a:r>
              <a:rPr lang="en-US" dirty="0"/>
              <a:t>f</a:t>
            </a:r>
            <a:r>
              <a:rPr lang="en-US" sz="1800" b="0" dirty="0"/>
              <a:t>₂+1)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00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3CE8-89CF-6517-A164-6C27ED0F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A44E-447F-7454-1C05-DF5807CD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7" y="285750"/>
            <a:ext cx="6149973" cy="490538"/>
          </a:xfrm>
        </p:spPr>
        <p:txBody>
          <a:bodyPr/>
          <a:lstStyle/>
          <a:p>
            <a:r>
              <a:rPr lang="en-US" dirty="0"/>
              <a:t>Convolution with Padding</a:t>
            </a:r>
          </a:p>
        </p:txBody>
      </p:sp>
      <p:pic>
        <p:nvPicPr>
          <p:cNvPr id="8" name="Picture 7" descr="A blue and green squares&#10;&#10;Description automatically generated">
            <a:extLst>
              <a:ext uri="{FF2B5EF4-FFF2-40B4-BE49-F238E27FC236}">
                <a16:creationId xmlns:a16="http://schemas.microsoft.com/office/drawing/2014/main" id="{F9DCCA09-E55B-8C68-5EE7-26A0383F1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28" y="858724"/>
            <a:ext cx="3533775" cy="40168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2AFAB0-0E54-ED1A-26D9-E3B629D675F2}"/>
              </a:ext>
            </a:extLst>
          </p:cNvPr>
          <p:cNvSpPr txBox="1"/>
          <p:nvPr/>
        </p:nvSpPr>
        <p:spPr>
          <a:xfrm>
            <a:off x="123825" y="4580751"/>
            <a:ext cx="61499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https://towardsdatascience.com/types-of-convolutions-in-deep-learning-717013397f4d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CB07EA-D223-E7D8-3219-CEC6352582AA}"/>
              </a:ext>
            </a:extLst>
          </p:cNvPr>
          <p:cNvSpPr txBox="1"/>
          <p:nvPr/>
        </p:nvSpPr>
        <p:spPr>
          <a:xfrm>
            <a:off x="161524" y="838872"/>
            <a:ext cx="58582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Kernel Size</a:t>
            </a:r>
            <a:r>
              <a:rPr lang="en-US" sz="1600" dirty="0"/>
              <a:t>: The kernel size defines the field of view of the convolution. A common choice for 2D is 3 — that is 3x3 pixels.</a:t>
            </a:r>
          </a:p>
          <a:p>
            <a:r>
              <a:rPr lang="en-US" sz="1600" b="1" dirty="0"/>
              <a:t>Stride</a:t>
            </a:r>
            <a:r>
              <a:rPr lang="en-US" sz="1600" dirty="0"/>
              <a:t>: The stride defines the step size of the kernel when traversing the image. While its default is usually 1, we can use a stride of 2 for </a:t>
            </a:r>
            <a:r>
              <a:rPr lang="en-US" sz="1600" dirty="0" err="1"/>
              <a:t>downsampling</a:t>
            </a:r>
            <a:r>
              <a:rPr lang="en-US" sz="1600" dirty="0"/>
              <a:t> an image similar to </a:t>
            </a:r>
            <a:r>
              <a:rPr lang="en-US" sz="1600" dirty="0" err="1"/>
              <a:t>MaxPooling</a:t>
            </a:r>
            <a:r>
              <a:rPr lang="en-US" sz="1600" dirty="0"/>
              <a:t>.</a:t>
            </a:r>
          </a:p>
          <a:p>
            <a:r>
              <a:rPr lang="en-US" sz="1600" b="1" dirty="0"/>
              <a:t>Padding</a:t>
            </a:r>
            <a:r>
              <a:rPr lang="en-US" sz="1600" dirty="0"/>
              <a:t>: The padding defines how the border of a sample is handled. A (half) padded convolution will keep the spatial output dimensions equal to the input, whereas unpadded convolutions will crop away some of the borders if the kernel is larger than 1.</a:t>
            </a:r>
          </a:p>
          <a:p>
            <a:r>
              <a:rPr lang="en-US" sz="1600" b="1" dirty="0"/>
              <a:t>Input &amp; Output Channels</a:t>
            </a:r>
            <a:r>
              <a:rPr lang="en-US" sz="1600" dirty="0"/>
              <a:t>: A convolutional layer takes a certain number of input channels (I) and calculates a specific number of output channels (O). The needed parameters for such a layer can be calculated by I*O*K, where K equals the number of values in the kernel.</a:t>
            </a:r>
          </a:p>
        </p:txBody>
      </p:sp>
    </p:spTree>
    <p:extLst>
      <p:ext uri="{BB962C8B-B14F-4D97-AF65-F5344CB8AC3E}">
        <p14:creationId xmlns:p14="http://schemas.microsoft.com/office/powerpoint/2010/main" val="2925527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FD24-34A0-CC46-7E90-B40D23CB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79" y="285750"/>
            <a:ext cx="8251822" cy="490538"/>
          </a:xfrm>
        </p:spPr>
        <p:txBody>
          <a:bodyPr/>
          <a:lstStyle/>
          <a:p>
            <a:r>
              <a:rPr lang="en-US" dirty="0"/>
              <a:t>Computer Vision Problems</a:t>
            </a:r>
            <a:r>
              <a:rPr lang="en-US"/>
              <a:t>: Large Images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FD8E-4040-914C-366B-7D42E6E3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889706"/>
            <a:ext cx="8915401" cy="1373356"/>
          </a:xfrm>
        </p:spPr>
        <p:txBody>
          <a:bodyPr/>
          <a:lstStyle/>
          <a:p>
            <a:r>
              <a:rPr lang="en-US" dirty="0"/>
              <a:t>If </a:t>
            </a:r>
            <a:r>
              <a:rPr lang="en-US"/>
              <a:t>the image </a:t>
            </a:r>
            <a:r>
              <a:rPr lang="en-US" dirty="0"/>
              <a:t>size is n x n pixels, then input X of size N</a:t>
            </a:r>
            <a:r>
              <a:rPr lang="el-GR" dirty="0"/>
              <a:t>ᵪ</a:t>
            </a:r>
            <a:r>
              <a:rPr lang="en-US" dirty="0"/>
              <a:t> = n x n x 3. </a:t>
            </a:r>
          </a:p>
          <a:p>
            <a:r>
              <a:rPr lang="en-US" dirty="0"/>
              <a:t>With N</a:t>
            </a:r>
            <a:r>
              <a:rPr lang="el-GR" dirty="0"/>
              <a:t>₁</a:t>
            </a:r>
            <a:r>
              <a:rPr lang="en-US" dirty="0"/>
              <a:t> neurons in the </a:t>
            </a:r>
            <a:r>
              <a:rPr lang="en-US"/>
              <a:t>first layer </a:t>
            </a:r>
            <a:r>
              <a:rPr lang="en-US" dirty="0"/>
              <a:t>[1], the size </a:t>
            </a:r>
            <a:r>
              <a:rPr lang="en-US"/>
              <a:t>of matrix </a:t>
            </a:r>
            <a:r>
              <a:rPr lang="en-US" dirty="0"/>
              <a:t>W</a:t>
            </a:r>
            <a:r>
              <a:rPr lang="en-US" baseline="30000" dirty="0"/>
              <a:t>[1]</a:t>
            </a:r>
            <a:r>
              <a:rPr lang="en-US" dirty="0"/>
              <a:t> is N</a:t>
            </a:r>
            <a:r>
              <a:rPr lang="el-GR" dirty="0"/>
              <a:t>ᵪ</a:t>
            </a:r>
            <a:r>
              <a:rPr lang="en-US" dirty="0"/>
              <a:t> x N</a:t>
            </a:r>
            <a:r>
              <a:rPr lang="el-GR" dirty="0"/>
              <a:t>₁</a:t>
            </a:r>
            <a:r>
              <a:rPr lang="en-US" dirty="0"/>
              <a:t> </a:t>
            </a:r>
          </a:p>
          <a:p>
            <a:r>
              <a:rPr lang="en-US"/>
              <a:t>With a small image </a:t>
            </a:r>
            <a:r>
              <a:rPr lang="en-US" dirty="0"/>
              <a:t>of size 64 x 64 </a:t>
            </a:r>
            <a:r>
              <a:rPr lang="en-US"/>
              <a:t>pixels and </a:t>
            </a:r>
            <a:r>
              <a:rPr lang="en-US" dirty="0"/>
              <a:t>10 neurons </a:t>
            </a:r>
            <a:r>
              <a:rPr lang="en-US"/>
              <a:t>in layer </a:t>
            </a:r>
            <a:r>
              <a:rPr lang="en-US" dirty="0"/>
              <a:t>[1], the size of only W</a:t>
            </a:r>
            <a:r>
              <a:rPr lang="en-US" baseline="30000" dirty="0"/>
              <a:t>[1]</a:t>
            </a:r>
            <a:r>
              <a:rPr lang="en-US" dirty="0"/>
              <a:t> is 64*64*3*10 = 122,880.</a:t>
            </a:r>
          </a:p>
          <a:p>
            <a:r>
              <a:rPr lang="en-US"/>
              <a:t>With a reasonable 9 Megapixel image </a:t>
            </a:r>
            <a:r>
              <a:rPr lang="en-US" dirty="0"/>
              <a:t>(3,000 x 3,000</a:t>
            </a:r>
            <a:r>
              <a:rPr lang="en-US"/>
              <a:t>) and </a:t>
            </a:r>
            <a:r>
              <a:rPr lang="en-US" dirty="0"/>
              <a:t>100 neurons </a:t>
            </a:r>
            <a:r>
              <a:rPr lang="en-US"/>
              <a:t>in layer </a:t>
            </a:r>
            <a:r>
              <a:rPr lang="en-US" dirty="0"/>
              <a:t>[1], the size of only W</a:t>
            </a:r>
            <a:r>
              <a:rPr lang="en-US" baseline="30000" dirty="0"/>
              <a:t>[1]</a:t>
            </a:r>
            <a:r>
              <a:rPr lang="en-US" dirty="0"/>
              <a:t> is 9M*3*100 = 2.7 *10⁹ which is 2.7 billion.</a:t>
            </a:r>
          </a:p>
        </p:txBody>
      </p:sp>
      <p:pic>
        <p:nvPicPr>
          <p:cNvPr id="4" name="Picture 3" descr="A cat looking at the camera&#10;&#10;Description automatically generated">
            <a:extLst>
              <a:ext uri="{FF2B5EF4-FFF2-40B4-BE49-F238E27FC236}">
                <a16:creationId xmlns:a16="http://schemas.microsoft.com/office/drawing/2014/main" id="{016716F7-8645-6A7F-55D9-75A8551952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8" y="1303695"/>
            <a:ext cx="1054359" cy="1207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B4001-DB0B-1ED9-D885-6ABADC36703D}"/>
              </a:ext>
            </a:extLst>
          </p:cNvPr>
          <p:cNvSpPr txBox="1"/>
          <p:nvPr/>
        </p:nvSpPr>
        <p:spPr>
          <a:xfrm>
            <a:off x="1446480" y="1537090"/>
            <a:ext cx="3483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sz="2000" dirty="0"/>
              <a:t>X  —‣   ŷ</a:t>
            </a:r>
            <a:r>
              <a:rPr lang="en-US" sz="2000" dirty="0"/>
              <a:t> = P(cat = True | 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AF575-4DC4-89EF-703A-7B83D71180B7}"/>
              </a:ext>
            </a:extLst>
          </p:cNvPr>
          <p:cNvSpPr txBox="1"/>
          <p:nvPr/>
        </p:nvSpPr>
        <p:spPr>
          <a:xfrm>
            <a:off x="128322" y="889406"/>
            <a:ext cx="1375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</a:t>
            </a:r>
            <a:r>
              <a:rPr lang="en-US" sz="2000"/>
              <a:t>it a cat</a:t>
            </a:r>
            <a:r>
              <a:rPr lang="en-US" sz="2000" dirty="0"/>
              <a:t>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6E41A6-CB6D-F04B-17E4-6C1A3AC430F8}"/>
              </a:ext>
            </a:extLst>
          </p:cNvPr>
          <p:cNvGrpSpPr/>
          <p:nvPr/>
        </p:nvGrpSpPr>
        <p:grpSpPr>
          <a:xfrm>
            <a:off x="5130820" y="880438"/>
            <a:ext cx="3708380" cy="2133600"/>
            <a:chOff x="1480029" y="960471"/>
            <a:chExt cx="6510061" cy="467303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8AECD4-AF04-C78F-731F-1FCDDFC230BA}"/>
                </a:ext>
              </a:extLst>
            </p:cNvPr>
            <p:cNvGrpSpPr/>
            <p:nvPr/>
          </p:nvGrpSpPr>
          <p:grpSpPr>
            <a:xfrm>
              <a:off x="3054882" y="1141965"/>
              <a:ext cx="242440" cy="2818202"/>
              <a:chOff x="2379918" y="845013"/>
              <a:chExt cx="266298" cy="2562506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1595B92-AF07-D1F3-B836-2C99C5D696BE}"/>
                  </a:ext>
                </a:extLst>
              </p:cNvPr>
              <p:cNvSpPr/>
              <p:nvPr/>
            </p:nvSpPr>
            <p:spPr bwMode="auto">
              <a:xfrm>
                <a:off x="2379918" y="845013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BA2A18ED-C239-3233-6EA9-3D338E00C726}"/>
                  </a:ext>
                </a:extLst>
              </p:cNvPr>
              <p:cNvSpPr/>
              <p:nvPr/>
            </p:nvSpPr>
            <p:spPr bwMode="auto">
              <a:xfrm>
                <a:off x="2379918" y="1234960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FCC065C4-A838-818D-33FE-0A6551829C48}"/>
                  </a:ext>
                </a:extLst>
              </p:cNvPr>
              <p:cNvSpPr/>
              <p:nvPr/>
            </p:nvSpPr>
            <p:spPr bwMode="auto">
              <a:xfrm>
                <a:off x="2379918" y="1624906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B5CE780C-B062-6DE2-32BB-87765467EC9C}"/>
                  </a:ext>
                </a:extLst>
              </p:cNvPr>
              <p:cNvSpPr/>
              <p:nvPr/>
            </p:nvSpPr>
            <p:spPr bwMode="auto">
              <a:xfrm>
                <a:off x="2379918" y="2014853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BB0C9192-6354-A301-E806-FE82D98DEE9D}"/>
                  </a:ext>
                </a:extLst>
              </p:cNvPr>
              <p:cNvSpPr/>
              <p:nvPr/>
            </p:nvSpPr>
            <p:spPr bwMode="auto">
              <a:xfrm>
                <a:off x="2379918" y="2404799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BCBE2C22-A23B-12BF-EBBA-6950CF4F086C}"/>
                  </a:ext>
                </a:extLst>
              </p:cNvPr>
              <p:cNvSpPr/>
              <p:nvPr/>
            </p:nvSpPr>
            <p:spPr bwMode="auto">
              <a:xfrm>
                <a:off x="2379918" y="2794746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B950E0C0-6DD9-8386-E1F4-DD4FF3A45277}"/>
                  </a:ext>
                </a:extLst>
              </p:cNvPr>
              <p:cNvSpPr/>
              <p:nvPr/>
            </p:nvSpPr>
            <p:spPr bwMode="auto">
              <a:xfrm>
                <a:off x="2379918" y="3184692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0D81C78-97D5-79E3-CC59-A4BFE4032738}"/>
                </a:ext>
              </a:extLst>
            </p:cNvPr>
            <p:cNvGrpSpPr/>
            <p:nvPr/>
          </p:nvGrpSpPr>
          <p:grpSpPr>
            <a:xfrm>
              <a:off x="2223136" y="1264496"/>
              <a:ext cx="867250" cy="2659783"/>
              <a:chOff x="1466309" y="948511"/>
              <a:chExt cx="952588" cy="2418465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EB806749-1A31-FE2D-D8B3-C33A71191387}"/>
                  </a:ext>
                </a:extLst>
              </p:cNvPr>
              <p:cNvGrpSpPr/>
              <p:nvPr/>
            </p:nvGrpSpPr>
            <p:grpSpPr>
              <a:xfrm>
                <a:off x="1469290" y="948511"/>
                <a:ext cx="910610" cy="2339683"/>
                <a:chOff x="1469290" y="948511"/>
                <a:chExt cx="910610" cy="2339683"/>
              </a:xfrm>
            </p:grpSpPr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240EBF17-92C2-8AF7-83E0-8AB68934EDED}"/>
                    </a:ext>
                  </a:extLst>
                </p:cNvPr>
                <p:cNvCxnSpPr>
                  <a:cxnSpLocks/>
                  <a:stCxn id="136" idx="3"/>
                  <a:endCxn id="164" idx="2"/>
                </p:cNvCxnSpPr>
                <p:nvPr/>
              </p:nvCxnSpPr>
              <p:spPr bwMode="auto">
                <a:xfrm flipV="1">
                  <a:off x="1469290" y="948511"/>
                  <a:ext cx="910610" cy="46816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305145D-B763-FE98-A8D3-87A8EE9D31E6}"/>
                    </a:ext>
                  </a:extLst>
                </p:cNvPr>
                <p:cNvCxnSpPr>
                  <a:cxnSpLocks/>
                  <a:stCxn id="136" idx="3"/>
                  <a:endCxn id="166" idx="2"/>
                </p:cNvCxnSpPr>
                <p:nvPr/>
              </p:nvCxnSpPr>
              <p:spPr bwMode="auto">
                <a:xfrm>
                  <a:off x="1469290" y="1416672"/>
                  <a:ext cx="910610" cy="311733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89D84869-DB3A-AE54-BFA9-361CBF74361D}"/>
                    </a:ext>
                  </a:extLst>
                </p:cNvPr>
                <p:cNvCxnSpPr>
                  <a:cxnSpLocks/>
                  <a:stCxn id="136" idx="3"/>
                  <a:endCxn id="165" idx="2"/>
                </p:cNvCxnSpPr>
                <p:nvPr/>
              </p:nvCxnSpPr>
              <p:spPr bwMode="auto">
                <a:xfrm flipV="1">
                  <a:off x="1469290" y="1338460"/>
                  <a:ext cx="910610" cy="7821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BB73231F-E707-2288-B9F6-3CE60C9A9773}"/>
                    </a:ext>
                  </a:extLst>
                </p:cNvPr>
                <p:cNvCxnSpPr>
                  <a:cxnSpLocks/>
                  <a:stCxn id="136" idx="3"/>
                  <a:endCxn id="168" idx="2"/>
                </p:cNvCxnSpPr>
                <p:nvPr/>
              </p:nvCxnSpPr>
              <p:spPr bwMode="auto">
                <a:xfrm>
                  <a:off x="1469290" y="1416672"/>
                  <a:ext cx="910610" cy="109162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8AA7083-CCEB-4E02-01E8-71AA94C1D373}"/>
                    </a:ext>
                  </a:extLst>
                </p:cNvPr>
                <p:cNvCxnSpPr>
                  <a:cxnSpLocks/>
                  <a:stCxn id="136" idx="3"/>
                  <a:endCxn id="169" idx="2"/>
                </p:cNvCxnSpPr>
                <p:nvPr/>
              </p:nvCxnSpPr>
              <p:spPr bwMode="auto">
                <a:xfrm>
                  <a:off x="1469290" y="1416672"/>
                  <a:ext cx="910610" cy="148157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E7538BF8-7367-8ABC-95F9-EF308AB5DD5A}"/>
                    </a:ext>
                  </a:extLst>
                </p:cNvPr>
                <p:cNvCxnSpPr>
                  <a:cxnSpLocks/>
                  <a:stCxn id="136" idx="3"/>
                  <a:endCxn id="170" idx="2"/>
                </p:cNvCxnSpPr>
                <p:nvPr/>
              </p:nvCxnSpPr>
              <p:spPr bwMode="auto">
                <a:xfrm>
                  <a:off x="1469290" y="1416672"/>
                  <a:ext cx="910610" cy="187152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EF2BD4BF-4ACA-6047-271B-BE7BE8297B43}"/>
                    </a:ext>
                  </a:extLst>
                </p:cNvPr>
                <p:cNvCxnSpPr>
                  <a:cxnSpLocks/>
                  <a:stCxn id="136" idx="3"/>
                  <a:endCxn id="167" idx="2"/>
                </p:cNvCxnSpPr>
                <p:nvPr/>
              </p:nvCxnSpPr>
              <p:spPr bwMode="auto">
                <a:xfrm>
                  <a:off x="1469290" y="1416672"/>
                  <a:ext cx="910610" cy="70168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92995E8-7FCC-FA1A-8FBE-CDAFAE603885}"/>
                  </a:ext>
                </a:extLst>
              </p:cNvPr>
              <p:cNvGrpSpPr/>
              <p:nvPr/>
            </p:nvGrpSpPr>
            <p:grpSpPr>
              <a:xfrm>
                <a:off x="1469289" y="948512"/>
                <a:ext cx="910610" cy="2339683"/>
                <a:chOff x="2886369" y="2279469"/>
                <a:chExt cx="918114" cy="2339683"/>
              </a:xfrm>
            </p:grpSpPr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2DE9D8D3-1AE7-783F-C617-5064B796841A}"/>
                    </a:ext>
                  </a:extLst>
                </p:cNvPr>
                <p:cNvCxnSpPr>
                  <a:cxnSpLocks/>
                  <a:stCxn id="137" idx="3"/>
                  <a:endCxn id="164" idx="2"/>
                </p:cNvCxnSpPr>
                <p:nvPr/>
              </p:nvCxnSpPr>
              <p:spPr bwMode="auto">
                <a:xfrm flipV="1">
                  <a:off x="2886369" y="2279469"/>
                  <a:ext cx="918114" cy="899473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04FC7DAB-BC07-F086-D8C4-5F12AC046EAE}"/>
                    </a:ext>
                  </a:extLst>
                </p:cNvPr>
                <p:cNvCxnSpPr>
                  <a:cxnSpLocks/>
                  <a:stCxn id="137" idx="3"/>
                  <a:endCxn id="166" idx="2"/>
                </p:cNvCxnSpPr>
                <p:nvPr/>
              </p:nvCxnSpPr>
              <p:spPr bwMode="auto">
                <a:xfrm flipV="1">
                  <a:off x="2886369" y="3059363"/>
                  <a:ext cx="918114" cy="11957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2796B790-CBED-3D86-145A-BB9881E98127}"/>
                    </a:ext>
                  </a:extLst>
                </p:cNvPr>
                <p:cNvCxnSpPr>
                  <a:cxnSpLocks/>
                  <a:stCxn id="137" idx="3"/>
                  <a:endCxn id="165" idx="2"/>
                </p:cNvCxnSpPr>
                <p:nvPr/>
              </p:nvCxnSpPr>
              <p:spPr bwMode="auto">
                <a:xfrm flipV="1">
                  <a:off x="2886369" y="2669418"/>
                  <a:ext cx="918114" cy="50952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D60BB94E-6AA1-5551-916B-0EA3DAB32668}"/>
                    </a:ext>
                  </a:extLst>
                </p:cNvPr>
                <p:cNvCxnSpPr>
                  <a:cxnSpLocks/>
                  <a:stCxn id="137" idx="3"/>
                  <a:endCxn id="168" idx="2"/>
                </p:cNvCxnSpPr>
                <p:nvPr/>
              </p:nvCxnSpPr>
              <p:spPr bwMode="auto">
                <a:xfrm>
                  <a:off x="2886369" y="3178942"/>
                  <a:ext cx="918114" cy="66031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59F9BDC6-565B-99E9-A036-F896CA909BBD}"/>
                    </a:ext>
                  </a:extLst>
                </p:cNvPr>
                <p:cNvCxnSpPr>
                  <a:cxnSpLocks/>
                  <a:stCxn id="137" idx="3"/>
                  <a:endCxn id="169" idx="2"/>
                </p:cNvCxnSpPr>
                <p:nvPr/>
              </p:nvCxnSpPr>
              <p:spPr bwMode="auto">
                <a:xfrm>
                  <a:off x="2886369" y="3178942"/>
                  <a:ext cx="918113" cy="105026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12AB1047-E74E-ACE0-BF1B-5D34632ED56D}"/>
                    </a:ext>
                  </a:extLst>
                </p:cNvPr>
                <p:cNvCxnSpPr>
                  <a:cxnSpLocks/>
                  <a:stCxn id="137" idx="3"/>
                  <a:endCxn id="170" idx="2"/>
                </p:cNvCxnSpPr>
                <p:nvPr/>
              </p:nvCxnSpPr>
              <p:spPr bwMode="auto">
                <a:xfrm>
                  <a:off x="2886369" y="3178942"/>
                  <a:ext cx="918114" cy="144021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988657BA-0482-AFA6-25BD-D50502760DF0}"/>
                    </a:ext>
                  </a:extLst>
                </p:cNvPr>
                <p:cNvCxnSpPr>
                  <a:cxnSpLocks/>
                  <a:stCxn id="137" idx="3"/>
                  <a:endCxn id="167" idx="2"/>
                </p:cNvCxnSpPr>
                <p:nvPr/>
              </p:nvCxnSpPr>
              <p:spPr bwMode="auto">
                <a:xfrm>
                  <a:off x="2886369" y="3178942"/>
                  <a:ext cx="918114" cy="27036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07904D7-8917-913B-4F5D-43CB88C444E2}"/>
                  </a:ext>
                </a:extLst>
              </p:cNvPr>
              <p:cNvGrpSpPr/>
              <p:nvPr/>
            </p:nvGrpSpPr>
            <p:grpSpPr>
              <a:xfrm flipV="1">
                <a:off x="1466309" y="948512"/>
                <a:ext cx="952588" cy="2418464"/>
                <a:chOff x="1466591" y="889888"/>
                <a:chExt cx="952588" cy="2418464"/>
              </a:xfrm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FC1A9C7D-8F73-296B-2FBD-32A822D06070}"/>
                    </a:ext>
                  </a:extLst>
                </p:cNvPr>
                <p:cNvCxnSpPr>
                  <a:cxnSpLocks/>
                  <a:stCxn id="138" idx="3"/>
                  <a:endCxn id="170" idx="3"/>
                </p:cNvCxnSpPr>
                <p:nvPr/>
              </p:nvCxnSpPr>
              <p:spPr bwMode="auto">
                <a:xfrm flipV="1">
                  <a:off x="1466591" y="889888"/>
                  <a:ext cx="952588" cy="56660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4D0D9F14-351E-DE1B-09F6-09EE802A1B3A}"/>
                    </a:ext>
                  </a:extLst>
                </p:cNvPr>
                <p:cNvCxnSpPr>
                  <a:cxnSpLocks/>
                  <a:stCxn id="138" idx="3"/>
                  <a:endCxn id="168" idx="2"/>
                </p:cNvCxnSpPr>
                <p:nvPr/>
              </p:nvCxnSpPr>
              <p:spPr bwMode="auto">
                <a:xfrm>
                  <a:off x="1466591" y="1456492"/>
                  <a:ext cx="913590" cy="2920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C7E6F44-79C0-17C1-74EC-8954E9A0465E}"/>
                    </a:ext>
                  </a:extLst>
                </p:cNvPr>
                <p:cNvCxnSpPr>
                  <a:cxnSpLocks/>
                  <a:stCxn id="138" idx="3"/>
                  <a:endCxn id="169" idx="2"/>
                </p:cNvCxnSpPr>
                <p:nvPr/>
              </p:nvCxnSpPr>
              <p:spPr bwMode="auto">
                <a:xfrm flipV="1">
                  <a:off x="1466591" y="1358614"/>
                  <a:ext cx="913590" cy="9787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A6A5BAD2-4455-AFD0-633B-7F18AA66B0CC}"/>
                    </a:ext>
                  </a:extLst>
                </p:cNvPr>
                <p:cNvCxnSpPr>
                  <a:cxnSpLocks/>
                  <a:stCxn id="138" idx="3"/>
                  <a:endCxn id="166" idx="2"/>
                </p:cNvCxnSpPr>
                <p:nvPr/>
              </p:nvCxnSpPr>
              <p:spPr bwMode="auto">
                <a:xfrm>
                  <a:off x="1466591" y="1456493"/>
                  <a:ext cx="913590" cy="107196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6841EE33-D9A7-6C85-27DD-B854B6D2CB30}"/>
                    </a:ext>
                  </a:extLst>
                </p:cNvPr>
                <p:cNvCxnSpPr>
                  <a:cxnSpLocks/>
                  <a:stCxn id="138" idx="3"/>
                  <a:endCxn id="165" idx="2"/>
                </p:cNvCxnSpPr>
                <p:nvPr/>
              </p:nvCxnSpPr>
              <p:spPr bwMode="auto">
                <a:xfrm>
                  <a:off x="1466591" y="1456492"/>
                  <a:ext cx="913590" cy="146191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C0AD40C3-69B6-F186-E613-A7AF395548BA}"/>
                    </a:ext>
                  </a:extLst>
                </p:cNvPr>
                <p:cNvCxnSpPr>
                  <a:cxnSpLocks/>
                  <a:stCxn id="138" idx="3"/>
                  <a:endCxn id="164" idx="2"/>
                </p:cNvCxnSpPr>
                <p:nvPr/>
              </p:nvCxnSpPr>
              <p:spPr bwMode="auto">
                <a:xfrm>
                  <a:off x="1466591" y="1456492"/>
                  <a:ext cx="913590" cy="185186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9DB45611-4D42-BDBE-69D6-F0039CE0EA62}"/>
                    </a:ext>
                  </a:extLst>
                </p:cNvPr>
                <p:cNvCxnSpPr>
                  <a:cxnSpLocks/>
                  <a:stCxn id="138" idx="3"/>
                  <a:endCxn id="167" idx="2"/>
                </p:cNvCxnSpPr>
                <p:nvPr/>
              </p:nvCxnSpPr>
              <p:spPr bwMode="auto">
                <a:xfrm>
                  <a:off x="1466591" y="1456492"/>
                  <a:ext cx="913590" cy="68201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D13DA1-376D-982E-7AAE-DB18BC46403C}"/>
                </a:ext>
              </a:extLst>
            </p:cNvPr>
            <p:cNvGrpSpPr/>
            <p:nvPr/>
          </p:nvGrpSpPr>
          <p:grpSpPr>
            <a:xfrm>
              <a:off x="1742047" y="1539224"/>
              <a:ext cx="483804" cy="2002061"/>
              <a:chOff x="937889" y="1206229"/>
              <a:chExt cx="531414" cy="1820411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4C3761F-C71E-ED66-23E5-56D00C7808D3}"/>
                  </a:ext>
                </a:extLst>
              </p:cNvPr>
              <p:cNvSpPr txBox="1"/>
              <p:nvPr/>
            </p:nvSpPr>
            <p:spPr>
              <a:xfrm>
                <a:off x="937889" y="1206229"/>
                <a:ext cx="531414" cy="4367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tIns="0" rIns="0" bIns="34290" rtlCol="0" anchor="ctr" anchorCtr="0">
                <a:spAutoFit/>
              </a:bodyPr>
              <a:lstStyle/>
              <a:p>
                <a:pPr algn="ctr"/>
                <a:r>
                  <a:rPr lang="en-US" sz="1200" dirty="0"/>
                  <a:t>x</a:t>
                </a:r>
                <a:r>
                  <a:rPr lang="en-US" sz="1200" baseline="-25000" dirty="0"/>
                  <a:t>1</a:t>
                </a:r>
                <a:endParaRPr lang="en-US" sz="1200" dirty="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2ECAC1E-56FD-D934-F6BE-26EDBA68CBDC}"/>
                  </a:ext>
                </a:extLst>
              </p:cNvPr>
              <p:cNvSpPr txBox="1"/>
              <p:nvPr/>
            </p:nvSpPr>
            <p:spPr>
              <a:xfrm>
                <a:off x="937889" y="1637540"/>
                <a:ext cx="531414" cy="43671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tIns="0" rIns="0" bIns="34290" rtlCol="0" anchor="ctr" anchorCtr="0">
                <a:spAutoFit/>
              </a:bodyPr>
              <a:lstStyle/>
              <a:p>
                <a:pPr algn="ctr"/>
                <a:r>
                  <a:rPr lang="en-US" sz="1200" dirty="0"/>
                  <a:t>x</a:t>
                </a:r>
                <a:r>
                  <a:rPr lang="en-US" sz="1200" baseline="-25000" dirty="0"/>
                  <a:t>2</a:t>
                </a:r>
                <a:endParaRPr lang="en-US" sz="1200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49B799D-4DFB-578E-3211-99467DE4CB90}"/>
                  </a:ext>
                </a:extLst>
              </p:cNvPr>
              <p:cNvSpPr txBox="1"/>
              <p:nvPr/>
            </p:nvSpPr>
            <p:spPr>
              <a:xfrm>
                <a:off x="941377" y="2589925"/>
                <a:ext cx="524945" cy="43671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tIns="0" rIns="0" bIns="34290" rtlCol="0" anchor="ctr" anchorCtr="0">
                <a:spAutoFit/>
              </a:bodyPr>
              <a:lstStyle/>
              <a:p>
                <a:pPr algn="ctr"/>
                <a:r>
                  <a:rPr lang="en-US" sz="1200" dirty="0" err="1"/>
                  <a:t>x</a:t>
                </a:r>
                <a:r>
                  <a:rPr lang="en-US" sz="1200" baseline="-25000" dirty="0" err="1"/>
                  <a:t>Nx</a:t>
                </a:r>
                <a:endParaRPr lang="en-US" sz="1200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1BB3D32-7A27-8347-CB22-C1DC651ED329}"/>
                  </a:ext>
                </a:extLst>
              </p:cNvPr>
              <p:cNvSpPr txBox="1"/>
              <p:nvPr/>
            </p:nvSpPr>
            <p:spPr>
              <a:xfrm>
                <a:off x="985289" y="2130440"/>
                <a:ext cx="406718" cy="367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…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EC02E7-EF55-6345-ADB9-DD1C0FA99178}"/>
                </a:ext>
              </a:extLst>
            </p:cNvPr>
            <p:cNvSpPr/>
            <p:nvPr/>
          </p:nvSpPr>
          <p:spPr bwMode="auto">
            <a:xfrm>
              <a:off x="1676400" y="1502339"/>
              <a:ext cx="611819" cy="2092190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2C1202-FF02-9632-0B84-BBBFE4E0BBEC}"/>
                </a:ext>
              </a:extLst>
            </p:cNvPr>
            <p:cNvSpPr txBox="1"/>
            <p:nvPr/>
          </p:nvSpPr>
          <p:spPr>
            <a:xfrm>
              <a:off x="2160319" y="960471"/>
              <a:ext cx="741728" cy="48029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34290" rtlCol="0">
              <a:spAutoFit/>
            </a:bodyPr>
            <a:lstStyle/>
            <a:p>
              <a:pPr algn="ctr"/>
              <a:r>
                <a:rPr lang="en-US" sz="1200" dirty="0"/>
                <a:t>W</a:t>
              </a:r>
              <a:r>
                <a:rPr lang="en-US" sz="1200" baseline="30000" dirty="0"/>
                <a:t>[1]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8CC26DE-4C4D-C778-C87D-A3AEF9A44D12}"/>
                </a:ext>
              </a:extLst>
            </p:cNvPr>
            <p:cNvGrpSpPr/>
            <p:nvPr/>
          </p:nvGrpSpPr>
          <p:grpSpPr>
            <a:xfrm>
              <a:off x="1480029" y="4050108"/>
              <a:ext cx="2106649" cy="1583396"/>
              <a:chOff x="463708" y="3116007"/>
              <a:chExt cx="1907068" cy="1299385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0274EF9-B399-99F2-40F0-2003EE12EF86}"/>
                  </a:ext>
                </a:extLst>
              </p:cNvPr>
              <p:cNvSpPr txBox="1"/>
              <p:nvPr/>
            </p:nvSpPr>
            <p:spPr>
              <a:xfrm>
                <a:off x="463708" y="3412157"/>
                <a:ext cx="874860" cy="66382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Input X</a:t>
                </a:r>
                <a:endParaRPr lang="en-US" sz="1200" baseline="-25000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92C5BF7-D318-F2DA-9FDB-C9F688386C6F}"/>
                  </a:ext>
                </a:extLst>
              </p:cNvPr>
              <p:cNvSpPr txBox="1"/>
              <p:nvPr/>
            </p:nvSpPr>
            <p:spPr>
              <a:xfrm>
                <a:off x="1328268" y="3419663"/>
                <a:ext cx="1042508" cy="99572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Hidden layer </a:t>
                </a:r>
                <a:r>
                  <a:rPr lang="en-US" sz="1200" dirty="0"/>
                  <a:t>[1]</a:t>
                </a:r>
                <a:endParaRPr lang="en-US" sz="1200" baseline="-25000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EF87A31-956F-7262-E0FA-FB53FC856920}"/>
                  </a:ext>
                </a:extLst>
              </p:cNvPr>
              <p:cNvSpPr txBox="1"/>
              <p:nvPr/>
            </p:nvSpPr>
            <p:spPr>
              <a:xfrm>
                <a:off x="772696" y="3125118"/>
                <a:ext cx="345750" cy="39414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34290" rtlCol="0">
                <a:spAutoFit/>
              </a:bodyPr>
              <a:lstStyle/>
              <a:p>
                <a:pPr algn="ctr"/>
                <a:r>
                  <a:rPr lang="en-US" sz="1200" dirty="0"/>
                  <a:t>N</a:t>
                </a:r>
                <a:r>
                  <a:rPr lang="en-US" sz="1200" baseline="-25000" dirty="0"/>
                  <a:t>X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C9BF9A0-AEF7-A75D-4012-D3E4B88588DC}"/>
                  </a:ext>
                </a:extLst>
              </p:cNvPr>
              <p:cNvSpPr txBox="1"/>
              <p:nvPr/>
            </p:nvSpPr>
            <p:spPr>
              <a:xfrm>
                <a:off x="1877265" y="3116007"/>
                <a:ext cx="388069" cy="39414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34290" rtlCol="0">
                <a:spAutoFit/>
              </a:bodyPr>
              <a:lstStyle/>
              <a:p>
                <a:pPr algn="ctr"/>
                <a:r>
                  <a:rPr lang="en-US" sz="1200" dirty="0"/>
                  <a:t>N</a:t>
                </a:r>
                <a:r>
                  <a:rPr lang="en-US" sz="1200" baseline="-25000" dirty="0"/>
                  <a:t>1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006095F-2F59-1C77-304E-2B618C78F59A}"/>
                </a:ext>
              </a:extLst>
            </p:cNvPr>
            <p:cNvGrpSpPr/>
            <p:nvPr/>
          </p:nvGrpSpPr>
          <p:grpSpPr>
            <a:xfrm>
              <a:off x="4089117" y="1399402"/>
              <a:ext cx="242440" cy="2389344"/>
              <a:chOff x="2379918" y="1234960"/>
              <a:chExt cx="266298" cy="2172559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DE0C637-CBCC-CB2D-AC72-C54F4DB3C20C}"/>
                  </a:ext>
                </a:extLst>
              </p:cNvPr>
              <p:cNvSpPr/>
              <p:nvPr/>
            </p:nvSpPr>
            <p:spPr bwMode="auto">
              <a:xfrm>
                <a:off x="2379918" y="1234960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7D7A4AD-5B15-CFFE-9215-5A1824BD434A}"/>
                  </a:ext>
                </a:extLst>
              </p:cNvPr>
              <p:cNvSpPr/>
              <p:nvPr/>
            </p:nvSpPr>
            <p:spPr bwMode="auto">
              <a:xfrm>
                <a:off x="2379918" y="1624906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88B1E96F-CC13-4892-3403-2DB1410693A7}"/>
                  </a:ext>
                </a:extLst>
              </p:cNvPr>
              <p:cNvSpPr/>
              <p:nvPr/>
            </p:nvSpPr>
            <p:spPr bwMode="auto">
              <a:xfrm>
                <a:off x="2379918" y="2014853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A843A02-C3CC-F70F-11D8-F5C806CFC3CA}"/>
                  </a:ext>
                </a:extLst>
              </p:cNvPr>
              <p:cNvSpPr/>
              <p:nvPr/>
            </p:nvSpPr>
            <p:spPr bwMode="auto">
              <a:xfrm>
                <a:off x="2379918" y="2404799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A577646B-F73F-5148-9614-6D23EF569E1D}"/>
                  </a:ext>
                </a:extLst>
              </p:cNvPr>
              <p:cNvSpPr/>
              <p:nvPr/>
            </p:nvSpPr>
            <p:spPr bwMode="auto">
              <a:xfrm>
                <a:off x="2379918" y="2794746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CB9448A9-3E3F-26E9-7527-505E9CC3B891}"/>
                  </a:ext>
                </a:extLst>
              </p:cNvPr>
              <p:cNvSpPr/>
              <p:nvPr/>
            </p:nvSpPr>
            <p:spPr bwMode="auto">
              <a:xfrm>
                <a:off x="2379918" y="3184692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C11332-9428-E8D3-CF38-3465F0FA4DCB}"/>
                </a:ext>
              </a:extLst>
            </p:cNvPr>
            <p:cNvGrpSpPr/>
            <p:nvPr/>
          </p:nvGrpSpPr>
          <p:grpSpPr>
            <a:xfrm>
              <a:off x="3271770" y="1264496"/>
              <a:ext cx="849782" cy="2573141"/>
              <a:chOff x="5533488" y="449966"/>
              <a:chExt cx="769275" cy="2111602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EB561D0-B9DE-4653-6752-4906F5235780}"/>
                  </a:ext>
                </a:extLst>
              </p:cNvPr>
              <p:cNvGrpSpPr/>
              <p:nvPr/>
            </p:nvGrpSpPr>
            <p:grpSpPr>
              <a:xfrm>
                <a:off x="5556621" y="449966"/>
                <a:ext cx="716782" cy="1970929"/>
                <a:chOff x="2390032" y="1078009"/>
                <a:chExt cx="869708" cy="2183817"/>
              </a:xfrm>
            </p:grpSpPr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6C3A99B-6DDF-A105-BFCE-4171E0677992}"/>
                    </a:ext>
                  </a:extLst>
                </p:cNvPr>
                <p:cNvCxnSpPr>
                  <a:cxnSpLocks/>
                  <a:stCxn id="164" idx="6"/>
                  <a:endCxn id="126" idx="2"/>
                </p:cNvCxnSpPr>
                <p:nvPr/>
              </p:nvCxnSpPr>
              <p:spPr bwMode="auto">
                <a:xfrm>
                  <a:off x="2390032" y="1078009"/>
                  <a:ext cx="869708" cy="23408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A4082215-89B8-82F6-B666-696157BE18A9}"/>
                    </a:ext>
                  </a:extLst>
                </p:cNvPr>
                <p:cNvCxnSpPr>
                  <a:cxnSpLocks/>
                  <a:stCxn id="164" idx="6"/>
                  <a:endCxn id="127" idx="2"/>
                </p:cNvCxnSpPr>
                <p:nvPr/>
              </p:nvCxnSpPr>
              <p:spPr bwMode="auto">
                <a:xfrm>
                  <a:off x="2390032" y="1078009"/>
                  <a:ext cx="869708" cy="62402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8C1FD13C-DBBE-241C-458F-E0665DE9C172}"/>
                    </a:ext>
                  </a:extLst>
                </p:cNvPr>
                <p:cNvCxnSpPr>
                  <a:cxnSpLocks/>
                  <a:stCxn id="164" idx="6"/>
                  <a:endCxn id="129" idx="2"/>
                </p:cNvCxnSpPr>
                <p:nvPr/>
              </p:nvCxnSpPr>
              <p:spPr bwMode="auto">
                <a:xfrm>
                  <a:off x="2390032" y="1078010"/>
                  <a:ext cx="869707" cy="140392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E86ECB7A-CF55-0AEA-9925-D8151EB5E152}"/>
                    </a:ext>
                  </a:extLst>
                </p:cNvPr>
                <p:cNvCxnSpPr>
                  <a:cxnSpLocks/>
                  <a:endCxn id="130" idx="2"/>
                </p:cNvCxnSpPr>
                <p:nvPr/>
              </p:nvCxnSpPr>
              <p:spPr bwMode="auto">
                <a:xfrm>
                  <a:off x="2420380" y="1091941"/>
                  <a:ext cx="839360" cy="177993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187FDBE8-D943-6303-2259-D4A98025E30D}"/>
                    </a:ext>
                  </a:extLst>
                </p:cNvPr>
                <p:cNvCxnSpPr>
                  <a:cxnSpLocks/>
                  <a:endCxn id="131" idx="2"/>
                </p:cNvCxnSpPr>
                <p:nvPr/>
              </p:nvCxnSpPr>
              <p:spPr bwMode="auto">
                <a:xfrm>
                  <a:off x="2420381" y="1091941"/>
                  <a:ext cx="839358" cy="216988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45521FB3-A8C4-E70C-524D-1892A70B930A}"/>
                    </a:ext>
                  </a:extLst>
                </p:cNvPr>
                <p:cNvCxnSpPr>
                  <a:cxnSpLocks/>
                  <a:stCxn id="164" idx="6"/>
                  <a:endCxn id="128" idx="2"/>
                </p:cNvCxnSpPr>
                <p:nvPr/>
              </p:nvCxnSpPr>
              <p:spPr bwMode="auto">
                <a:xfrm>
                  <a:off x="2390032" y="1078010"/>
                  <a:ext cx="869706" cy="101397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2E290B4-890C-B31F-23B6-1E04491F8481}"/>
                  </a:ext>
                </a:extLst>
              </p:cNvPr>
              <p:cNvGrpSpPr/>
              <p:nvPr/>
            </p:nvGrpSpPr>
            <p:grpSpPr>
              <a:xfrm flipV="1">
                <a:off x="5534974" y="661227"/>
                <a:ext cx="738428" cy="1900341"/>
                <a:chOff x="2417681" y="1777364"/>
                <a:chExt cx="895972" cy="2105605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93C4FED-3C59-68F5-53A5-0D103CBFAA63}"/>
                    </a:ext>
                  </a:extLst>
                </p:cNvPr>
                <p:cNvCxnSpPr>
                  <a:cxnSpLocks/>
                  <a:stCxn id="170" idx="6"/>
                  <a:endCxn id="126" idx="2"/>
                </p:cNvCxnSpPr>
                <p:nvPr/>
              </p:nvCxnSpPr>
              <p:spPr bwMode="auto">
                <a:xfrm>
                  <a:off x="2443944" y="1777364"/>
                  <a:ext cx="869707" cy="210560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F3EF2146-01D3-0D1A-DFFC-030F956DD30D}"/>
                    </a:ext>
                  </a:extLst>
                </p:cNvPr>
                <p:cNvCxnSpPr>
                  <a:cxnSpLocks/>
                  <a:stCxn id="170" idx="6"/>
                  <a:endCxn id="131" idx="2"/>
                </p:cNvCxnSpPr>
                <p:nvPr/>
              </p:nvCxnSpPr>
              <p:spPr bwMode="auto">
                <a:xfrm>
                  <a:off x="2443946" y="1777365"/>
                  <a:ext cx="869706" cy="15586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938F5AC-C94D-6F4A-BAC4-773E88C806CB}"/>
                    </a:ext>
                  </a:extLst>
                </p:cNvPr>
                <p:cNvCxnSpPr>
                  <a:cxnSpLocks/>
                  <a:endCxn id="127" idx="2"/>
                </p:cNvCxnSpPr>
                <p:nvPr/>
              </p:nvCxnSpPr>
              <p:spPr bwMode="auto">
                <a:xfrm>
                  <a:off x="2417681" y="1781225"/>
                  <a:ext cx="895972" cy="171179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E3C55FC-2F62-BE0D-617F-609E0A0E3DD9}"/>
                    </a:ext>
                  </a:extLst>
                </p:cNvPr>
                <p:cNvCxnSpPr>
                  <a:cxnSpLocks/>
                  <a:stCxn id="170" idx="6"/>
                  <a:endCxn id="129" idx="2"/>
                </p:cNvCxnSpPr>
                <p:nvPr/>
              </p:nvCxnSpPr>
              <p:spPr bwMode="auto">
                <a:xfrm>
                  <a:off x="2443946" y="1777365"/>
                  <a:ext cx="869706" cy="93576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8C74DCD2-C314-6D91-233E-7F16DFFD0A26}"/>
                    </a:ext>
                  </a:extLst>
                </p:cNvPr>
                <p:cNvCxnSpPr>
                  <a:cxnSpLocks/>
                  <a:stCxn id="170" idx="6"/>
                  <a:endCxn id="128" idx="2"/>
                </p:cNvCxnSpPr>
                <p:nvPr/>
              </p:nvCxnSpPr>
              <p:spPr bwMode="auto">
                <a:xfrm>
                  <a:off x="2443946" y="1777365"/>
                  <a:ext cx="869706" cy="132570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ECFC519-DAF8-D187-D002-2CE263C81F1E}"/>
                    </a:ext>
                  </a:extLst>
                </p:cNvPr>
                <p:cNvCxnSpPr>
                  <a:cxnSpLocks/>
                  <a:stCxn id="170" idx="6"/>
                  <a:endCxn id="130" idx="2"/>
                </p:cNvCxnSpPr>
                <p:nvPr/>
              </p:nvCxnSpPr>
              <p:spPr bwMode="auto">
                <a:xfrm>
                  <a:off x="2443946" y="1777365"/>
                  <a:ext cx="869706" cy="54581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33AF472-92DA-3598-68F8-B7A79D824870}"/>
                  </a:ext>
                </a:extLst>
              </p:cNvPr>
              <p:cNvGrpSpPr/>
              <p:nvPr/>
            </p:nvGrpSpPr>
            <p:grpSpPr>
              <a:xfrm>
                <a:off x="5552272" y="661227"/>
                <a:ext cx="750491" cy="1759667"/>
                <a:chOff x="3845301" y="2698430"/>
                <a:chExt cx="918113" cy="1949736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56C8EE6C-EE11-4DDA-5F0C-E9296A291DDE}"/>
                    </a:ext>
                  </a:extLst>
                </p:cNvPr>
                <p:cNvCxnSpPr>
                  <a:cxnSpLocks/>
                  <a:stCxn id="165" idx="6"/>
                  <a:endCxn id="126" idx="2"/>
                </p:cNvCxnSpPr>
                <p:nvPr/>
              </p:nvCxnSpPr>
              <p:spPr bwMode="auto">
                <a:xfrm flipV="1">
                  <a:off x="3850621" y="2698430"/>
                  <a:ext cx="876875" cy="15586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F0D3C6A4-C16C-0210-0731-FCDE478E2446}"/>
                    </a:ext>
                  </a:extLst>
                </p:cNvPr>
                <p:cNvCxnSpPr>
                  <a:cxnSpLocks/>
                  <a:stCxn id="165" idx="6"/>
                  <a:endCxn id="131" idx="2"/>
                </p:cNvCxnSpPr>
                <p:nvPr/>
              </p:nvCxnSpPr>
              <p:spPr bwMode="auto">
                <a:xfrm>
                  <a:off x="3850623" y="2854298"/>
                  <a:ext cx="876874" cy="179386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07EB9DF6-9939-6D15-FE6F-57C5DD05E93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45301" y="2854207"/>
                  <a:ext cx="918113" cy="66031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1DD475F-211F-074D-3979-84AAFBD215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45301" y="2854207"/>
                  <a:ext cx="918113" cy="105026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A49986ED-B368-A1A1-E7B5-8DDF7794FE7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45301" y="2854207"/>
                  <a:ext cx="918113" cy="144021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57DCCDF5-897B-502B-2DBF-B8D1186955F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45301" y="2854207"/>
                  <a:ext cx="918113" cy="2703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4A8C73C-AAB6-F9C6-D7C3-CDB4E02F9FB7}"/>
                  </a:ext>
                </a:extLst>
              </p:cNvPr>
              <p:cNvGrpSpPr/>
              <p:nvPr/>
            </p:nvGrpSpPr>
            <p:grpSpPr>
              <a:xfrm>
                <a:off x="5550870" y="661227"/>
                <a:ext cx="750491" cy="1778328"/>
                <a:chOff x="3845301" y="2324006"/>
                <a:chExt cx="918113" cy="1970413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DEAB9237-7568-D4F3-9142-1DE93F1BF72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845301" y="2734630"/>
                  <a:ext cx="918113" cy="11957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9CCE5FB-3E7E-A4F4-798E-580FC52ADFE7}"/>
                    </a:ext>
                  </a:extLst>
                </p:cNvPr>
                <p:cNvCxnSpPr>
                  <a:cxnSpLocks/>
                  <a:endCxn id="126" idx="2"/>
                </p:cNvCxnSpPr>
                <p:nvPr/>
              </p:nvCxnSpPr>
              <p:spPr bwMode="auto">
                <a:xfrm flipV="1">
                  <a:off x="3845301" y="2324006"/>
                  <a:ext cx="883909" cy="53020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239FEB6-498F-A68A-2BD8-A68EA0DB403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45301" y="2854207"/>
                  <a:ext cx="918113" cy="66031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939D7F89-E398-006B-FFF7-86143294A2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45301" y="2854207"/>
                  <a:ext cx="918113" cy="105026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64489AD5-A0AE-222F-4D8E-9C8E9C947AE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45301" y="2854207"/>
                  <a:ext cx="918113" cy="144021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E75E13C6-9B70-BCC5-B4BC-27F92D7F1D2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45301" y="2854207"/>
                  <a:ext cx="918113" cy="2703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3AE0E6E-B28E-F468-5D7E-98F7337E8DD1}"/>
                  </a:ext>
                </a:extLst>
              </p:cNvPr>
              <p:cNvGrpSpPr/>
              <p:nvPr/>
            </p:nvGrpSpPr>
            <p:grpSpPr>
              <a:xfrm>
                <a:off x="5533488" y="661227"/>
                <a:ext cx="750492" cy="1778329"/>
                <a:chOff x="3845301" y="1934058"/>
                <a:chExt cx="918114" cy="1970414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0558A20-ED2B-C27E-C849-392817B1EDC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845301" y="2734630"/>
                  <a:ext cx="918113" cy="11957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9056CF66-9551-B65B-2D7A-E0292303C15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845301" y="2344685"/>
                  <a:ext cx="918114" cy="509523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46E42FA-C82C-4FD7-A5DD-69302EDB0CE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45301" y="2854207"/>
                  <a:ext cx="918113" cy="66031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914EF6B-3AB0-489C-261A-28FE33B445A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45301" y="2854207"/>
                  <a:ext cx="918113" cy="105026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EA67552-BC6D-432C-E09B-C38CE0E0B34F}"/>
                    </a:ext>
                  </a:extLst>
                </p:cNvPr>
                <p:cNvCxnSpPr>
                  <a:cxnSpLocks/>
                  <a:stCxn id="167" idx="6"/>
                  <a:endCxn id="126" idx="2"/>
                </p:cNvCxnSpPr>
                <p:nvPr/>
              </p:nvCxnSpPr>
              <p:spPr bwMode="auto">
                <a:xfrm flipV="1">
                  <a:off x="3873600" y="1934058"/>
                  <a:ext cx="876875" cy="935763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582C561D-E851-2798-9175-9AF12B11C92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45301" y="2854207"/>
                  <a:ext cx="918113" cy="2703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16EB990-F968-592C-6AE9-206393484F7F}"/>
                  </a:ext>
                </a:extLst>
              </p:cNvPr>
              <p:cNvGrpSpPr/>
              <p:nvPr/>
            </p:nvGrpSpPr>
            <p:grpSpPr>
              <a:xfrm flipV="1">
                <a:off x="5551984" y="661227"/>
                <a:ext cx="721419" cy="1759667"/>
                <a:chOff x="2417681" y="1173218"/>
                <a:chExt cx="875334" cy="1949736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BB6F1215-1F2C-3D05-BFAE-843369828A79}"/>
                    </a:ext>
                  </a:extLst>
                </p:cNvPr>
                <p:cNvCxnSpPr>
                  <a:cxnSpLocks/>
                  <a:stCxn id="168" idx="6"/>
                  <a:endCxn id="131" idx="2"/>
                </p:cNvCxnSpPr>
                <p:nvPr/>
              </p:nvCxnSpPr>
              <p:spPr bwMode="auto">
                <a:xfrm flipV="1">
                  <a:off x="2423307" y="1173218"/>
                  <a:ext cx="869706" cy="62402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5A30E3A5-B3CC-BDC5-CAD1-C3B77656A732}"/>
                    </a:ext>
                  </a:extLst>
                </p:cNvPr>
                <p:cNvCxnSpPr>
                  <a:cxnSpLocks/>
                  <a:stCxn id="168" idx="6"/>
                  <a:endCxn id="129" idx="2"/>
                </p:cNvCxnSpPr>
                <p:nvPr/>
              </p:nvCxnSpPr>
              <p:spPr bwMode="auto">
                <a:xfrm>
                  <a:off x="2423307" y="1797245"/>
                  <a:ext cx="869706" cy="15586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7A9D17C-76AE-67B3-CF2A-4BDFCB2D7C3B}"/>
                    </a:ext>
                  </a:extLst>
                </p:cNvPr>
                <p:cNvCxnSpPr>
                  <a:cxnSpLocks/>
                  <a:stCxn id="168" idx="6"/>
                  <a:endCxn id="130" idx="2"/>
                </p:cNvCxnSpPr>
                <p:nvPr/>
              </p:nvCxnSpPr>
              <p:spPr bwMode="auto">
                <a:xfrm flipV="1">
                  <a:off x="2423307" y="1563165"/>
                  <a:ext cx="869706" cy="23408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806C2AC-D8EA-1ADA-EF8C-FFA9D9ABC748}"/>
                    </a:ext>
                  </a:extLst>
                </p:cNvPr>
                <p:cNvCxnSpPr>
                  <a:cxnSpLocks/>
                  <a:endCxn id="127" idx="2"/>
                </p:cNvCxnSpPr>
                <p:nvPr/>
              </p:nvCxnSpPr>
              <p:spPr bwMode="auto">
                <a:xfrm>
                  <a:off x="2417681" y="1781223"/>
                  <a:ext cx="875332" cy="95178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1408EF19-382C-6DE3-77EE-E0EA707D68DE}"/>
                    </a:ext>
                  </a:extLst>
                </p:cNvPr>
                <p:cNvCxnSpPr>
                  <a:cxnSpLocks/>
                  <a:stCxn id="168" idx="6"/>
                  <a:endCxn id="126" idx="2"/>
                </p:cNvCxnSpPr>
                <p:nvPr/>
              </p:nvCxnSpPr>
              <p:spPr bwMode="auto">
                <a:xfrm>
                  <a:off x="2423307" y="1797245"/>
                  <a:ext cx="869708" cy="132570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B19A6523-47DB-FBA1-3308-D8D937AD3CB3}"/>
                    </a:ext>
                  </a:extLst>
                </p:cNvPr>
                <p:cNvCxnSpPr>
                  <a:cxnSpLocks/>
                  <a:endCxn id="128" idx="2"/>
                </p:cNvCxnSpPr>
                <p:nvPr/>
              </p:nvCxnSpPr>
              <p:spPr bwMode="auto">
                <a:xfrm>
                  <a:off x="2417681" y="1781222"/>
                  <a:ext cx="875333" cy="56183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923E5B38-2BF9-B266-4310-E4261F694766}"/>
                  </a:ext>
                </a:extLst>
              </p:cNvPr>
              <p:cNvGrpSpPr/>
              <p:nvPr/>
            </p:nvGrpSpPr>
            <p:grpSpPr>
              <a:xfrm flipV="1">
                <a:off x="5556620" y="661227"/>
                <a:ext cx="716782" cy="1759667"/>
                <a:chOff x="2387330" y="1518124"/>
                <a:chExt cx="869707" cy="1949736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C8D2DCE-0BF6-FD07-A348-1E31CF2F9AD3}"/>
                    </a:ext>
                  </a:extLst>
                </p:cNvPr>
                <p:cNvCxnSpPr>
                  <a:cxnSpLocks/>
                  <a:stCxn id="169" idx="6"/>
                  <a:endCxn id="126" idx="2"/>
                </p:cNvCxnSpPr>
                <p:nvPr/>
              </p:nvCxnSpPr>
              <p:spPr bwMode="auto">
                <a:xfrm>
                  <a:off x="2387330" y="1752203"/>
                  <a:ext cx="869706" cy="171565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4DDEBED-187A-7804-0C31-B5DD3881328E}"/>
                    </a:ext>
                  </a:extLst>
                </p:cNvPr>
                <p:cNvCxnSpPr>
                  <a:cxnSpLocks/>
                  <a:stCxn id="169" idx="6"/>
                  <a:endCxn id="130" idx="2"/>
                </p:cNvCxnSpPr>
                <p:nvPr/>
              </p:nvCxnSpPr>
              <p:spPr bwMode="auto">
                <a:xfrm>
                  <a:off x="2387331" y="1752202"/>
                  <a:ext cx="869706" cy="15586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80138BC-7623-0D45-E917-47076A76C87B}"/>
                    </a:ext>
                  </a:extLst>
                </p:cNvPr>
                <p:cNvCxnSpPr>
                  <a:cxnSpLocks/>
                  <a:stCxn id="169" idx="6"/>
                  <a:endCxn id="131" idx="2"/>
                </p:cNvCxnSpPr>
                <p:nvPr/>
              </p:nvCxnSpPr>
              <p:spPr bwMode="auto">
                <a:xfrm flipV="1">
                  <a:off x="2387331" y="1518124"/>
                  <a:ext cx="869705" cy="23407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9D12344-D7A4-9258-6DE2-2A44962B3F71}"/>
                    </a:ext>
                  </a:extLst>
                </p:cNvPr>
                <p:cNvCxnSpPr>
                  <a:cxnSpLocks/>
                  <a:stCxn id="169" idx="6"/>
                  <a:endCxn id="128" idx="2"/>
                </p:cNvCxnSpPr>
                <p:nvPr/>
              </p:nvCxnSpPr>
              <p:spPr bwMode="auto">
                <a:xfrm>
                  <a:off x="2387331" y="1752202"/>
                  <a:ext cx="869706" cy="93576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F9803FE-A913-1CAB-2979-C7688108B3C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87330" y="1770091"/>
                  <a:ext cx="869706" cy="132571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52DCF4A0-D475-CBA0-CAD1-10E9EF9D3D36}"/>
                    </a:ext>
                  </a:extLst>
                </p:cNvPr>
                <p:cNvCxnSpPr>
                  <a:cxnSpLocks/>
                  <a:stCxn id="169" idx="6"/>
                  <a:endCxn id="129" idx="2"/>
                </p:cNvCxnSpPr>
                <p:nvPr/>
              </p:nvCxnSpPr>
              <p:spPr bwMode="auto">
                <a:xfrm>
                  <a:off x="2387331" y="1752202"/>
                  <a:ext cx="869706" cy="54581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69C65B-7B96-5324-C077-16F0F5870E72}"/>
                </a:ext>
              </a:extLst>
            </p:cNvPr>
            <p:cNvGrpSpPr/>
            <p:nvPr/>
          </p:nvGrpSpPr>
          <p:grpSpPr>
            <a:xfrm>
              <a:off x="5148250" y="1835468"/>
              <a:ext cx="242440" cy="1531631"/>
              <a:chOff x="2379918" y="1234960"/>
              <a:chExt cx="266298" cy="139266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73C4D3C-EBFB-43B1-17E2-8B2C3E3C8372}"/>
                  </a:ext>
                </a:extLst>
              </p:cNvPr>
              <p:cNvSpPr/>
              <p:nvPr/>
            </p:nvSpPr>
            <p:spPr bwMode="auto">
              <a:xfrm>
                <a:off x="2379918" y="1234960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98E648F-DAB4-52FE-64CD-5D1EA2D5F7AD}"/>
                  </a:ext>
                </a:extLst>
              </p:cNvPr>
              <p:cNvSpPr/>
              <p:nvPr/>
            </p:nvSpPr>
            <p:spPr bwMode="auto">
              <a:xfrm>
                <a:off x="2379918" y="1624906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5B43298-D7CB-1C0A-759D-E2B7FC2B89E9}"/>
                  </a:ext>
                </a:extLst>
              </p:cNvPr>
              <p:cNvSpPr/>
              <p:nvPr/>
            </p:nvSpPr>
            <p:spPr bwMode="auto">
              <a:xfrm>
                <a:off x="2379918" y="2014853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429AE59-BAF4-6871-4ED5-30FC8A64C224}"/>
                  </a:ext>
                </a:extLst>
              </p:cNvPr>
              <p:cNvSpPr/>
              <p:nvPr/>
            </p:nvSpPr>
            <p:spPr bwMode="auto">
              <a:xfrm>
                <a:off x="2379918" y="2404799"/>
                <a:ext cx="266298" cy="222827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2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40DBCB-EACB-8816-BCA0-EA22AB11E110}"/>
                </a:ext>
              </a:extLst>
            </p:cNvPr>
            <p:cNvGrpSpPr/>
            <p:nvPr/>
          </p:nvGrpSpPr>
          <p:grpSpPr>
            <a:xfrm>
              <a:off x="4310553" y="1521933"/>
              <a:ext cx="842030" cy="2144283"/>
              <a:chOff x="6473861" y="661227"/>
              <a:chExt cx="762258" cy="175966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D0F7E58-DBD1-20E1-E7B9-5ED626B61598}"/>
                  </a:ext>
                </a:extLst>
              </p:cNvPr>
              <p:cNvGrpSpPr/>
              <p:nvPr/>
            </p:nvGrpSpPr>
            <p:grpSpPr>
              <a:xfrm>
                <a:off x="6492874" y="661227"/>
                <a:ext cx="739321" cy="1413650"/>
                <a:chOff x="3341362" y="1264250"/>
                <a:chExt cx="897056" cy="1566344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A3FA4E98-CE72-4D7A-2206-9620C8E39508}"/>
                    </a:ext>
                  </a:extLst>
                </p:cNvPr>
                <p:cNvCxnSpPr>
                  <a:cxnSpLocks/>
                  <a:stCxn id="126" idx="6"/>
                  <a:endCxn id="73" idx="2"/>
                </p:cNvCxnSpPr>
                <p:nvPr/>
              </p:nvCxnSpPr>
              <p:spPr bwMode="auto">
                <a:xfrm>
                  <a:off x="3341362" y="1264250"/>
                  <a:ext cx="897056" cy="396503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8D3F512-35F0-14B6-CFD8-AE6FD4E0D4D6}"/>
                    </a:ext>
                  </a:extLst>
                </p:cNvPr>
                <p:cNvCxnSpPr>
                  <a:cxnSpLocks/>
                  <a:stCxn id="126" idx="6"/>
                  <a:endCxn id="74" idx="2"/>
                </p:cNvCxnSpPr>
                <p:nvPr/>
              </p:nvCxnSpPr>
              <p:spPr bwMode="auto">
                <a:xfrm>
                  <a:off x="3341362" y="1264250"/>
                  <a:ext cx="897056" cy="78645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51FB898-4DB0-549E-E135-FFF876EA82E1}"/>
                    </a:ext>
                  </a:extLst>
                </p:cNvPr>
                <p:cNvCxnSpPr>
                  <a:cxnSpLocks/>
                  <a:stCxn id="126" idx="6"/>
                  <a:endCxn id="76" idx="2"/>
                </p:cNvCxnSpPr>
                <p:nvPr/>
              </p:nvCxnSpPr>
              <p:spPr bwMode="auto">
                <a:xfrm>
                  <a:off x="3341362" y="1264250"/>
                  <a:ext cx="897056" cy="156634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FE9E589A-6ABF-F34C-2A14-DB060A62EF23}"/>
                    </a:ext>
                  </a:extLst>
                </p:cNvPr>
                <p:cNvCxnSpPr>
                  <a:cxnSpLocks/>
                  <a:stCxn id="126" idx="6"/>
                  <a:endCxn id="75" idx="2"/>
                </p:cNvCxnSpPr>
                <p:nvPr/>
              </p:nvCxnSpPr>
              <p:spPr bwMode="auto">
                <a:xfrm>
                  <a:off x="3341362" y="1264250"/>
                  <a:ext cx="897056" cy="117639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16DAC4B-E9D4-7B4C-4981-2C53AB6E5A6D}"/>
                  </a:ext>
                </a:extLst>
              </p:cNvPr>
              <p:cNvGrpSpPr/>
              <p:nvPr/>
            </p:nvGrpSpPr>
            <p:grpSpPr>
              <a:xfrm>
                <a:off x="6492877" y="1013158"/>
                <a:ext cx="743242" cy="1061716"/>
                <a:chOff x="3863670" y="2874738"/>
                <a:chExt cx="904542" cy="117639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3692FFD-0613-5ED2-C576-02DB9F8FD333}"/>
                    </a:ext>
                  </a:extLst>
                </p:cNvPr>
                <p:cNvCxnSpPr>
                  <a:cxnSpLocks/>
                  <a:stCxn id="127" idx="6"/>
                  <a:endCxn id="73" idx="2"/>
                </p:cNvCxnSpPr>
                <p:nvPr/>
              </p:nvCxnSpPr>
              <p:spPr bwMode="auto">
                <a:xfrm>
                  <a:off x="3863764" y="2874740"/>
                  <a:ext cx="904448" cy="655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551A40A-C032-5583-51F6-B19753CB1A1D}"/>
                    </a:ext>
                  </a:extLst>
                </p:cNvPr>
                <p:cNvCxnSpPr>
                  <a:cxnSpLocks/>
                  <a:stCxn id="127" idx="6"/>
                  <a:endCxn id="75" idx="2"/>
                </p:cNvCxnSpPr>
                <p:nvPr/>
              </p:nvCxnSpPr>
              <p:spPr bwMode="auto">
                <a:xfrm>
                  <a:off x="3863670" y="2874738"/>
                  <a:ext cx="899771" cy="78645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8B47AF76-DA65-9B9C-0BF6-3723C7BBD8D4}"/>
                    </a:ext>
                  </a:extLst>
                </p:cNvPr>
                <p:cNvCxnSpPr>
                  <a:cxnSpLocks/>
                  <a:stCxn id="127" idx="6"/>
                  <a:endCxn id="76" idx="2"/>
                </p:cNvCxnSpPr>
                <p:nvPr/>
              </p:nvCxnSpPr>
              <p:spPr bwMode="auto">
                <a:xfrm>
                  <a:off x="3863764" y="2874738"/>
                  <a:ext cx="904448" cy="117639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AEF3392-11EF-0412-F1E4-2CA7CC54FD4A}"/>
                    </a:ext>
                  </a:extLst>
                </p:cNvPr>
                <p:cNvCxnSpPr>
                  <a:cxnSpLocks/>
                  <a:stCxn id="127" idx="6"/>
                  <a:endCxn id="74" idx="2"/>
                </p:cNvCxnSpPr>
                <p:nvPr/>
              </p:nvCxnSpPr>
              <p:spPr bwMode="auto">
                <a:xfrm>
                  <a:off x="3863764" y="2874740"/>
                  <a:ext cx="904448" cy="396503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EE91410-192D-9268-E962-F6A3E49EF563}"/>
                  </a:ext>
                </a:extLst>
              </p:cNvPr>
              <p:cNvGrpSpPr/>
              <p:nvPr/>
            </p:nvGrpSpPr>
            <p:grpSpPr>
              <a:xfrm>
                <a:off x="6487288" y="1019077"/>
                <a:ext cx="744908" cy="1055800"/>
                <a:chOff x="3845301" y="2478487"/>
                <a:chExt cx="911283" cy="1169841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B5C60F8-3FB9-01F1-18D2-F635CD04BF14}"/>
                    </a:ext>
                  </a:extLst>
                </p:cNvPr>
                <p:cNvCxnSpPr>
                  <a:cxnSpLocks/>
                  <a:stCxn id="128" idx="6"/>
                  <a:endCxn id="73" idx="2"/>
                </p:cNvCxnSpPr>
                <p:nvPr/>
              </p:nvCxnSpPr>
              <p:spPr bwMode="auto">
                <a:xfrm flipV="1">
                  <a:off x="3852136" y="2478487"/>
                  <a:ext cx="904448" cy="38339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717F31AA-17C6-A745-556A-D2402C2D067D}"/>
                    </a:ext>
                  </a:extLst>
                </p:cNvPr>
                <p:cNvCxnSpPr>
                  <a:cxnSpLocks/>
                  <a:stCxn id="128" idx="6"/>
                  <a:endCxn id="75" idx="2"/>
                </p:cNvCxnSpPr>
                <p:nvPr/>
              </p:nvCxnSpPr>
              <p:spPr bwMode="auto">
                <a:xfrm>
                  <a:off x="3852136" y="2861879"/>
                  <a:ext cx="904448" cy="396503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9BE04F1-366C-2416-51C9-FC1A3D6E31E7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 bwMode="auto">
                <a:xfrm>
                  <a:off x="3845301" y="2854207"/>
                  <a:ext cx="911283" cy="79412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F275E652-0BC7-2B1E-9FCD-8F2865B8316B}"/>
                    </a:ext>
                  </a:extLst>
                </p:cNvPr>
                <p:cNvCxnSpPr>
                  <a:cxnSpLocks/>
                  <a:stCxn id="128" idx="6"/>
                  <a:endCxn id="74" idx="2"/>
                </p:cNvCxnSpPr>
                <p:nvPr/>
              </p:nvCxnSpPr>
              <p:spPr bwMode="auto">
                <a:xfrm>
                  <a:off x="3852136" y="2861879"/>
                  <a:ext cx="904448" cy="655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9382E76-1B77-FDCA-CBE9-5A4C0490CAD9}"/>
                  </a:ext>
                </a:extLst>
              </p:cNvPr>
              <p:cNvGrpSpPr/>
              <p:nvPr/>
            </p:nvGrpSpPr>
            <p:grpSpPr>
              <a:xfrm>
                <a:off x="6492875" y="1019077"/>
                <a:ext cx="739322" cy="1055800"/>
                <a:chOff x="3890889" y="2161700"/>
                <a:chExt cx="904449" cy="1169841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4967EA7-0E0C-2F81-3078-0451DB6CBE62}"/>
                    </a:ext>
                  </a:extLst>
                </p:cNvPr>
                <p:cNvCxnSpPr>
                  <a:cxnSpLocks/>
                  <a:stCxn id="129" idx="6"/>
                  <a:endCxn id="74" idx="2"/>
                </p:cNvCxnSpPr>
                <p:nvPr/>
              </p:nvCxnSpPr>
              <p:spPr bwMode="auto">
                <a:xfrm flipV="1">
                  <a:off x="3890889" y="2551647"/>
                  <a:ext cx="904448" cy="38339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D24F37F-74A7-BF8D-BA3A-412E844DE07A}"/>
                    </a:ext>
                  </a:extLst>
                </p:cNvPr>
                <p:cNvCxnSpPr>
                  <a:cxnSpLocks/>
                  <a:stCxn id="129" idx="6"/>
                  <a:endCxn id="73" idx="2"/>
                </p:cNvCxnSpPr>
                <p:nvPr/>
              </p:nvCxnSpPr>
              <p:spPr bwMode="auto">
                <a:xfrm flipV="1">
                  <a:off x="3890889" y="2161700"/>
                  <a:ext cx="904448" cy="77333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301F3A4-7BF0-41B0-0D67-15C9331C4166}"/>
                    </a:ext>
                  </a:extLst>
                </p:cNvPr>
                <p:cNvCxnSpPr>
                  <a:cxnSpLocks/>
                  <a:stCxn id="129" idx="6"/>
                  <a:endCxn id="76" idx="2"/>
                </p:cNvCxnSpPr>
                <p:nvPr/>
              </p:nvCxnSpPr>
              <p:spPr bwMode="auto">
                <a:xfrm>
                  <a:off x="3890890" y="2935038"/>
                  <a:ext cx="904448" cy="396503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9867858-6B86-B7D5-A842-E9A9B726E7A1}"/>
                    </a:ext>
                  </a:extLst>
                </p:cNvPr>
                <p:cNvCxnSpPr>
                  <a:cxnSpLocks/>
                  <a:stCxn id="129" idx="6"/>
                  <a:endCxn id="75" idx="2"/>
                </p:cNvCxnSpPr>
                <p:nvPr/>
              </p:nvCxnSpPr>
              <p:spPr bwMode="auto">
                <a:xfrm>
                  <a:off x="3890889" y="2935038"/>
                  <a:ext cx="904448" cy="655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20A1E53-BDA7-436D-5054-1D8426B5ADCC}"/>
                  </a:ext>
                </a:extLst>
              </p:cNvPr>
              <p:cNvGrpSpPr/>
              <p:nvPr/>
            </p:nvGrpSpPr>
            <p:grpSpPr>
              <a:xfrm flipV="1">
                <a:off x="6473861" y="1019078"/>
                <a:ext cx="758336" cy="1085108"/>
                <a:chOff x="3396118" y="1553580"/>
                <a:chExt cx="920127" cy="1202315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A41FDFC-B827-430B-BD6F-3059BC01A178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 bwMode="auto">
                <a:xfrm>
                  <a:off x="3401744" y="1569604"/>
                  <a:ext cx="914499" cy="1645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995C9A0-CED7-590E-582E-811E05F4257E}"/>
                    </a:ext>
                  </a:extLst>
                </p:cNvPr>
                <p:cNvCxnSpPr>
                  <a:cxnSpLocks/>
                  <a:endCxn id="74" idx="2"/>
                </p:cNvCxnSpPr>
                <p:nvPr/>
              </p:nvCxnSpPr>
              <p:spPr bwMode="auto">
                <a:xfrm>
                  <a:off x="3396118" y="1553580"/>
                  <a:ext cx="920126" cy="81236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2DC77ABC-F8A4-A4CE-9E4B-9D27B1AD66B1}"/>
                    </a:ext>
                  </a:extLst>
                </p:cNvPr>
                <p:cNvCxnSpPr>
                  <a:cxnSpLocks/>
                  <a:endCxn id="73" idx="2"/>
                </p:cNvCxnSpPr>
                <p:nvPr/>
              </p:nvCxnSpPr>
              <p:spPr bwMode="auto">
                <a:xfrm>
                  <a:off x="3396118" y="1553581"/>
                  <a:ext cx="920127" cy="120231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09EFF027-8D5E-7359-8A8E-CBDA337B9E92}"/>
                    </a:ext>
                  </a:extLst>
                </p:cNvPr>
                <p:cNvCxnSpPr>
                  <a:cxnSpLocks/>
                  <a:endCxn id="75" idx="2"/>
                </p:cNvCxnSpPr>
                <p:nvPr/>
              </p:nvCxnSpPr>
              <p:spPr bwMode="auto">
                <a:xfrm>
                  <a:off x="3396118" y="1553580"/>
                  <a:ext cx="920126" cy="4224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7B80F1A-A340-04F5-E095-871CCB2CC17B}"/>
                  </a:ext>
                </a:extLst>
              </p:cNvPr>
              <p:cNvGrpSpPr/>
              <p:nvPr/>
            </p:nvGrpSpPr>
            <p:grpSpPr>
              <a:xfrm flipV="1">
                <a:off x="6492876" y="1019077"/>
                <a:ext cx="739325" cy="1401817"/>
                <a:chOff x="3338414" y="1686986"/>
                <a:chExt cx="897058" cy="1553233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F4A4423-EF9A-6A4D-1E88-47B152530D63}"/>
                    </a:ext>
                  </a:extLst>
                </p:cNvPr>
                <p:cNvCxnSpPr>
                  <a:cxnSpLocks/>
                  <a:stCxn id="131" idx="6"/>
                  <a:endCxn id="76" idx="2"/>
                </p:cNvCxnSpPr>
                <p:nvPr/>
              </p:nvCxnSpPr>
              <p:spPr bwMode="auto">
                <a:xfrm>
                  <a:off x="3338414" y="1686986"/>
                  <a:ext cx="897053" cy="38339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64E7027-F04B-8E7F-60F6-F480EEB8B557}"/>
                    </a:ext>
                  </a:extLst>
                </p:cNvPr>
                <p:cNvCxnSpPr>
                  <a:cxnSpLocks/>
                  <a:stCxn id="131" idx="6"/>
                  <a:endCxn id="73" idx="2"/>
                </p:cNvCxnSpPr>
                <p:nvPr/>
              </p:nvCxnSpPr>
              <p:spPr bwMode="auto">
                <a:xfrm>
                  <a:off x="3338418" y="1686986"/>
                  <a:ext cx="897054" cy="1553233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588756B-E93C-D44E-0642-0A5816840A00}"/>
                    </a:ext>
                  </a:extLst>
                </p:cNvPr>
                <p:cNvCxnSpPr>
                  <a:cxnSpLocks/>
                  <a:stCxn id="131" idx="6"/>
                  <a:endCxn id="75" idx="2"/>
                </p:cNvCxnSpPr>
                <p:nvPr/>
              </p:nvCxnSpPr>
              <p:spPr bwMode="auto">
                <a:xfrm>
                  <a:off x="3338416" y="1686986"/>
                  <a:ext cx="897054" cy="77333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80D9CB53-09DE-8D83-5791-D1FFA37BF8BB}"/>
                    </a:ext>
                  </a:extLst>
                </p:cNvPr>
                <p:cNvCxnSpPr>
                  <a:cxnSpLocks/>
                  <a:stCxn id="131" idx="6"/>
                  <a:endCxn id="74" idx="2"/>
                </p:cNvCxnSpPr>
                <p:nvPr/>
              </p:nvCxnSpPr>
              <p:spPr bwMode="auto">
                <a:xfrm>
                  <a:off x="3338418" y="1686986"/>
                  <a:ext cx="897054" cy="116328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3CC1D7-470C-0FC1-3AAB-A3FA00D53742}"/>
                </a:ext>
              </a:extLst>
            </p:cNvPr>
            <p:cNvSpPr/>
            <p:nvPr/>
          </p:nvSpPr>
          <p:spPr bwMode="auto">
            <a:xfrm>
              <a:off x="6199547" y="2492505"/>
              <a:ext cx="242439" cy="24506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20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0BBC9C5-AEBC-25C7-4DEF-17F93F4ABDE1}"/>
                </a:ext>
              </a:extLst>
            </p:cNvPr>
            <p:cNvCxnSpPr>
              <a:cxnSpLocks/>
              <a:stCxn id="73" idx="6"/>
              <a:endCxn id="22" idx="2"/>
            </p:cNvCxnSpPr>
            <p:nvPr/>
          </p:nvCxnSpPr>
          <p:spPr bwMode="auto">
            <a:xfrm>
              <a:off x="5390690" y="1958000"/>
              <a:ext cx="808857" cy="6570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8737F5C-982A-6AC8-B18A-DF5139E65CB3}"/>
                </a:ext>
              </a:extLst>
            </p:cNvPr>
            <p:cNvCxnSpPr>
              <a:cxnSpLocks/>
              <a:stCxn id="74" idx="6"/>
              <a:endCxn id="22" idx="2"/>
            </p:cNvCxnSpPr>
            <p:nvPr/>
          </p:nvCxnSpPr>
          <p:spPr bwMode="auto">
            <a:xfrm>
              <a:off x="5390690" y="2386856"/>
              <a:ext cx="808857" cy="2281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3C8F0C-7DD0-6A53-F244-748CAE7A680B}"/>
                </a:ext>
              </a:extLst>
            </p:cNvPr>
            <p:cNvCxnSpPr>
              <a:cxnSpLocks/>
              <a:stCxn id="75" idx="6"/>
              <a:endCxn id="22" idx="2"/>
            </p:cNvCxnSpPr>
            <p:nvPr/>
          </p:nvCxnSpPr>
          <p:spPr bwMode="auto">
            <a:xfrm flipV="1">
              <a:off x="5390690" y="2615037"/>
              <a:ext cx="808857" cy="2006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B200E3-4B50-20A9-C04A-E77EAAC82391}"/>
                </a:ext>
              </a:extLst>
            </p:cNvPr>
            <p:cNvCxnSpPr>
              <a:cxnSpLocks/>
              <a:stCxn id="76" idx="6"/>
              <a:endCxn id="22" idx="2"/>
            </p:cNvCxnSpPr>
            <p:nvPr/>
          </p:nvCxnSpPr>
          <p:spPr bwMode="auto">
            <a:xfrm flipV="1">
              <a:off x="5390690" y="2615037"/>
              <a:ext cx="808857" cy="6295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8E1438-AB23-2C73-0B9F-F6D8B909EDE9}"/>
                </a:ext>
              </a:extLst>
            </p:cNvPr>
            <p:cNvSpPr txBox="1"/>
            <p:nvPr/>
          </p:nvSpPr>
          <p:spPr>
            <a:xfrm>
              <a:off x="6946515" y="4410985"/>
              <a:ext cx="1043575" cy="80891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Output A</a:t>
              </a:r>
              <a:endParaRPr lang="en-US" sz="1200" baseline="-25000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4EE6571-0A29-7AB0-C4BA-E4BC8BEAFC6D}"/>
                </a:ext>
              </a:extLst>
            </p:cNvPr>
            <p:cNvGrpSpPr/>
            <p:nvPr/>
          </p:nvGrpSpPr>
          <p:grpSpPr>
            <a:xfrm>
              <a:off x="3563406" y="4045993"/>
              <a:ext cx="3295966" cy="1586284"/>
              <a:chOff x="914707" y="3234454"/>
              <a:chExt cx="2983716" cy="130175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D0ED2E0-E3C7-7194-A24E-4B80744995F6}"/>
                  </a:ext>
                </a:extLst>
              </p:cNvPr>
              <p:cNvSpPr txBox="1"/>
              <p:nvPr/>
            </p:nvSpPr>
            <p:spPr>
              <a:xfrm>
                <a:off x="914707" y="3540477"/>
                <a:ext cx="1042511" cy="9957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Hidden layer </a:t>
                </a:r>
                <a:r>
                  <a:rPr lang="en-US" sz="1200" dirty="0"/>
                  <a:t>[2]</a:t>
                </a:r>
                <a:endParaRPr lang="en-US" sz="1200" baseline="-250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2B760E5-F05E-1F6C-E679-B3067BB10AFA}"/>
                  </a:ext>
                </a:extLst>
              </p:cNvPr>
              <p:cNvSpPr txBox="1"/>
              <p:nvPr/>
            </p:nvSpPr>
            <p:spPr>
              <a:xfrm>
                <a:off x="2953713" y="3518603"/>
                <a:ext cx="944710" cy="9957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Output layer </a:t>
                </a:r>
                <a:r>
                  <a:rPr lang="en-US" sz="1200" dirty="0"/>
                  <a:t>[L]</a:t>
                </a:r>
                <a:endParaRPr lang="en-US" sz="1200" baseline="-250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CACC29-5904-167E-5CD2-F45899AB7448}"/>
                  </a:ext>
                </a:extLst>
              </p:cNvPr>
              <p:cNvSpPr txBox="1"/>
              <p:nvPr/>
            </p:nvSpPr>
            <p:spPr>
              <a:xfrm>
                <a:off x="1393103" y="3234454"/>
                <a:ext cx="454876" cy="39414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34290" rtlCol="0">
                <a:spAutoFit/>
              </a:bodyPr>
              <a:lstStyle/>
              <a:p>
                <a:pPr algn="ctr"/>
                <a:r>
                  <a:rPr lang="en-US" sz="1200" dirty="0"/>
                  <a:t>N</a:t>
                </a:r>
                <a:r>
                  <a:rPr lang="en-US" sz="1200" baseline="-25000" dirty="0"/>
                  <a:t>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D840D-6451-74DE-A56D-0FF0396B02BB}"/>
                  </a:ext>
                </a:extLst>
              </p:cNvPr>
              <p:cNvSpPr txBox="1"/>
              <p:nvPr/>
            </p:nvSpPr>
            <p:spPr>
              <a:xfrm>
                <a:off x="3122739" y="3246210"/>
                <a:ext cx="775684" cy="39414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34290" rtlCol="0">
                <a:spAutoFit/>
              </a:bodyPr>
              <a:lstStyle/>
              <a:p>
                <a:pPr algn="ctr"/>
                <a:r>
                  <a:rPr lang="en-US" sz="1200" dirty="0"/>
                  <a:t>N</a:t>
                </a:r>
                <a:r>
                  <a:rPr lang="en-US" sz="1200" baseline="-25000" dirty="0"/>
                  <a:t>L</a:t>
                </a:r>
                <a:r>
                  <a:rPr lang="en-US" sz="1200" dirty="0"/>
                  <a:t>=1</a:t>
                </a:r>
                <a:endParaRPr lang="en-US" sz="1200" baseline="-25000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CCB2C7-C0C7-73FD-1C14-5688182A8AA3}"/>
                </a:ext>
              </a:extLst>
            </p:cNvPr>
            <p:cNvCxnSpPr>
              <a:stCxn id="22" idx="6"/>
            </p:cNvCxnSpPr>
            <p:nvPr/>
          </p:nvCxnSpPr>
          <p:spPr bwMode="auto">
            <a:xfrm flipV="1">
              <a:off x="6441986" y="2613438"/>
              <a:ext cx="648840" cy="159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43E4C6-0D77-B3C6-B4EE-497FC6FE7540}"/>
                </a:ext>
              </a:extLst>
            </p:cNvPr>
            <p:cNvSpPr txBox="1"/>
            <p:nvPr/>
          </p:nvSpPr>
          <p:spPr>
            <a:xfrm>
              <a:off x="6092366" y="3120980"/>
              <a:ext cx="1634593" cy="8089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/>
                <a:t>Target </a:t>
              </a:r>
              <a:r>
                <a:rPr lang="en-US" sz="1200" dirty="0"/>
                <a:t>output  Y</a:t>
              </a:r>
            </a:p>
          </p:txBody>
        </p:sp>
        <p:sp>
          <p:nvSpPr>
            <p:cNvPr id="31" name="Up-Down Arrow 43">
              <a:extLst>
                <a:ext uri="{FF2B5EF4-FFF2-40B4-BE49-F238E27FC236}">
                  <a16:creationId xmlns:a16="http://schemas.microsoft.com/office/drawing/2014/main" id="{146B9790-6EBF-84D2-E1F4-E76124315DD8}"/>
                </a:ext>
              </a:extLst>
            </p:cNvPr>
            <p:cNvSpPr/>
            <p:nvPr/>
          </p:nvSpPr>
          <p:spPr bwMode="auto">
            <a:xfrm>
              <a:off x="7258792" y="3225512"/>
              <a:ext cx="176139" cy="304726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1B37F9-5A53-F242-A395-969E622C29B2}"/>
                </a:ext>
              </a:extLst>
            </p:cNvPr>
            <p:cNvSpPr txBox="1"/>
            <p:nvPr/>
          </p:nvSpPr>
          <p:spPr>
            <a:xfrm>
              <a:off x="7218383" y="2860224"/>
              <a:ext cx="242441" cy="48029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34290" rtlCol="0">
              <a:spAutoFit/>
            </a:bodyPr>
            <a:lstStyle/>
            <a:p>
              <a:pPr algn="r"/>
              <a:r>
                <a:rPr lang="en-US" sz="1200"/>
                <a:t>A</a:t>
              </a:r>
              <a:endParaRPr lang="en-US" sz="12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45BF2D-FA80-D63B-CA2F-EA434E2268D1}"/>
                </a:ext>
              </a:extLst>
            </p:cNvPr>
            <p:cNvSpPr txBox="1"/>
            <p:nvPr/>
          </p:nvSpPr>
          <p:spPr>
            <a:xfrm>
              <a:off x="7097346" y="2401675"/>
              <a:ext cx="531016" cy="44490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0" tIns="0" rIns="0" bIns="18288" rtlCol="0">
              <a:spAutoFit/>
            </a:bodyPr>
            <a:lstStyle/>
            <a:p>
              <a:pPr algn="ctr"/>
              <a:r>
                <a:rPr lang="en-US" sz="1200"/>
                <a:t>a</a:t>
              </a:r>
              <a:endParaRPr 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4C10CC-5EEA-172E-DA08-806F91637030}"/>
                </a:ext>
              </a:extLst>
            </p:cNvPr>
            <p:cNvSpPr txBox="1"/>
            <p:nvPr/>
          </p:nvSpPr>
          <p:spPr>
            <a:xfrm>
              <a:off x="4653202" y="4410985"/>
              <a:ext cx="1151611" cy="121337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Hidden layer </a:t>
              </a:r>
              <a:r>
                <a:rPr lang="en-US" sz="1200" dirty="0"/>
                <a:t>[3]</a:t>
              </a:r>
              <a:endParaRPr lang="en-US" sz="1200" baseline="-25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687289-330D-11E5-4F16-1B3CC19AE43E}"/>
                </a:ext>
              </a:extLst>
            </p:cNvPr>
            <p:cNvSpPr txBox="1"/>
            <p:nvPr/>
          </p:nvSpPr>
          <p:spPr>
            <a:xfrm>
              <a:off x="5133689" y="4038073"/>
              <a:ext cx="484410" cy="48029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34290" rtlCol="0">
              <a:spAutoFit/>
            </a:bodyPr>
            <a:lstStyle/>
            <a:p>
              <a:pPr algn="ctr"/>
              <a:r>
                <a:rPr lang="en-US" sz="1200" dirty="0"/>
                <a:t>N</a:t>
              </a:r>
              <a:r>
                <a:rPr lang="en-US" sz="1200" baseline="-25000" dirty="0"/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8CA096-3F8E-FABD-F16B-46F08630D705}"/>
                </a:ext>
              </a:extLst>
            </p:cNvPr>
            <p:cNvSpPr txBox="1"/>
            <p:nvPr/>
          </p:nvSpPr>
          <p:spPr>
            <a:xfrm>
              <a:off x="3331904" y="960471"/>
              <a:ext cx="741728" cy="48029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34290" rtlCol="0">
              <a:spAutoFit/>
            </a:bodyPr>
            <a:lstStyle/>
            <a:p>
              <a:pPr algn="ctr"/>
              <a:r>
                <a:rPr lang="en-US" sz="1200" dirty="0"/>
                <a:t>W</a:t>
              </a:r>
              <a:r>
                <a:rPr lang="en-US" sz="1200" baseline="30000" dirty="0"/>
                <a:t>[2]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FE146E-7105-C59C-783B-4A3639B843F2}"/>
                </a:ext>
              </a:extLst>
            </p:cNvPr>
            <p:cNvSpPr txBox="1"/>
            <p:nvPr/>
          </p:nvSpPr>
          <p:spPr>
            <a:xfrm>
              <a:off x="4385576" y="960471"/>
              <a:ext cx="741728" cy="48029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34290" rtlCol="0">
              <a:spAutoFit/>
            </a:bodyPr>
            <a:lstStyle/>
            <a:p>
              <a:pPr algn="ctr"/>
              <a:r>
                <a:rPr lang="en-US" sz="1200" dirty="0"/>
                <a:t>W</a:t>
              </a:r>
              <a:r>
                <a:rPr lang="en-US" sz="1200" baseline="30000" dirty="0"/>
                <a:t>[3]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9B64A8-DB00-9C11-7590-2740CADDC211}"/>
                </a:ext>
              </a:extLst>
            </p:cNvPr>
            <p:cNvSpPr txBox="1"/>
            <p:nvPr/>
          </p:nvSpPr>
          <p:spPr>
            <a:xfrm>
              <a:off x="5473757" y="960471"/>
              <a:ext cx="741728" cy="48029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34290" rtlCol="0">
              <a:spAutoFit/>
            </a:bodyPr>
            <a:lstStyle/>
            <a:p>
              <a:pPr algn="ctr"/>
              <a:r>
                <a:rPr lang="en-US" sz="1200" dirty="0"/>
                <a:t>W</a:t>
              </a:r>
              <a:r>
                <a:rPr lang="en-US" sz="1200" baseline="30000" dirty="0"/>
                <a:t>[L]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861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85750"/>
            <a:ext cx="8229600" cy="490538"/>
          </a:xfrm>
        </p:spPr>
        <p:txBody>
          <a:bodyPr/>
          <a:lstStyle/>
          <a:p>
            <a:r>
              <a:rPr lang="en-US" dirty="0"/>
              <a:t>Calculating the Padding to Keep the Image Size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A4437-9DAC-7C81-679D-4FDECCD05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679" y="812330"/>
            <a:ext cx="8686800" cy="799871"/>
          </a:xfrm>
        </p:spPr>
        <p:txBody>
          <a:bodyPr/>
          <a:lstStyle/>
          <a:p>
            <a:r>
              <a:rPr lang="en-US" dirty="0"/>
              <a:t>An image of size n</a:t>
            </a:r>
            <a:r>
              <a:rPr lang="en-US" sz="2000" b="0" dirty="0"/>
              <a:t>₁ x n₂ convoluted padded with p pixels and convoluted with a filter of size </a:t>
            </a:r>
            <a:r>
              <a:rPr lang="en-US" dirty="0"/>
              <a:t>f</a:t>
            </a:r>
            <a:r>
              <a:rPr lang="en-US" sz="2000" b="0" dirty="0"/>
              <a:t>₁ x f₂ results in the image of size </a:t>
            </a:r>
            <a:r>
              <a:rPr lang="en-US" dirty="0"/>
              <a:t>(n</a:t>
            </a:r>
            <a:r>
              <a:rPr lang="en-US" sz="2000" b="0" dirty="0"/>
              <a:t>₁+2p-</a:t>
            </a:r>
            <a:r>
              <a:rPr lang="en-US" dirty="0"/>
              <a:t>f</a:t>
            </a:r>
            <a:r>
              <a:rPr lang="en-US" sz="2000" b="0" dirty="0"/>
              <a:t>₁+1) x (n₂+2p-</a:t>
            </a:r>
            <a:r>
              <a:rPr lang="en-US" dirty="0"/>
              <a:t>f</a:t>
            </a:r>
            <a:r>
              <a:rPr lang="en-US" sz="2000" b="0" dirty="0"/>
              <a:t>₂+1). </a:t>
            </a:r>
            <a:endParaRPr lang="en-US" dirty="0"/>
          </a:p>
          <a:p>
            <a:r>
              <a:rPr lang="en-US" dirty="0"/>
              <a:t>To keep the size of the convoluted image the same as the original one, the following equations should take place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53F70F-5CD9-D39E-F656-3EAA5778135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10964" y="2265671"/>
            <a:ext cx="5436530" cy="16736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n</a:t>
            </a:r>
            <a:r>
              <a:rPr lang="en-US" sz="2000" b="0" dirty="0"/>
              <a:t>₁ + 2p - </a:t>
            </a:r>
            <a:r>
              <a:rPr lang="en-US" dirty="0"/>
              <a:t>f</a:t>
            </a:r>
            <a:r>
              <a:rPr lang="en-US" sz="2000" b="0" dirty="0"/>
              <a:t>₁ + 1 = </a:t>
            </a:r>
            <a:r>
              <a:rPr lang="en-US" dirty="0"/>
              <a:t>n</a:t>
            </a:r>
            <a:r>
              <a:rPr lang="en-US" sz="2000" b="0" dirty="0"/>
              <a:t>₁</a:t>
            </a:r>
          </a:p>
          <a:p>
            <a:pPr marL="0" indent="0">
              <a:buNone/>
            </a:pPr>
            <a:r>
              <a:rPr lang="en-US" sz="2000" b="0" dirty="0"/>
              <a:t>	n₂ + 2p - </a:t>
            </a:r>
            <a:r>
              <a:rPr lang="en-US" dirty="0"/>
              <a:t>f</a:t>
            </a:r>
            <a:r>
              <a:rPr lang="en-US" sz="2000" b="0" dirty="0"/>
              <a:t>₂ + 1 = n₂</a:t>
            </a:r>
          </a:p>
          <a:p>
            <a:r>
              <a:rPr lang="en-US" dirty="0"/>
              <a:t>Hence the padding size can be expressed as</a:t>
            </a:r>
          </a:p>
          <a:p>
            <a:pPr marL="0" indent="0">
              <a:buNone/>
            </a:pPr>
            <a:r>
              <a:rPr lang="en-US" sz="2000" b="0" dirty="0"/>
              <a:t>     p = (</a:t>
            </a:r>
            <a:r>
              <a:rPr lang="en-US" dirty="0"/>
              <a:t>f</a:t>
            </a:r>
            <a:r>
              <a:rPr lang="en-US" sz="2000" b="0" dirty="0"/>
              <a:t>₁ - 1)/2 = (</a:t>
            </a:r>
            <a:r>
              <a:rPr lang="en-US" dirty="0"/>
              <a:t>f</a:t>
            </a:r>
            <a:r>
              <a:rPr lang="en-US" sz="2000" b="0" dirty="0"/>
              <a:t>₂ - 1)/2</a:t>
            </a:r>
          </a:p>
          <a:p>
            <a:r>
              <a:rPr lang="en-US" sz="2000" b="0" dirty="0"/>
              <a:t>Thus, the filter must be a square-filter, i.e. </a:t>
            </a:r>
            <a:r>
              <a:rPr lang="en-US" dirty="0"/>
              <a:t>f</a:t>
            </a:r>
            <a:r>
              <a:rPr lang="en-US" sz="2000" b="0" dirty="0"/>
              <a:t>₁ =</a:t>
            </a:r>
            <a:r>
              <a:rPr lang="en-US" dirty="0"/>
              <a:t> f</a:t>
            </a:r>
            <a:r>
              <a:rPr lang="en-US" sz="2000" b="0" dirty="0"/>
              <a:t>₂ = f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84931A5-2BA3-5B32-791B-6C7695E59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273877"/>
              </p:ext>
            </p:extLst>
          </p:nvPr>
        </p:nvGraphicFramePr>
        <p:xfrm>
          <a:off x="7926195" y="2874263"/>
          <a:ext cx="742440" cy="75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4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374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374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114466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133014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  <a:gridCol w="123740">
                  <a:extLst>
                    <a:ext uri="{9D8B030D-6E8A-4147-A177-3AD203B41FA5}">
                      <a16:colId xmlns:a16="http://schemas.microsoft.com/office/drawing/2014/main" val="2605011699"/>
                    </a:ext>
                  </a:extLst>
                </a:gridCol>
              </a:tblGrid>
              <a:tr h="126072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26072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26072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126072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126072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  <a:tr h="126072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928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8CD64EF-FE6E-3F5E-1AA9-60B742E7C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014648"/>
              </p:ext>
            </p:extLst>
          </p:nvPr>
        </p:nvGraphicFramePr>
        <p:xfrm>
          <a:off x="7225567" y="3069727"/>
          <a:ext cx="39862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76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32876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32876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150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150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150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537BDDA-53F1-18A6-468B-CD9C4C34D5DF}"/>
              </a:ext>
            </a:extLst>
          </p:cNvPr>
          <p:cNvSpPr txBox="1"/>
          <p:nvPr/>
        </p:nvSpPr>
        <p:spPr>
          <a:xfrm>
            <a:off x="6950051" y="3123232"/>
            <a:ext cx="39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931E98-196E-430E-0989-8FEEB116AAF8}"/>
              </a:ext>
            </a:extLst>
          </p:cNvPr>
          <p:cNvSpPr txBox="1"/>
          <p:nvPr/>
        </p:nvSpPr>
        <p:spPr>
          <a:xfrm>
            <a:off x="7619370" y="3055091"/>
            <a:ext cx="39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27E3EA-5C4C-9626-01E4-CBAF1A268C67}"/>
              </a:ext>
            </a:extLst>
          </p:cNvPr>
          <p:cNvSpPr/>
          <p:nvPr/>
        </p:nvSpPr>
        <p:spPr bwMode="auto">
          <a:xfrm>
            <a:off x="6062576" y="2832738"/>
            <a:ext cx="394790" cy="421793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39F5F7-FEE6-2AC4-9410-654140E9459D}"/>
              </a:ext>
            </a:extLst>
          </p:cNvPr>
          <p:cNvSpPr/>
          <p:nvPr/>
        </p:nvSpPr>
        <p:spPr bwMode="auto">
          <a:xfrm>
            <a:off x="8050205" y="2995598"/>
            <a:ext cx="110197" cy="165693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id="{59E8465C-7953-3C5F-32FF-DD97AEC912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3511659"/>
              </p:ext>
            </p:extLst>
          </p:nvPr>
        </p:nvGraphicFramePr>
        <p:xfrm>
          <a:off x="5920294" y="2688749"/>
          <a:ext cx="1047976" cy="1102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97">
                  <a:extLst>
                    <a:ext uri="{9D8B030D-6E8A-4147-A177-3AD203B41FA5}">
                      <a16:colId xmlns:a16="http://schemas.microsoft.com/office/drawing/2014/main" val="2677844000"/>
                    </a:ext>
                  </a:extLst>
                </a:gridCol>
                <a:gridCol w="130997">
                  <a:extLst>
                    <a:ext uri="{9D8B030D-6E8A-4147-A177-3AD203B41FA5}">
                      <a16:colId xmlns:a16="http://schemas.microsoft.com/office/drawing/2014/main" val="2288494037"/>
                    </a:ext>
                  </a:extLst>
                </a:gridCol>
                <a:gridCol w="130997">
                  <a:extLst>
                    <a:ext uri="{9D8B030D-6E8A-4147-A177-3AD203B41FA5}">
                      <a16:colId xmlns:a16="http://schemas.microsoft.com/office/drawing/2014/main" val="4017465163"/>
                    </a:ext>
                  </a:extLst>
                </a:gridCol>
                <a:gridCol w="130997">
                  <a:extLst>
                    <a:ext uri="{9D8B030D-6E8A-4147-A177-3AD203B41FA5}">
                      <a16:colId xmlns:a16="http://schemas.microsoft.com/office/drawing/2014/main" val="1746273755"/>
                    </a:ext>
                  </a:extLst>
                </a:gridCol>
                <a:gridCol w="130997">
                  <a:extLst>
                    <a:ext uri="{9D8B030D-6E8A-4147-A177-3AD203B41FA5}">
                      <a16:colId xmlns:a16="http://schemas.microsoft.com/office/drawing/2014/main" val="1458645011"/>
                    </a:ext>
                  </a:extLst>
                </a:gridCol>
                <a:gridCol w="130997">
                  <a:extLst>
                    <a:ext uri="{9D8B030D-6E8A-4147-A177-3AD203B41FA5}">
                      <a16:colId xmlns:a16="http://schemas.microsoft.com/office/drawing/2014/main" val="2592724329"/>
                    </a:ext>
                  </a:extLst>
                </a:gridCol>
                <a:gridCol w="130997">
                  <a:extLst>
                    <a:ext uri="{9D8B030D-6E8A-4147-A177-3AD203B41FA5}">
                      <a16:colId xmlns:a16="http://schemas.microsoft.com/office/drawing/2014/main" val="1375965022"/>
                    </a:ext>
                  </a:extLst>
                </a:gridCol>
                <a:gridCol w="130997">
                  <a:extLst>
                    <a:ext uri="{9D8B030D-6E8A-4147-A177-3AD203B41FA5}">
                      <a16:colId xmlns:a16="http://schemas.microsoft.com/office/drawing/2014/main" val="2042804905"/>
                    </a:ext>
                  </a:extLst>
                </a:gridCol>
              </a:tblGrid>
              <a:tr h="137752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970538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78437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56893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58910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638097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011543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14073"/>
                  </a:ext>
                </a:extLst>
              </a:tr>
              <a:tr h="1377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9649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59F85632-F6D6-0608-CA57-0C6EBE37355D}"/>
              </a:ext>
            </a:extLst>
          </p:cNvPr>
          <p:cNvSpPr/>
          <p:nvPr/>
        </p:nvSpPr>
        <p:spPr bwMode="auto">
          <a:xfrm>
            <a:off x="5905035" y="2680686"/>
            <a:ext cx="394790" cy="421794"/>
          </a:xfrm>
          <a:prstGeom prst="rect">
            <a:avLst/>
          </a:prstGeom>
          <a:solidFill>
            <a:srgbClr val="FFC0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B4E4CF-F33D-CDC8-0F67-E51173B0FEF2}"/>
              </a:ext>
            </a:extLst>
          </p:cNvPr>
          <p:cNvSpPr/>
          <p:nvPr/>
        </p:nvSpPr>
        <p:spPr bwMode="auto">
          <a:xfrm>
            <a:off x="7905166" y="2857905"/>
            <a:ext cx="153869" cy="142634"/>
          </a:xfrm>
          <a:prstGeom prst="rect">
            <a:avLst/>
          </a:prstGeom>
          <a:solidFill>
            <a:srgbClr val="FFC0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EF6F1C-4D57-6F20-50D2-1D0FA848D2B1}"/>
              </a:ext>
            </a:extLst>
          </p:cNvPr>
          <p:cNvSpPr txBox="1"/>
          <p:nvPr/>
        </p:nvSpPr>
        <p:spPr>
          <a:xfrm>
            <a:off x="5920295" y="2038350"/>
            <a:ext cx="305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Padded     Filter Convoluted</a:t>
            </a:r>
          </a:p>
          <a:p>
            <a:r>
              <a:rPr lang="en-US" dirty="0"/>
              <a:t> image                  </a:t>
            </a:r>
            <a:r>
              <a:rPr lang="en-US" dirty="0" err="1"/>
              <a:t>image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17671D-664F-4587-6E6C-CCA754280274}"/>
              </a:ext>
            </a:extLst>
          </p:cNvPr>
          <p:cNvSpPr txBox="1"/>
          <p:nvPr/>
        </p:nvSpPr>
        <p:spPr>
          <a:xfrm>
            <a:off x="1066800" y="4248150"/>
            <a:ext cx="162934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dirty="0"/>
              <a:t>p = (</a:t>
            </a:r>
            <a:r>
              <a:rPr lang="en-US" dirty="0"/>
              <a:t>f</a:t>
            </a:r>
            <a:r>
              <a:rPr lang="en-US" sz="1800" b="0" dirty="0"/>
              <a:t>₁ - 1)/2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604C6-335D-1B4B-4AE4-BF844596E65C}"/>
              </a:ext>
            </a:extLst>
          </p:cNvPr>
          <p:cNvSpPr txBox="1"/>
          <p:nvPr/>
        </p:nvSpPr>
        <p:spPr>
          <a:xfrm>
            <a:off x="3276600" y="3882817"/>
            <a:ext cx="551687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68275" indent="-168275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800" b="0" dirty="0"/>
              <a:t>The size keeping filter must be square, i.e. </a:t>
            </a:r>
            <a:r>
              <a:rPr lang="en-US" dirty="0"/>
              <a:t>f</a:t>
            </a:r>
            <a:r>
              <a:rPr lang="en-US" sz="1800" b="0" dirty="0"/>
              <a:t>₁=</a:t>
            </a:r>
            <a:r>
              <a:rPr lang="en-US" dirty="0"/>
              <a:t>f</a:t>
            </a:r>
            <a:r>
              <a:rPr lang="en-US" sz="1800" b="0" dirty="0"/>
              <a:t>₂=f</a:t>
            </a:r>
          </a:p>
          <a:p>
            <a:pPr marL="168275" indent="-168275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800" b="0" dirty="0"/>
              <a:t>The size keeping padding size p = (</a:t>
            </a:r>
            <a:r>
              <a:rPr lang="en-US" dirty="0"/>
              <a:t>f</a:t>
            </a:r>
            <a:r>
              <a:rPr lang="en-US" sz="1800" b="0" dirty="0"/>
              <a:t> - 1)/2 </a:t>
            </a:r>
            <a:endParaRPr lang="en-US" dirty="0"/>
          </a:p>
          <a:p>
            <a:pPr marL="168275" indent="-168275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800" b="0" dirty="0"/>
              <a:t>The image itself can be of any size and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68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BC186-BD52-985B-F171-8397EFF4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E4D9-77F1-0B70-A76E-AF744778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27" y="285750"/>
            <a:ext cx="6149973" cy="490538"/>
          </a:xfrm>
        </p:spPr>
        <p:txBody>
          <a:bodyPr/>
          <a:lstStyle/>
          <a:p>
            <a:r>
              <a:rPr lang="en-US" dirty="0"/>
              <a:t>Dilated Convolutions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AF737-952C-D59F-48E3-77253AD050D6}"/>
              </a:ext>
            </a:extLst>
          </p:cNvPr>
          <p:cNvSpPr txBox="1"/>
          <p:nvPr/>
        </p:nvSpPr>
        <p:spPr>
          <a:xfrm>
            <a:off x="123825" y="4580751"/>
            <a:ext cx="61499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https://towardsdatascience.com/types-of-convolutions-in-deep-learning-717013397f4d</a:t>
            </a:r>
          </a:p>
        </p:txBody>
      </p:sp>
      <p:pic>
        <p:nvPicPr>
          <p:cNvPr id="20" name="Picture 19" descr="A blue and green grid&#10;&#10;Description automatically generated">
            <a:extLst>
              <a:ext uri="{FF2B5EF4-FFF2-40B4-BE49-F238E27FC236}">
                <a16:creationId xmlns:a16="http://schemas.microsoft.com/office/drawing/2014/main" id="{04BD2C39-53A8-953F-79B9-13F0DBA4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757236"/>
            <a:ext cx="3762375" cy="36290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4E637F-DDA7-E571-56AA-0C56D8AC5355}"/>
              </a:ext>
            </a:extLst>
          </p:cNvPr>
          <p:cNvSpPr txBox="1"/>
          <p:nvPr/>
        </p:nvSpPr>
        <p:spPr>
          <a:xfrm>
            <a:off x="533400" y="1247358"/>
            <a:ext cx="45864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206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dirty="0"/>
              <a:t>Dilated convolutions introduce another parameter to convolutional layers called the dilation rate. </a:t>
            </a:r>
          </a:p>
          <a:p>
            <a:pPr marL="285750" indent="-285750">
              <a:buClr>
                <a:srgbClr val="00206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dirty="0"/>
              <a:t>This defines a spacing between the values in a kernel. </a:t>
            </a:r>
          </a:p>
          <a:p>
            <a:pPr marL="285750" indent="-285750">
              <a:buClr>
                <a:srgbClr val="00206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dirty="0"/>
              <a:t>A 3x3 kernel with a dilation rate of 2 will have the same field of view as a 5x5 kernel, while only using 9 parameters. Imagine taking a 5x5 kernel and deleting every second column and row.</a:t>
            </a:r>
          </a:p>
        </p:txBody>
      </p:sp>
    </p:spTree>
    <p:extLst>
      <p:ext uri="{BB962C8B-B14F-4D97-AF65-F5344CB8AC3E}">
        <p14:creationId xmlns:p14="http://schemas.microsoft.com/office/powerpoint/2010/main" val="3020010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C1E5B-0BA6-01CC-1FE5-0232DD51DD0A}"/>
              </a:ext>
            </a:extLst>
          </p:cNvPr>
          <p:cNvSpPr txBox="1"/>
          <p:nvPr/>
        </p:nvSpPr>
        <p:spPr>
          <a:xfrm rot="20891098">
            <a:off x="2376904" y="2248584"/>
            <a:ext cx="485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333399"/>
                </a:solidFill>
              </a:rPr>
              <a:t>Strided</a:t>
            </a:r>
            <a:r>
              <a:rPr lang="en-US" sz="3600" dirty="0">
                <a:solidFill>
                  <a:srgbClr val="333399"/>
                </a:solidFill>
              </a:rPr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19202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Standard to 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D6255E9-7C6D-DA33-6F5B-09AEE04CB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211" y="918820"/>
            <a:ext cx="4467789" cy="74336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Standard convolution</a:t>
            </a:r>
          </a:p>
          <a:p>
            <a:r>
              <a:rPr lang="en-US" dirty="0"/>
              <a:t>In standard convolution, the filter moves one pixel per each convolution step across the image.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09441"/>
              </p:ext>
            </p:extLst>
          </p:nvPr>
        </p:nvGraphicFramePr>
        <p:xfrm>
          <a:off x="3329187" y="3086014"/>
          <a:ext cx="89924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4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7984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5989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173707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179848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</a:tblGrid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25377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133698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3411927" y="4042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x 5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505084"/>
              </p:ext>
            </p:extLst>
          </p:nvPr>
        </p:nvGraphicFramePr>
        <p:xfrm>
          <a:off x="2298892" y="3297593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2211687" y="394710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1896961" y="336868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2863486" y="3291068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DEE49-D155-642B-AFF0-53F628A4EF91}"/>
              </a:ext>
            </a:extLst>
          </p:cNvPr>
          <p:cNvSpPr txBox="1"/>
          <p:nvPr/>
        </p:nvSpPr>
        <p:spPr>
          <a:xfrm>
            <a:off x="749383" y="425981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D94C587-10CE-F355-F77B-E89BA64A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521041"/>
              </p:ext>
            </p:extLst>
          </p:nvPr>
        </p:nvGraphicFramePr>
        <p:xfrm>
          <a:off x="451863" y="2919547"/>
          <a:ext cx="138951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02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4AEF8-BBE2-2678-48A7-C50B4378967C}"/>
              </a:ext>
            </a:extLst>
          </p:cNvPr>
          <p:cNvGrpSpPr/>
          <p:nvPr/>
        </p:nvGrpSpPr>
        <p:grpSpPr>
          <a:xfrm>
            <a:off x="450452" y="2921828"/>
            <a:ext cx="3060116" cy="536110"/>
            <a:chOff x="530577" y="1407255"/>
            <a:chExt cx="3060116" cy="53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49E17D-3D3B-0CB0-09DF-AE390D9B6B05}"/>
                </a:ext>
              </a:extLst>
            </p:cNvPr>
            <p:cNvSpPr/>
            <p:nvPr/>
          </p:nvSpPr>
          <p:spPr bwMode="auto">
            <a:xfrm>
              <a:off x="3412000" y="1569869"/>
              <a:ext cx="178693" cy="186413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58DE50-8593-DF88-A9D0-BC310972D944}"/>
                </a:ext>
              </a:extLst>
            </p:cNvPr>
            <p:cNvSpPr/>
            <p:nvPr/>
          </p:nvSpPr>
          <p:spPr bwMode="auto">
            <a:xfrm>
              <a:off x="530577" y="1407255"/>
              <a:ext cx="597862" cy="536110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CF3C721-BD50-1F1A-342A-E49A935602BA}"/>
              </a:ext>
            </a:extLst>
          </p:cNvPr>
          <p:cNvSpPr txBox="1"/>
          <p:nvPr/>
        </p:nvSpPr>
        <p:spPr>
          <a:xfrm>
            <a:off x="2266391" y="2863357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343FE2A-841B-6B81-5410-5067FE54F2C2}"/>
              </a:ext>
            </a:extLst>
          </p:cNvPr>
          <p:cNvGraphicFramePr>
            <a:graphicFrameLocks noGrp="1"/>
          </p:cNvGraphicFramePr>
          <p:nvPr/>
        </p:nvGraphicFramePr>
        <p:xfrm>
          <a:off x="6802422" y="3340718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6EB056A-560C-F532-719A-DC2EAA1C86AE}"/>
              </a:ext>
            </a:extLst>
          </p:cNvPr>
          <p:cNvSpPr txBox="1"/>
          <p:nvPr/>
        </p:nvSpPr>
        <p:spPr>
          <a:xfrm>
            <a:off x="6408358" y="339689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CA77EB-4E61-5908-B410-EC2C687849C4}"/>
              </a:ext>
            </a:extLst>
          </p:cNvPr>
          <p:cNvSpPr txBox="1"/>
          <p:nvPr/>
        </p:nvSpPr>
        <p:spPr>
          <a:xfrm>
            <a:off x="7367016" y="333419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984C16E-AE24-EF8B-6888-F685CC83D96E}"/>
              </a:ext>
            </a:extLst>
          </p:cNvPr>
          <p:cNvGraphicFramePr>
            <a:graphicFrameLocks noGrp="1"/>
          </p:cNvGraphicFramePr>
          <p:nvPr/>
        </p:nvGraphicFramePr>
        <p:xfrm>
          <a:off x="4987667" y="2959511"/>
          <a:ext cx="138951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02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FBC5AD7-BCA9-90C2-8582-5D5690B5D336}"/>
              </a:ext>
            </a:extLst>
          </p:cNvPr>
          <p:cNvGraphicFramePr>
            <a:graphicFrameLocks noGrp="1"/>
          </p:cNvGraphicFramePr>
          <p:nvPr/>
        </p:nvGraphicFramePr>
        <p:xfrm>
          <a:off x="7756517" y="3312142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A514F8-F245-1185-C5BC-ACBBC3A03A47}"/>
              </a:ext>
            </a:extLst>
          </p:cNvPr>
          <p:cNvCxnSpPr/>
          <p:nvPr/>
        </p:nvCxnSpPr>
        <p:spPr bwMode="auto">
          <a:xfrm>
            <a:off x="4495800" y="1125742"/>
            <a:ext cx="0" cy="342720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FB8024-5103-4522-3F62-189909734E48}"/>
              </a:ext>
            </a:extLst>
          </p:cNvPr>
          <p:cNvGrpSpPr/>
          <p:nvPr/>
        </p:nvGrpSpPr>
        <p:grpSpPr>
          <a:xfrm>
            <a:off x="4986256" y="2959511"/>
            <a:ext cx="2959712" cy="557176"/>
            <a:chOff x="530577" y="1404974"/>
            <a:chExt cx="2959712" cy="55717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835E0A-1968-0F63-FAB2-D18237B3F841}"/>
                </a:ext>
              </a:extLst>
            </p:cNvPr>
            <p:cNvSpPr/>
            <p:nvPr/>
          </p:nvSpPr>
          <p:spPr bwMode="auto">
            <a:xfrm>
              <a:off x="3311596" y="1737115"/>
              <a:ext cx="178693" cy="20505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0CB60F-5A43-01BA-9A1F-F641CEC33BF7}"/>
                </a:ext>
              </a:extLst>
            </p:cNvPr>
            <p:cNvSpPr/>
            <p:nvPr/>
          </p:nvSpPr>
          <p:spPr bwMode="auto">
            <a:xfrm>
              <a:off x="530577" y="1404974"/>
              <a:ext cx="597862" cy="557176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DB11A73-6DAF-FB26-61CC-A88AA2942430}"/>
              </a:ext>
            </a:extLst>
          </p:cNvPr>
          <p:cNvSpPr txBox="1"/>
          <p:nvPr/>
        </p:nvSpPr>
        <p:spPr>
          <a:xfrm>
            <a:off x="7718556" y="3913718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7008E0-66E6-10FA-9C6E-5FCA87383970}"/>
              </a:ext>
            </a:extLst>
          </p:cNvPr>
          <p:cNvSpPr txBox="1"/>
          <p:nvPr/>
        </p:nvSpPr>
        <p:spPr>
          <a:xfrm>
            <a:off x="6723361" y="391484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5B15CE-2B5D-84B9-C1D6-40F91210E5E8}"/>
              </a:ext>
            </a:extLst>
          </p:cNvPr>
          <p:cNvSpPr txBox="1"/>
          <p:nvPr/>
        </p:nvSpPr>
        <p:spPr>
          <a:xfrm>
            <a:off x="5261057" y="422755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05C594-F174-9E63-F887-37AD41CC1088}"/>
              </a:ext>
            </a:extLst>
          </p:cNvPr>
          <p:cNvSpPr txBox="1"/>
          <p:nvPr/>
        </p:nvSpPr>
        <p:spPr>
          <a:xfrm>
            <a:off x="6723361" y="2919547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AC8515-B1FF-85A4-4E10-DF7435F0DECB}"/>
              </a:ext>
            </a:extLst>
          </p:cNvPr>
          <p:cNvSpPr txBox="1"/>
          <p:nvPr/>
        </p:nvSpPr>
        <p:spPr>
          <a:xfrm>
            <a:off x="4925465" y="2403278"/>
            <a:ext cx="195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pixels per step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CE6A23-4DA1-D25B-4B3F-1511DF9314EB}"/>
              </a:ext>
            </a:extLst>
          </p:cNvPr>
          <p:cNvCxnSpPr/>
          <p:nvPr/>
        </p:nvCxnSpPr>
        <p:spPr bwMode="auto">
          <a:xfrm>
            <a:off x="5083089" y="2832721"/>
            <a:ext cx="327111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Content Placeholder 22">
            <a:extLst>
              <a:ext uri="{FF2B5EF4-FFF2-40B4-BE49-F238E27FC236}">
                <a16:creationId xmlns:a16="http://schemas.microsoft.com/office/drawing/2014/main" id="{BB66A2F3-0257-5784-8044-0D64412C2B2B}"/>
              </a:ext>
            </a:extLst>
          </p:cNvPr>
          <p:cNvSpPr txBox="1">
            <a:spLocks/>
          </p:cNvSpPr>
          <p:nvPr/>
        </p:nvSpPr>
        <p:spPr bwMode="auto">
          <a:xfrm>
            <a:off x="4606500" y="895351"/>
            <a:ext cx="4537498" cy="114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</a:defRPr>
            </a:lvl2pPr>
            <a:lvl3pPr marL="942975" indent="-257175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8000"/>
              </a:buClr>
              <a:buSzPct val="70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kern="0" dirty="0" err="1"/>
              <a:t>Strided</a:t>
            </a:r>
            <a:r>
              <a:rPr lang="en-US" b="1" kern="0" dirty="0"/>
              <a:t> convolution</a:t>
            </a:r>
          </a:p>
          <a:p>
            <a:r>
              <a:rPr lang="en-US" kern="0" dirty="0"/>
              <a:t>What if the filter moves by a bigger stride each step, say, by 2 pixels per each convolution step.</a:t>
            </a:r>
          </a:p>
        </p:txBody>
      </p:sp>
    </p:spTree>
    <p:extLst>
      <p:ext uri="{BB962C8B-B14F-4D97-AF65-F5344CB8AC3E}">
        <p14:creationId xmlns:p14="http://schemas.microsoft.com/office/powerpoint/2010/main" val="27258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5679E-6 L 0.04357 -0.0003 " pathEditMode="relative" rAng="0" ptsTypes="AA" p14:bounceEnd="54000">
                                          <p:cBhvr>
                                            <p:cTn id="6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7" restart="whenNotActive" fill="hold" evtFilter="cancelBubble" nodeType="interactiveSeq">
                    <p:stCondLst>
                      <p:cond evt="onClick" delay="0">
                        <p:tgtEl>
                          <p:spTgt spid="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" fill="hold">
                          <p:stCondLst>
                            <p:cond delay="0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path" presetSubtype="0" accel="50000" fill="hold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1.7284E-6 L 0.01962 0.00371 " pathEditMode="relative" rAng="0" ptsTypes="AA" p14:bounceEnd="54000">
                                          <p:cBhvr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" y="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2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5679E-6 L 0.04357 -0.0003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7" restart="whenNotActive" fill="hold" evtFilter="cancelBubble" nodeType="interactiveSeq">
                    <p:stCondLst>
                      <p:cond evt="onClick" delay="0">
                        <p:tgtEl>
                          <p:spTgt spid="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" fill="hold">
                          <p:stCondLst>
                            <p:cond delay="0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1.7284E-6 L 0.01962 0.00371 " pathEditMode="relative" rAng="0" ptsTypes="AA">
                                          <p:cBhvr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" y="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2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Standard to 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D6255E9-7C6D-DA33-6F5B-09AEE04CB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211" y="887125"/>
            <a:ext cx="4467789" cy="74336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Standard convolution</a:t>
            </a:r>
          </a:p>
          <a:p>
            <a:r>
              <a:rPr lang="en-US" dirty="0"/>
              <a:t>In standard convolution, the filter moves one pixel per each convolution step across the image.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/>
        </p:nvGraphicFramePr>
        <p:xfrm>
          <a:off x="3329187" y="3086014"/>
          <a:ext cx="89924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4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7984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5989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173707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179848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</a:tblGrid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25377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133698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3411927" y="4042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x 5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/>
        </p:nvGraphicFramePr>
        <p:xfrm>
          <a:off x="2298892" y="3297593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2211687" y="394710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1896961" y="336868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2863486" y="3291068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DEE49-D155-642B-AFF0-53F628A4EF91}"/>
              </a:ext>
            </a:extLst>
          </p:cNvPr>
          <p:cNvSpPr txBox="1"/>
          <p:nvPr/>
        </p:nvSpPr>
        <p:spPr>
          <a:xfrm>
            <a:off x="749383" y="425981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D94C587-10CE-F355-F77B-E89BA64A58B2}"/>
              </a:ext>
            </a:extLst>
          </p:cNvPr>
          <p:cNvGraphicFramePr>
            <a:graphicFrameLocks noGrp="1"/>
          </p:cNvGraphicFramePr>
          <p:nvPr/>
        </p:nvGraphicFramePr>
        <p:xfrm>
          <a:off x="451863" y="2919547"/>
          <a:ext cx="138951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02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4AEF8-BBE2-2678-48A7-C50B4378967C}"/>
              </a:ext>
            </a:extLst>
          </p:cNvPr>
          <p:cNvGrpSpPr/>
          <p:nvPr/>
        </p:nvGrpSpPr>
        <p:grpSpPr>
          <a:xfrm>
            <a:off x="652168" y="2924565"/>
            <a:ext cx="3042010" cy="536110"/>
            <a:chOff x="530577" y="1399234"/>
            <a:chExt cx="3042010" cy="53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49E17D-3D3B-0CB0-09DF-AE390D9B6B05}"/>
                </a:ext>
              </a:extLst>
            </p:cNvPr>
            <p:cNvSpPr/>
            <p:nvPr/>
          </p:nvSpPr>
          <p:spPr bwMode="auto">
            <a:xfrm>
              <a:off x="3393894" y="1574244"/>
              <a:ext cx="178693" cy="169466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58DE50-8593-DF88-A9D0-BC310972D944}"/>
                </a:ext>
              </a:extLst>
            </p:cNvPr>
            <p:cNvSpPr/>
            <p:nvPr/>
          </p:nvSpPr>
          <p:spPr bwMode="auto">
            <a:xfrm>
              <a:off x="530577" y="1399234"/>
              <a:ext cx="597862" cy="536110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CF3C721-BD50-1F1A-342A-E49A935602BA}"/>
              </a:ext>
            </a:extLst>
          </p:cNvPr>
          <p:cNvSpPr txBox="1"/>
          <p:nvPr/>
        </p:nvSpPr>
        <p:spPr>
          <a:xfrm>
            <a:off x="2266391" y="2863357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9BD68-6BF1-7693-4003-E3EE833C27ED}"/>
              </a:ext>
            </a:extLst>
          </p:cNvPr>
          <p:cNvSpPr txBox="1"/>
          <p:nvPr/>
        </p:nvSpPr>
        <p:spPr>
          <a:xfrm>
            <a:off x="395748" y="2367716"/>
            <a:ext cx="181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pixel per step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4C73AD-7049-125F-39C7-E963C2B3717E}"/>
              </a:ext>
            </a:extLst>
          </p:cNvPr>
          <p:cNvCxnSpPr/>
          <p:nvPr/>
        </p:nvCxnSpPr>
        <p:spPr bwMode="auto">
          <a:xfrm>
            <a:off x="553372" y="2797159"/>
            <a:ext cx="196011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D1A8DC-551D-3ADD-C35F-2DC6E733C228}"/>
              </a:ext>
            </a:extLst>
          </p:cNvPr>
          <p:cNvGraphicFramePr>
            <a:graphicFrameLocks noGrp="1"/>
          </p:cNvGraphicFramePr>
          <p:nvPr/>
        </p:nvGraphicFramePr>
        <p:xfrm>
          <a:off x="6802422" y="3340718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13A0DFC-68EE-2F41-5296-660223E27A82}"/>
              </a:ext>
            </a:extLst>
          </p:cNvPr>
          <p:cNvSpPr txBox="1"/>
          <p:nvPr/>
        </p:nvSpPr>
        <p:spPr>
          <a:xfrm>
            <a:off x="6408358" y="339689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2F0A0-3B9A-CFD3-5C90-AACC802B3183}"/>
              </a:ext>
            </a:extLst>
          </p:cNvPr>
          <p:cNvSpPr txBox="1"/>
          <p:nvPr/>
        </p:nvSpPr>
        <p:spPr>
          <a:xfrm>
            <a:off x="7367016" y="333419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68DFE0-032F-B1D7-D641-A556C836AFF8}"/>
              </a:ext>
            </a:extLst>
          </p:cNvPr>
          <p:cNvGraphicFramePr>
            <a:graphicFrameLocks noGrp="1"/>
          </p:cNvGraphicFramePr>
          <p:nvPr/>
        </p:nvGraphicFramePr>
        <p:xfrm>
          <a:off x="4987667" y="2959511"/>
          <a:ext cx="138951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02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7961F99-5364-5988-4176-B05814E7C40C}"/>
              </a:ext>
            </a:extLst>
          </p:cNvPr>
          <p:cNvGraphicFramePr>
            <a:graphicFrameLocks noGrp="1"/>
          </p:cNvGraphicFramePr>
          <p:nvPr/>
        </p:nvGraphicFramePr>
        <p:xfrm>
          <a:off x="7756517" y="3312142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D6B82D-4CA7-9AE8-F002-26CD4D1E43A0}"/>
              </a:ext>
            </a:extLst>
          </p:cNvPr>
          <p:cNvCxnSpPr/>
          <p:nvPr/>
        </p:nvCxnSpPr>
        <p:spPr bwMode="auto">
          <a:xfrm>
            <a:off x="4495800" y="1125742"/>
            <a:ext cx="0" cy="342720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5C2969-2E5C-97A5-CB91-25C9C1D943FE}"/>
              </a:ext>
            </a:extLst>
          </p:cNvPr>
          <p:cNvGrpSpPr/>
          <p:nvPr/>
        </p:nvGrpSpPr>
        <p:grpSpPr>
          <a:xfrm>
            <a:off x="5385726" y="2959511"/>
            <a:ext cx="2732249" cy="557176"/>
            <a:chOff x="930047" y="1404974"/>
            <a:chExt cx="2732249" cy="5571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C58522C-E2A2-FA88-DF14-951DFD74B0A4}"/>
                </a:ext>
              </a:extLst>
            </p:cNvPr>
            <p:cNvSpPr/>
            <p:nvPr/>
          </p:nvSpPr>
          <p:spPr bwMode="auto">
            <a:xfrm>
              <a:off x="3483603" y="1746168"/>
              <a:ext cx="178693" cy="20505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D3CE03-32F4-D40A-44FD-819880FC177A}"/>
                </a:ext>
              </a:extLst>
            </p:cNvPr>
            <p:cNvSpPr/>
            <p:nvPr/>
          </p:nvSpPr>
          <p:spPr bwMode="auto">
            <a:xfrm>
              <a:off x="930047" y="1404974"/>
              <a:ext cx="597862" cy="557176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CF78689-D5EC-FD2B-8C58-15DEEE91B072}"/>
              </a:ext>
            </a:extLst>
          </p:cNvPr>
          <p:cNvSpPr txBox="1"/>
          <p:nvPr/>
        </p:nvSpPr>
        <p:spPr>
          <a:xfrm>
            <a:off x="7718556" y="3913718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BCB5A5-ED0B-B5F8-05CA-6A27C81F5EE2}"/>
              </a:ext>
            </a:extLst>
          </p:cNvPr>
          <p:cNvSpPr txBox="1"/>
          <p:nvPr/>
        </p:nvSpPr>
        <p:spPr>
          <a:xfrm>
            <a:off x="6723361" y="391484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2FC690-3ED0-044E-7A0E-BD72F6058491}"/>
              </a:ext>
            </a:extLst>
          </p:cNvPr>
          <p:cNvSpPr txBox="1"/>
          <p:nvPr/>
        </p:nvSpPr>
        <p:spPr>
          <a:xfrm>
            <a:off x="5261057" y="422755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3C68D3-5D77-71A9-5885-4EE388BC23AE}"/>
              </a:ext>
            </a:extLst>
          </p:cNvPr>
          <p:cNvSpPr txBox="1"/>
          <p:nvPr/>
        </p:nvSpPr>
        <p:spPr>
          <a:xfrm>
            <a:off x="6723361" y="2919547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25D848-DD2F-6CB1-ED9C-2497D5D54409}"/>
              </a:ext>
            </a:extLst>
          </p:cNvPr>
          <p:cNvSpPr txBox="1"/>
          <p:nvPr/>
        </p:nvSpPr>
        <p:spPr>
          <a:xfrm>
            <a:off x="4925465" y="2403278"/>
            <a:ext cx="195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pixels per step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629C30-E310-39FD-86D7-894EA6AF2913}"/>
              </a:ext>
            </a:extLst>
          </p:cNvPr>
          <p:cNvCxnSpPr/>
          <p:nvPr/>
        </p:nvCxnSpPr>
        <p:spPr bwMode="auto">
          <a:xfrm>
            <a:off x="5083089" y="2832721"/>
            <a:ext cx="327111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Content Placeholder 22">
            <a:extLst>
              <a:ext uri="{FF2B5EF4-FFF2-40B4-BE49-F238E27FC236}">
                <a16:creationId xmlns:a16="http://schemas.microsoft.com/office/drawing/2014/main" id="{C3BC28F9-9043-E156-78D8-0607D1AE34FC}"/>
              </a:ext>
            </a:extLst>
          </p:cNvPr>
          <p:cNvSpPr txBox="1">
            <a:spLocks/>
          </p:cNvSpPr>
          <p:nvPr/>
        </p:nvSpPr>
        <p:spPr bwMode="auto">
          <a:xfrm>
            <a:off x="4606500" y="895351"/>
            <a:ext cx="4537498" cy="114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</a:defRPr>
            </a:lvl2pPr>
            <a:lvl3pPr marL="942975" indent="-257175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8000"/>
              </a:buClr>
              <a:buSzPct val="70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kern="0" dirty="0" err="1"/>
              <a:t>Strided</a:t>
            </a:r>
            <a:r>
              <a:rPr lang="en-US" b="1" kern="0" dirty="0"/>
              <a:t> convolution</a:t>
            </a:r>
          </a:p>
          <a:p>
            <a:r>
              <a:rPr lang="en-US" kern="0" dirty="0"/>
              <a:t>What if the filter moves by a bigger stride each step, say, by 2 pixels per each convolution step.</a:t>
            </a:r>
          </a:p>
        </p:txBody>
      </p:sp>
    </p:spTree>
    <p:extLst>
      <p:ext uri="{BB962C8B-B14F-4D97-AF65-F5344CB8AC3E}">
        <p14:creationId xmlns:p14="http://schemas.microsoft.com/office/powerpoint/2010/main" val="397762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9.87654E-7 L 0.04357 -0.00031 " pathEditMode="relative" rAng="0" ptsTypes="AA" p14:bounceEnd="54000">
                                          <p:cBhvr>
                                            <p:cTn id="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7" restart="whenNotActive" fill="hold" evtFilter="cancelBubble" nodeType="interactiveSeq">
                    <p:stCondLst>
                      <p:cond evt="onClick" delay="0">
                        <p:tgtEl>
                          <p:spTgt spid="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" fill="hold">
                          <p:stCondLst>
                            <p:cond delay="0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path" presetSubtype="0" accel="50000" fill="hold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9.87654E-7 L 0.01962 0.0037 " pathEditMode="relative" rAng="0" ptsTypes="AA" p14:bounceEnd="54000">
                                          <p:cBhvr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" y="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2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9.87654E-7 L 0.04357 -0.00031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7" restart="whenNotActive" fill="hold" evtFilter="cancelBubble" nodeType="interactiveSeq">
                    <p:stCondLst>
                      <p:cond evt="onClick" delay="0">
                        <p:tgtEl>
                          <p:spTgt spid="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" fill="hold">
                          <p:stCondLst>
                            <p:cond delay="0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9.87654E-7 L 0.01962 0.0037 " pathEditMode="relative" rAng="0" ptsTypes="AA">
                                          <p:cBhvr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" y="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2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Standard to 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/>
        </p:nvGraphicFramePr>
        <p:xfrm>
          <a:off x="3329187" y="3086014"/>
          <a:ext cx="89924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4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7984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5989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173707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179848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</a:tblGrid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25377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133698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3411927" y="4042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x 5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/>
        </p:nvGraphicFramePr>
        <p:xfrm>
          <a:off x="2298892" y="3297593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2211687" y="394710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1896961" y="336868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2863486" y="3291068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DEE49-D155-642B-AFF0-53F628A4EF91}"/>
              </a:ext>
            </a:extLst>
          </p:cNvPr>
          <p:cNvSpPr txBox="1"/>
          <p:nvPr/>
        </p:nvSpPr>
        <p:spPr>
          <a:xfrm>
            <a:off x="749383" y="425981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D94C587-10CE-F355-F77B-E89BA64A58B2}"/>
              </a:ext>
            </a:extLst>
          </p:cNvPr>
          <p:cNvGraphicFramePr>
            <a:graphicFrameLocks noGrp="1"/>
          </p:cNvGraphicFramePr>
          <p:nvPr/>
        </p:nvGraphicFramePr>
        <p:xfrm>
          <a:off x="451863" y="2919547"/>
          <a:ext cx="138951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02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4AEF8-BBE2-2678-48A7-C50B4378967C}"/>
              </a:ext>
            </a:extLst>
          </p:cNvPr>
          <p:cNvGrpSpPr/>
          <p:nvPr/>
        </p:nvGrpSpPr>
        <p:grpSpPr>
          <a:xfrm>
            <a:off x="851334" y="2913807"/>
            <a:ext cx="3013834" cy="536110"/>
            <a:chOff x="548683" y="1399234"/>
            <a:chExt cx="3013834" cy="53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49E17D-3D3B-0CB0-09DF-AE390D9B6B05}"/>
                </a:ext>
              </a:extLst>
            </p:cNvPr>
            <p:cNvSpPr/>
            <p:nvPr/>
          </p:nvSpPr>
          <p:spPr bwMode="auto">
            <a:xfrm>
              <a:off x="3383824" y="1558499"/>
              <a:ext cx="178693" cy="20505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58DE50-8593-DF88-A9D0-BC310972D944}"/>
                </a:ext>
              </a:extLst>
            </p:cNvPr>
            <p:cNvSpPr/>
            <p:nvPr/>
          </p:nvSpPr>
          <p:spPr bwMode="auto">
            <a:xfrm>
              <a:off x="548683" y="1399234"/>
              <a:ext cx="597862" cy="536110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836195B-32D3-C8BD-91F0-044AA2894518}"/>
              </a:ext>
            </a:extLst>
          </p:cNvPr>
          <p:cNvGraphicFramePr>
            <a:graphicFrameLocks noGrp="1"/>
          </p:cNvGraphicFramePr>
          <p:nvPr/>
        </p:nvGraphicFramePr>
        <p:xfrm>
          <a:off x="6802422" y="3340718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2A9A0CB-93A5-C159-A904-9EA4B50ACCDD}"/>
              </a:ext>
            </a:extLst>
          </p:cNvPr>
          <p:cNvSpPr txBox="1"/>
          <p:nvPr/>
        </p:nvSpPr>
        <p:spPr>
          <a:xfrm>
            <a:off x="6408358" y="339689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5C4E0B-09E2-5654-5A5E-3AD7FF1E7D6E}"/>
              </a:ext>
            </a:extLst>
          </p:cNvPr>
          <p:cNvSpPr txBox="1"/>
          <p:nvPr/>
        </p:nvSpPr>
        <p:spPr>
          <a:xfrm>
            <a:off x="7367016" y="333419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2FEBE2D-C0DF-AD07-FD59-6776CD67DC2D}"/>
              </a:ext>
            </a:extLst>
          </p:cNvPr>
          <p:cNvGraphicFramePr>
            <a:graphicFrameLocks noGrp="1"/>
          </p:cNvGraphicFramePr>
          <p:nvPr/>
        </p:nvGraphicFramePr>
        <p:xfrm>
          <a:off x="4987667" y="2959511"/>
          <a:ext cx="138951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02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D734E1F-31CF-A8D1-37AC-D666E0A3D64A}"/>
              </a:ext>
            </a:extLst>
          </p:cNvPr>
          <p:cNvGraphicFramePr>
            <a:graphicFrameLocks noGrp="1"/>
          </p:cNvGraphicFramePr>
          <p:nvPr/>
        </p:nvGraphicFramePr>
        <p:xfrm>
          <a:off x="7756517" y="3312142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922EC15-462D-7809-6613-FE2D518283C7}"/>
              </a:ext>
            </a:extLst>
          </p:cNvPr>
          <p:cNvCxnSpPr/>
          <p:nvPr/>
        </p:nvCxnSpPr>
        <p:spPr bwMode="auto">
          <a:xfrm>
            <a:off x="4495800" y="1125742"/>
            <a:ext cx="0" cy="342720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9C31E08-6799-6C15-BFD3-E59F45445162}"/>
              </a:ext>
            </a:extLst>
          </p:cNvPr>
          <p:cNvSpPr/>
          <p:nvPr/>
        </p:nvSpPr>
        <p:spPr bwMode="auto">
          <a:xfrm>
            <a:off x="8129395" y="3310026"/>
            <a:ext cx="178693" cy="186413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1A510B-2FD6-8DEE-12D0-8C1A042393DD}"/>
              </a:ext>
            </a:extLst>
          </p:cNvPr>
          <p:cNvSpPr/>
          <p:nvPr/>
        </p:nvSpPr>
        <p:spPr bwMode="auto">
          <a:xfrm>
            <a:off x="5773877" y="2959511"/>
            <a:ext cx="597862" cy="557176"/>
          </a:xfrm>
          <a:prstGeom prst="rect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1AF9C-CDE4-A467-8D52-C77FCAA04D9C}"/>
              </a:ext>
            </a:extLst>
          </p:cNvPr>
          <p:cNvSpPr txBox="1"/>
          <p:nvPr/>
        </p:nvSpPr>
        <p:spPr>
          <a:xfrm>
            <a:off x="7718556" y="3913718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3AD73-1E29-D36D-6415-75BBAE49F698}"/>
              </a:ext>
            </a:extLst>
          </p:cNvPr>
          <p:cNvSpPr txBox="1"/>
          <p:nvPr/>
        </p:nvSpPr>
        <p:spPr>
          <a:xfrm>
            <a:off x="6723361" y="391484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53B0E-1F6B-2905-90AE-313C40570881}"/>
              </a:ext>
            </a:extLst>
          </p:cNvPr>
          <p:cNvSpPr txBox="1"/>
          <p:nvPr/>
        </p:nvSpPr>
        <p:spPr>
          <a:xfrm>
            <a:off x="5261057" y="422755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3C721-BD50-1F1A-342A-E49A935602BA}"/>
              </a:ext>
            </a:extLst>
          </p:cNvPr>
          <p:cNvSpPr txBox="1"/>
          <p:nvPr/>
        </p:nvSpPr>
        <p:spPr>
          <a:xfrm>
            <a:off x="2266391" y="2863357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9CDC51-197E-341E-0A75-23621EDE9FEF}"/>
              </a:ext>
            </a:extLst>
          </p:cNvPr>
          <p:cNvSpPr txBox="1"/>
          <p:nvPr/>
        </p:nvSpPr>
        <p:spPr>
          <a:xfrm>
            <a:off x="6723361" y="2919547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DA0BEA-7688-E642-5739-D370C12D95EC}"/>
              </a:ext>
            </a:extLst>
          </p:cNvPr>
          <p:cNvSpPr txBox="1"/>
          <p:nvPr/>
        </p:nvSpPr>
        <p:spPr>
          <a:xfrm>
            <a:off x="395748" y="2367716"/>
            <a:ext cx="181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pixel per step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14FE5E-829D-D058-F830-11EC1C25881B}"/>
              </a:ext>
            </a:extLst>
          </p:cNvPr>
          <p:cNvCxnSpPr/>
          <p:nvPr/>
        </p:nvCxnSpPr>
        <p:spPr bwMode="auto">
          <a:xfrm>
            <a:off x="553372" y="2797159"/>
            <a:ext cx="196011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298908-C85E-6F4F-3CA1-E14B37A2A9EF}"/>
              </a:ext>
            </a:extLst>
          </p:cNvPr>
          <p:cNvSpPr txBox="1"/>
          <p:nvPr/>
        </p:nvSpPr>
        <p:spPr>
          <a:xfrm>
            <a:off x="4925465" y="2403278"/>
            <a:ext cx="195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pixels per step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FCDEFA-1A36-6E9B-5B50-E823A4E6E8F0}"/>
              </a:ext>
            </a:extLst>
          </p:cNvPr>
          <p:cNvCxnSpPr/>
          <p:nvPr/>
        </p:nvCxnSpPr>
        <p:spPr bwMode="auto">
          <a:xfrm>
            <a:off x="5083089" y="2832721"/>
            <a:ext cx="327111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Content Placeholder 21">
            <a:extLst>
              <a:ext uri="{FF2B5EF4-FFF2-40B4-BE49-F238E27FC236}">
                <a16:creationId xmlns:a16="http://schemas.microsoft.com/office/drawing/2014/main" id="{66684C24-1028-93A0-BA5C-ABF04410BCAB}"/>
              </a:ext>
            </a:extLst>
          </p:cNvPr>
          <p:cNvSpPr txBox="1">
            <a:spLocks/>
          </p:cNvSpPr>
          <p:nvPr/>
        </p:nvSpPr>
        <p:spPr bwMode="auto">
          <a:xfrm>
            <a:off x="147048" y="895350"/>
            <a:ext cx="4348752" cy="743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</a:defRPr>
            </a:lvl2pPr>
            <a:lvl3pPr marL="942975" indent="-257175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8000"/>
              </a:buClr>
              <a:buSzPct val="70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kern="0" dirty="0"/>
              <a:t>Standard convolution</a:t>
            </a:r>
          </a:p>
          <a:p>
            <a:r>
              <a:rPr lang="en-US" kern="0" dirty="0"/>
              <a:t>In standard convolution, the filter moves one pixel per each convolution step across the image.</a:t>
            </a:r>
          </a:p>
        </p:txBody>
      </p:sp>
      <p:sp>
        <p:nvSpPr>
          <p:cNvPr id="39" name="Content Placeholder 22">
            <a:extLst>
              <a:ext uri="{FF2B5EF4-FFF2-40B4-BE49-F238E27FC236}">
                <a16:creationId xmlns:a16="http://schemas.microsoft.com/office/drawing/2014/main" id="{B5FD9A6E-A85D-8B57-84F2-F46C89936A8B}"/>
              </a:ext>
            </a:extLst>
          </p:cNvPr>
          <p:cNvSpPr txBox="1">
            <a:spLocks/>
          </p:cNvSpPr>
          <p:nvPr/>
        </p:nvSpPr>
        <p:spPr bwMode="auto">
          <a:xfrm>
            <a:off x="4606500" y="895351"/>
            <a:ext cx="4537498" cy="114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</a:defRPr>
            </a:lvl2pPr>
            <a:lvl3pPr marL="942975" indent="-257175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8000"/>
              </a:buClr>
              <a:buSzPct val="70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35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kern="0" dirty="0" err="1"/>
              <a:t>Strided</a:t>
            </a:r>
            <a:r>
              <a:rPr lang="en-US" b="1" kern="0" dirty="0"/>
              <a:t> convolution</a:t>
            </a:r>
          </a:p>
          <a:p>
            <a:r>
              <a:rPr lang="en-US" kern="0" dirty="0"/>
              <a:t>What if the filter moves by a bigger stride each step, say, by 2 pixels per each convolution step.</a:t>
            </a:r>
          </a:p>
        </p:txBody>
      </p:sp>
    </p:spTree>
    <p:extLst>
      <p:ext uri="{BB962C8B-B14F-4D97-AF65-F5344CB8AC3E}">
        <p14:creationId xmlns:p14="http://schemas.microsoft.com/office/powerpoint/2010/main" val="31468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1.48148E-6 L 0.01962 0.0037 " pathEditMode="relative" rAng="0" ptsTypes="AA" p14:bounceEnd="54000">
                                          <p:cBhvr>
                                            <p:cTn id="6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00" y="18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1.48148E-6 L 0.01962 0.0037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" y="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Standard to 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D6255E9-7C6D-DA33-6F5B-09AEE04CB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048" y="895350"/>
            <a:ext cx="4348752" cy="74336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Standard convolution</a:t>
            </a:r>
          </a:p>
          <a:p>
            <a:r>
              <a:rPr lang="en-US" dirty="0"/>
              <a:t>In standard convolution, the filter moves one pixel per each convolution step across the image.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5BCF5D1-7E19-3A62-C23D-831746E4E33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06500" y="895351"/>
            <a:ext cx="4537498" cy="1142999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Strided</a:t>
            </a:r>
            <a:r>
              <a:rPr lang="en-US" b="1" dirty="0"/>
              <a:t> convolution</a:t>
            </a:r>
          </a:p>
          <a:p>
            <a:r>
              <a:rPr lang="en-US" dirty="0"/>
              <a:t>What if the filter moves by a bigger stride each step, say, by 2 pixels per each convolution step.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6DD78-A867-38C9-B132-ED4F24247561}"/>
              </a:ext>
            </a:extLst>
          </p:cNvPr>
          <p:cNvGraphicFramePr>
            <a:graphicFrameLocks noGrp="1"/>
          </p:cNvGraphicFramePr>
          <p:nvPr/>
        </p:nvGraphicFramePr>
        <p:xfrm>
          <a:off x="3329187" y="3086014"/>
          <a:ext cx="89924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4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7984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5989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  <a:gridCol w="173707">
                  <a:extLst>
                    <a:ext uri="{9D8B030D-6E8A-4147-A177-3AD203B41FA5}">
                      <a16:colId xmlns:a16="http://schemas.microsoft.com/office/drawing/2014/main" val="1591339393"/>
                    </a:ext>
                  </a:extLst>
                </a:gridCol>
                <a:gridCol w="179848">
                  <a:extLst>
                    <a:ext uri="{9D8B030D-6E8A-4147-A177-3AD203B41FA5}">
                      <a16:colId xmlns:a16="http://schemas.microsoft.com/office/drawing/2014/main" val="1913384480"/>
                    </a:ext>
                  </a:extLst>
                </a:gridCol>
              </a:tblGrid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125377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  <a:tr h="133698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90799"/>
                  </a:ext>
                </a:extLst>
              </a:tr>
              <a:tr h="126612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617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6F4620-AA7D-2E50-5D90-8C041D54BAC6}"/>
              </a:ext>
            </a:extLst>
          </p:cNvPr>
          <p:cNvSpPr txBox="1"/>
          <p:nvPr/>
        </p:nvSpPr>
        <p:spPr>
          <a:xfrm>
            <a:off x="3411927" y="4042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x 5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D562FF-E5E8-4E7E-DA2E-58925A96AC6D}"/>
              </a:ext>
            </a:extLst>
          </p:cNvPr>
          <p:cNvGraphicFramePr>
            <a:graphicFrameLocks noGrp="1"/>
          </p:cNvGraphicFramePr>
          <p:nvPr/>
        </p:nvGraphicFramePr>
        <p:xfrm>
          <a:off x="2298892" y="3297593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69E2E6-35C1-C98E-2157-66A41DC63B37}"/>
              </a:ext>
            </a:extLst>
          </p:cNvPr>
          <p:cNvSpPr txBox="1"/>
          <p:nvPr/>
        </p:nvSpPr>
        <p:spPr>
          <a:xfrm>
            <a:off x="2211687" y="394710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6CCD-817B-44D1-3A17-95B0DFB91447}"/>
              </a:ext>
            </a:extLst>
          </p:cNvPr>
          <p:cNvSpPr txBox="1"/>
          <p:nvPr/>
        </p:nvSpPr>
        <p:spPr>
          <a:xfrm>
            <a:off x="1896961" y="336868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CBF76-0CEB-FAFB-9F99-3FF239F4C269}"/>
              </a:ext>
            </a:extLst>
          </p:cNvPr>
          <p:cNvSpPr txBox="1"/>
          <p:nvPr/>
        </p:nvSpPr>
        <p:spPr>
          <a:xfrm>
            <a:off x="2863486" y="3291068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DEE49-D155-642B-AFF0-53F628A4EF91}"/>
              </a:ext>
            </a:extLst>
          </p:cNvPr>
          <p:cNvSpPr txBox="1"/>
          <p:nvPr/>
        </p:nvSpPr>
        <p:spPr>
          <a:xfrm>
            <a:off x="749383" y="425981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D94C587-10CE-F355-F77B-E89BA64A58B2}"/>
              </a:ext>
            </a:extLst>
          </p:cNvPr>
          <p:cNvGraphicFramePr>
            <a:graphicFrameLocks noGrp="1"/>
          </p:cNvGraphicFramePr>
          <p:nvPr/>
        </p:nvGraphicFramePr>
        <p:xfrm>
          <a:off x="451863" y="2919547"/>
          <a:ext cx="138951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02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4AEF8-BBE2-2678-48A7-C50B4378967C}"/>
              </a:ext>
            </a:extLst>
          </p:cNvPr>
          <p:cNvGrpSpPr/>
          <p:nvPr/>
        </p:nvGrpSpPr>
        <p:grpSpPr>
          <a:xfrm>
            <a:off x="1053124" y="2923299"/>
            <a:ext cx="2995028" cy="536110"/>
            <a:chOff x="584907" y="1390181"/>
            <a:chExt cx="2995028" cy="53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49E17D-3D3B-0CB0-09DF-AE390D9B6B05}"/>
                </a:ext>
              </a:extLst>
            </p:cNvPr>
            <p:cNvSpPr/>
            <p:nvPr/>
          </p:nvSpPr>
          <p:spPr bwMode="auto">
            <a:xfrm>
              <a:off x="3401242" y="1557843"/>
              <a:ext cx="178693" cy="169466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58DE50-8593-DF88-A9D0-BC310972D944}"/>
                </a:ext>
              </a:extLst>
            </p:cNvPr>
            <p:cNvSpPr/>
            <p:nvPr/>
          </p:nvSpPr>
          <p:spPr bwMode="auto">
            <a:xfrm>
              <a:off x="584907" y="1390181"/>
              <a:ext cx="597862" cy="536110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836195B-32D3-C8BD-91F0-044AA2894518}"/>
              </a:ext>
            </a:extLst>
          </p:cNvPr>
          <p:cNvGraphicFramePr>
            <a:graphicFrameLocks noGrp="1"/>
          </p:cNvGraphicFramePr>
          <p:nvPr/>
        </p:nvGraphicFramePr>
        <p:xfrm>
          <a:off x="6802422" y="3340718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2A9A0CB-93A5-C159-A904-9EA4B50ACCDD}"/>
              </a:ext>
            </a:extLst>
          </p:cNvPr>
          <p:cNvSpPr txBox="1"/>
          <p:nvPr/>
        </p:nvSpPr>
        <p:spPr>
          <a:xfrm>
            <a:off x="6408358" y="339689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5C4E0B-09E2-5654-5A5E-3AD7FF1E7D6E}"/>
              </a:ext>
            </a:extLst>
          </p:cNvPr>
          <p:cNvSpPr txBox="1"/>
          <p:nvPr/>
        </p:nvSpPr>
        <p:spPr>
          <a:xfrm>
            <a:off x="7367016" y="3334193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2FEBE2D-C0DF-AD07-FD59-6776CD67DC2D}"/>
              </a:ext>
            </a:extLst>
          </p:cNvPr>
          <p:cNvGraphicFramePr>
            <a:graphicFrameLocks noGrp="1"/>
          </p:cNvGraphicFramePr>
          <p:nvPr/>
        </p:nvGraphicFramePr>
        <p:xfrm>
          <a:off x="4987667" y="2959511"/>
          <a:ext cx="138951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02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98502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D734E1F-31CF-A8D1-37AC-D666E0A3D64A}"/>
              </a:ext>
            </a:extLst>
          </p:cNvPr>
          <p:cNvGraphicFramePr>
            <a:graphicFrameLocks noGrp="1"/>
          </p:cNvGraphicFramePr>
          <p:nvPr/>
        </p:nvGraphicFramePr>
        <p:xfrm>
          <a:off x="7756517" y="3312142"/>
          <a:ext cx="56459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8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88198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922EC15-462D-7809-6613-FE2D518283C7}"/>
              </a:ext>
            </a:extLst>
          </p:cNvPr>
          <p:cNvCxnSpPr/>
          <p:nvPr/>
        </p:nvCxnSpPr>
        <p:spPr bwMode="auto">
          <a:xfrm>
            <a:off x="4495800" y="1125742"/>
            <a:ext cx="0" cy="342720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AB139F-5597-5C0B-318D-BE4302C48C24}"/>
              </a:ext>
            </a:extLst>
          </p:cNvPr>
          <p:cNvGrpSpPr/>
          <p:nvPr/>
        </p:nvGrpSpPr>
        <p:grpSpPr>
          <a:xfrm>
            <a:off x="4990305" y="3325268"/>
            <a:ext cx="2956526" cy="536110"/>
            <a:chOff x="340119" y="1580302"/>
            <a:chExt cx="2956526" cy="5361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9C31E08-6799-6C15-BFD3-E59F45445162}"/>
                </a:ext>
              </a:extLst>
            </p:cNvPr>
            <p:cNvSpPr/>
            <p:nvPr/>
          </p:nvSpPr>
          <p:spPr bwMode="auto">
            <a:xfrm>
              <a:off x="3117952" y="1737115"/>
              <a:ext cx="178693" cy="20505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1A510B-2FD6-8DEE-12D0-8C1A042393DD}"/>
                </a:ext>
              </a:extLst>
            </p:cNvPr>
            <p:cNvSpPr/>
            <p:nvPr/>
          </p:nvSpPr>
          <p:spPr bwMode="auto">
            <a:xfrm>
              <a:off x="340119" y="1580302"/>
              <a:ext cx="597489" cy="536110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741AF9C-CDE4-A467-8D52-C77FCAA04D9C}"/>
              </a:ext>
            </a:extLst>
          </p:cNvPr>
          <p:cNvSpPr txBox="1"/>
          <p:nvPr/>
        </p:nvSpPr>
        <p:spPr>
          <a:xfrm>
            <a:off x="7718556" y="3913718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3AD73-1E29-D36D-6415-75BBAE49F698}"/>
              </a:ext>
            </a:extLst>
          </p:cNvPr>
          <p:cNvSpPr txBox="1"/>
          <p:nvPr/>
        </p:nvSpPr>
        <p:spPr>
          <a:xfrm>
            <a:off x="6723361" y="391484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53B0E-1F6B-2905-90AE-313C40570881}"/>
              </a:ext>
            </a:extLst>
          </p:cNvPr>
          <p:cNvSpPr txBox="1"/>
          <p:nvPr/>
        </p:nvSpPr>
        <p:spPr>
          <a:xfrm>
            <a:off x="5261057" y="422755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3C721-BD50-1F1A-342A-E49A935602BA}"/>
              </a:ext>
            </a:extLst>
          </p:cNvPr>
          <p:cNvSpPr txBox="1"/>
          <p:nvPr/>
        </p:nvSpPr>
        <p:spPr>
          <a:xfrm>
            <a:off x="2266391" y="2863357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9CDC51-197E-341E-0A75-23621EDE9FEF}"/>
              </a:ext>
            </a:extLst>
          </p:cNvPr>
          <p:cNvSpPr txBox="1"/>
          <p:nvPr/>
        </p:nvSpPr>
        <p:spPr>
          <a:xfrm>
            <a:off x="6723361" y="2919547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DA0BEA-7688-E642-5739-D370C12D95EC}"/>
              </a:ext>
            </a:extLst>
          </p:cNvPr>
          <p:cNvSpPr txBox="1"/>
          <p:nvPr/>
        </p:nvSpPr>
        <p:spPr>
          <a:xfrm>
            <a:off x="395748" y="2367716"/>
            <a:ext cx="181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pixel per step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14FE5E-829D-D058-F830-11EC1C25881B}"/>
              </a:ext>
            </a:extLst>
          </p:cNvPr>
          <p:cNvCxnSpPr/>
          <p:nvPr/>
        </p:nvCxnSpPr>
        <p:spPr bwMode="auto">
          <a:xfrm>
            <a:off x="553372" y="2797159"/>
            <a:ext cx="196011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298908-C85E-6F4F-3CA1-E14B37A2A9EF}"/>
              </a:ext>
            </a:extLst>
          </p:cNvPr>
          <p:cNvSpPr txBox="1"/>
          <p:nvPr/>
        </p:nvSpPr>
        <p:spPr>
          <a:xfrm>
            <a:off x="4925465" y="2403278"/>
            <a:ext cx="195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pixels per step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FCDEFA-1A36-6E9B-5B50-E823A4E6E8F0}"/>
              </a:ext>
            </a:extLst>
          </p:cNvPr>
          <p:cNvCxnSpPr/>
          <p:nvPr/>
        </p:nvCxnSpPr>
        <p:spPr bwMode="auto">
          <a:xfrm>
            <a:off x="5083089" y="2832721"/>
            <a:ext cx="327111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968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restart="whenNotActive" fill="hold" evtFilter="cancelBubble" nodeType="interactiveSeq">
                    <p:stCondLst>
                      <p:cond evt="onClick" delay="0">
                        <p:tgtEl>
                          <p:spTgt spid="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" fill="hold">
                          <p:stCondLst>
                            <p:cond delay="0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7 L 0.01962 0.0037 " pathEditMode="relative" rAng="0" ptsTypes="AA" p14:bounceEnd="54000">
                                          <p:cBhvr>
                                            <p:cTn id="6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" y="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2"/>
                      </p:tgtEl>
                    </p:cond>
                  </p:nextCondLst>
                </p:seq>
                <p:seq concurrent="1" nextAc="seek">
                  <p:cTn id="7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" fill="hold">
                          <p:stCondLst>
                            <p:cond delay="0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path" presetSubtype="0" accel="50000" fill="hold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3.20988E-6 L 0.04358 -0.00031 " pathEditMode="relative" rAng="0" ptsTypes="AA" p14:bounceEnd="54000">
                                          <p:cBhvr>
                                            <p:cTn id="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restart="whenNotActive" fill="hold" evtFilter="cancelBubble" nodeType="interactiveSeq">
                    <p:stCondLst>
                      <p:cond evt="onClick" delay="0">
                        <p:tgtEl>
                          <p:spTgt spid="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" fill="hold">
                          <p:stCondLst>
                            <p:cond delay="0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48148E-6 L 0.01962 0.0037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" y="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2"/>
                      </p:tgtEl>
                    </p:cond>
                  </p:nextCondLst>
                </p:seq>
                <p:seq concurrent="1" nextAc="seek">
                  <p:cTn id="7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" fill="hold">
                          <p:stCondLst>
                            <p:cond delay="0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4.93827E-6 L 0.04358 -0.00031 " pathEditMode="relative" rAng="0" ptsTypes="AA">
                                          <p:cBhvr>
                                            <p:cTn id="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Strided</a:t>
            </a:r>
            <a:r>
              <a:rPr lang="en-US" dirty="0"/>
              <a:t> Convolution (Stride = 2)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14FE5E-829D-D058-F830-11EC1C25881B}"/>
              </a:ext>
            </a:extLst>
          </p:cNvPr>
          <p:cNvCxnSpPr/>
          <p:nvPr/>
        </p:nvCxnSpPr>
        <p:spPr bwMode="auto">
          <a:xfrm>
            <a:off x="3423357" y="917566"/>
            <a:ext cx="3415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B6936C0-360A-14F9-A81F-B707B9D71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811894"/>
              </p:ext>
            </p:extLst>
          </p:nvPr>
        </p:nvGraphicFramePr>
        <p:xfrm>
          <a:off x="1517187" y="1325588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04367FAD-AC5C-112E-B8D8-EC6993C08243}"/>
              </a:ext>
            </a:extLst>
          </p:cNvPr>
          <p:cNvSpPr txBox="1"/>
          <p:nvPr/>
        </p:nvSpPr>
        <p:spPr>
          <a:xfrm>
            <a:off x="1184629" y="130097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2A4821-EA8B-6317-6EB6-AAE688FF08F4}"/>
              </a:ext>
            </a:extLst>
          </p:cNvPr>
          <p:cNvSpPr txBox="1"/>
          <p:nvPr/>
        </p:nvSpPr>
        <p:spPr>
          <a:xfrm>
            <a:off x="1907527" y="124135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8E85C12-8A56-B89B-4EC2-32671ED64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99738"/>
              </p:ext>
            </p:extLst>
          </p:nvPr>
        </p:nvGraphicFramePr>
        <p:xfrm>
          <a:off x="255862" y="1071614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2CEAB857-F634-8DD3-E39A-57404143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173507"/>
              </p:ext>
            </p:extLst>
          </p:nvPr>
        </p:nvGraphicFramePr>
        <p:xfrm>
          <a:off x="2282908" y="1328895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BD245F98-81DC-F80B-64C4-03581F75F49B}"/>
              </a:ext>
            </a:extLst>
          </p:cNvPr>
          <p:cNvSpPr/>
          <p:nvPr/>
        </p:nvSpPr>
        <p:spPr bwMode="auto">
          <a:xfrm>
            <a:off x="2272891" y="1344996"/>
            <a:ext cx="100016" cy="94486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610678-7EB4-95CE-FA1D-2CA05ACFA86C}"/>
              </a:ext>
            </a:extLst>
          </p:cNvPr>
          <p:cNvSpPr/>
          <p:nvPr/>
        </p:nvSpPr>
        <p:spPr bwMode="auto">
          <a:xfrm>
            <a:off x="252593" y="1049828"/>
            <a:ext cx="396920" cy="369332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5A1BDB-D35A-57E9-9402-95426BD11A62}"/>
              </a:ext>
            </a:extLst>
          </p:cNvPr>
          <p:cNvSpPr txBox="1"/>
          <p:nvPr/>
        </p:nvSpPr>
        <p:spPr>
          <a:xfrm>
            <a:off x="375356" y="1946840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ED461B-AC6F-3EF1-4F63-2AACF22E74F5}"/>
              </a:ext>
            </a:extLst>
          </p:cNvPr>
          <p:cNvSpPr txBox="1"/>
          <p:nvPr/>
        </p:nvSpPr>
        <p:spPr>
          <a:xfrm>
            <a:off x="1403038" y="171468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E82A5-D792-6849-8B96-C4AB7FDA9EBF}"/>
              </a:ext>
            </a:extLst>
          </p:cNvPr>
          <p:cNvSpPr txBox="1"/>
          <p:nvPr/>
        </p:nvSpPr>
        <p:spPr>
          <a:xfrm>
            <a:off x="0" y="31874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4CA15C-4CD2-A654-C4F2-97074F465C13}"/>
              </a:ext>
            </a:extLst>
          </p:cNvPr>
          <p:cNvSpPr txBox="1"/>
          <p:nvPr/>
        </p:nvSpPr>
        <p:spPr>
          <a:xfrm>
            <a:off x="1368972" y="986422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E7BB96-FE6A-2B22-981F-E1F0B6C7E6B7}"/>
              </a:ext>
            </a:extLst>
          </p:cNvPr>
          <p:cNvSpPr txBox="1"/>
          <p:nvPr/>
        </p:nvSpPr>
        <p:spPr>
          <a:xfrm>
            <a:off x="2112220" y="1703015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11FC3565-10C0-1E31-D9D8-CDD66264B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7908"/>
              </p:ext>
            </p:extLst>
          </p:nvPr>
        </p:nvGraphicFramePr>
        <p:xfrm>
          <a:off x="4665913" y="1290587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9EF9CE9F-DFEC-DC0D-14DA-5C82E6F0EE57}"/>
              </a:ext>
            </a:extLst>
          </p:cNvPr>
          <p:cNvSpPr txBox="1"/>
          <p:nvPr/>
        </p:nvSpPr>
        <p:spPr>
          <a:xfrm>
            <a:off x="4333355" y="1265969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CC025C-4562-6B9E-1CF3-F096A4D18713}"/>
              </a:ext>
            </a:extLst>
          </p:cNvPr>
          <p:cNvSpPr txBox="1"/>
          <p:nvPr/>
        </p:nvSpPr>
        <p:spPr>
          <a:xfrm>
            <a:off x="5056253" y="1206349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188D9DD0-FF9D-6301-6924-0847A9BD0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857390"/>
              </p:ext>
            </p:extLst>
          </p:nvPr>
        </p:nvGraphicFramePr>
        <p:xfrm>
          <a:off x="3404588" y="1036613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B74D72EB-4FC0-1557-2C59-2FFA99225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281965"/>
              </p:ext>
            </p:extLst>
          </p:nvPr>
        </p:nvGraphicFramePr>
        <p:xfrm>
          <a:off x="5431634" y="1293894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79" name="Rectangle 78">
            <a:extLst>
              <a:ext uri="{FF2B5EF4-FFF2-40B4-BE49-F238E27FC236}">
                <a16:creationId xmlns:a16="http://schemas.microsoft.com/office/drawing/2014/main" id="{B1F46C31-9F9B-CFCD-C9B6-837E0D3ACF51}"/>
              </a:ext>
            </a:extLst>
          </p:cNvPr>
          <p:cNvSpPr/>
          <p:nvPr/>
        </p:nvSpPr>
        <p:spPr bwMode="auto">
          <a:xfrm>
            <a:off x="5547014" y="1309995"/>
            <a:ext cx="100016" cy="94486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D85F092-128C-778E-CC16-BFA7FBC0CB1F}"/>
              </a:ext>
            </a:extLst>
          </p:cNvPr>
          <p:cNvSpPr/>
          <p:nvPr/>
        </p:nvSpPr>
        <p:spPr bwMode="auto">
          <a:xfrm>
            <a:off x="3666570" y="1025585"/>
            <a:ext cx="396920" cy="369332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1851DD-3DE6-3A6B-9466-A7E537BE1F2D}"/>
              </a:ext>
            </a:extLst>
          </p:cNvPr>
          <p:cNvSpPr txBox="1"/>
          <p:nvPr/>
        </p:nvSpPr>
        <p:spPr>
          <a:xfrm>
            <a:off x="3524082" y="1911839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FD231A-6803-DA7F-A0DC-DC4F82D03759}"/>
              </a:ext>
            </a:extLst>
          </p:cNvPr>
          <p:cNvSpPr txBox="1"/>
          <p:nvPr/>
        </p:nvSpPr>
        <p:spPr>
          <a:xfrm>
            <a:off x="4551764" y="167968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C3F3BB-781F-F188-764C-DC8C8BE55DB2}"/>
              </a:ext>
            </a:extLst>
          </p:cNvPr>
          <p:cNvSpPr txBox="1"/>
          <p:nvPr/>
        </p:nvSpPr>
        <p:spPr>
          <a:xfrm>
            <a:off x="4517698" y="951421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9FF525-C3B3-DD4C-6BD5-FF29A53E28D7}"/>
              </a:ext>
            </a:extLst>
          </p:cNvPr>
          <p:cNvSpPr txBox="1"/>
          <p:nvPr/>
        </p:nvSpPr>
        <p:spPr>
          <a:xfrm>
            <a:off x="5260946" y="1668014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02257147-C784-E1E5-F018-AB169543B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092713"/>
              </p:ext>
            </p:extLst>
          </p:nvPr>
        </p:nvGraphicFramePr>
        <p:xfrm>
          <a:off x="7839999" y="1302254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A35F589D-60D2-EF0E-DA6C-907EB5204BEB}"/>
              </a:ext>
            </a:extLst>
          </p:cNvPr>
          <p:cNvSpPr txBox="1"/>
          <p:nvPr/>
        </p:nvSpPr>
        <p:spPr>
          <a:xfrm>
            <a:off x="7507441" y="127763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9C65B5-DD88-1D64-69E1-E3CF9605D7A7}"/>
              </a:ext>
            </a:extLst>
          </p:cNvPr>
          <p:cNvSpPr txBox="1"/>
          <p:nvPr/>
        </p:nvSpPr>
        <p:spPr>
          <a:xfrm>
            <a:off x="8230339" y="121801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757321C0-1284-1DB1-14D4-2F6AB0E4A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276876"/>
              </p:ext>
            </p:extLst>
          </p:nvPr>
        </p:nvGraphicFramePr>
        <p:xfrm>
          <a:off x="6578674" y="1048280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627E46DC-33C7-6627-9FE5-ED5563B55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219807"/>
              </p:ext>
            </p:extLst>
          </p:nvPr>
        </p:nvGraphicFramePr>
        <p:xfrm>
          <a:off x="8605720" y="1305561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91" name="Rectangle 90">
            <a:extLst>
              <a:ext uri="{FF2B5EF4-FFF2-40B4-BE49-F238E27FC236}">
                <a16:creationId xmlns:a16="http://schemas.microsoft.com/office/drawing/2014/main" id="{03F36FEC-92F1-FE95-CFD9-2AAC729DF725}"/>
              </a:ext>
            </a:extLst>
          </p:cNvPr>
          <p:cNvSpPr/>
          <p:nvPr/>
        </p:nvSpPr>
        <p:spPr bwMode="auto">
          <a:xfrm>
            <a:off x="8853895" y="1321662"/>
            <a:ext cx="100016" cy="94486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C368496-082E-7A49-B8A6-D99515699E20}"/>
              </a:ext>
            </a:extLst>
          </p:cNvPr>
          <p:cNvSpPr/>
          <p:nvPr/>
        </p:nvSpPr>
        <p:spPr bwMode="auto">
          <a:xfrm>
            <a:off x="7086146" y="1037252"/>
            <a:ext cx="396920" cy="369332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35C814-566C-A5E4-7245-7861A59F2A69}"/>
              </a:ext>
            </a:extLst>
          </p:cNvPr>
          <p:cNvSpPr txBox="1"/>
          <p:nvPr/>
        </p:nvSpPr>
        <p:spPr>
          <a:xfrm>
            <a:off x="6698168" y="1923506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BEC666D-A210-3044-E608-D17950AABB86}"/>
              </a:ext>
            </a:extLst>
          </p:cNvPr>
          <p:cNvSpPr txBox="1"/>
          <p:nvPr/>
        </p:nvSpPr>
        <p:spPr>
          <a:xfrm>
            <a:off x="7725850" y="169134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4E9319-EA5D-5529-2647-C8BB554CEDD1}"/>
              </a:ext>
            </a:extLst>
          </p:cNvPr>
          <p:cNvSpPr txBox="1"/>
          <p:nvPr/>
        </p:nvSpPr>
        <p:spPr>
          <a:xfrm>
            <a:off x="7691784" y="963088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6AE053-6932-7539-3BC7-DBC5A7215CB1}"/>
              </a:ext>
            </a:extLst>
          </p:cNvPr>
          <p:cNvSpPr txBox="1"/>
          <p:nvPr/>
        </p:nvSpPr>
        <p:spPr>
          <a:xfrm>
            <a:off x="8364475" y="1679681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DCBFC176-E749-8A44-3E5C-A7910C50C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79710"/>
              </p:ext>
            </p:extLst>
          </p:nvPr>
        </p:nvGraphicFramePr>
        <p:xfrm>
          <a:off x="1541387" y="2664269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DC15D94F-6FCB-9101-F9F2-2874386E14E9}"/>
              </a:ext>
            </a:extLst>
          </p:cNvPr>
          <p:cNvSpPr txBox="1"/>
          <p:nvPr/>
        </p:nvSpPr>
        <p:spPr>
          <a:xfrm>
            <a:off x="1208829" y="2639651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487E28-9176-0928-26E0-3078050DD35D}"/>
              </a:ext>
            </a:extLst>
          </p:cNvPr>
          <p:cNvSpPr txBox="1"/>
          <p:nvPr/>
        </p:nvSpPr>
        <p:spPr>
          <a:xfrm>
            <a:off x="1931727" y="2580031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54D24D84-D9A0-A3A1-C3C6-864BCDB39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29152"/>
              </p:ext>
            </p:extLst>
          </p:nvPr>
        </p:nvGraphicFramePr>
        <p:xfrm>
          <a:off x="280062" y="2410295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80A299D0-931E-39EB-E3E8-DA643A578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37023"/>
              </p:ext>
            </p:extLst>
          </p:nvPr>
        </p:nvGraphicFramePr>
        <p:xfrm>
          <a:off x="2307108" y="2667576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03" name="Rectangle 102">
            <a:extLst>
              <a:ext uri="{FF2B5EF4-FFF2-40B4-BE49-F238E27FC236}">
                <a16:creationId xmlns:a16="http://schemas.microsoft.com/office/drawing/2014/main" id="{978820D5-7495-1F09-A70E-E684CA65FD3F}"/>
              </a:ext>
            </a:extLst>
          </p:cNvPr>
          <p:cNvSpPr/>
          <p:nvPr/>
        </p:nvSpPr>
        <p:spPr bwMode="auto">
          <a:xfrm>
            <a:off x="2318607" y="2795509"/>
            <a:ext cx="100016" cy="94486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1A544FD-5753-69CF-C304-4A3EB8F8CFB7}"/>
              </a:ext>
            </a:extLst>
          </p:cNvPr>
          <p:cNvSpPr/>
          <p:nvPr/>
        </p:nvSpPr>
        <p:spPr bwMode="auto">
          <a:xfrm>
            <a:off x="284455" y="2653685"/>
            <a:ext cx="396920" cy="369332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B9AEA21-408B-39AC-40B0-C40463C2C4F4}"/>
              </a:ext>
            </a:extLst>
          </p:cNvPr>
          <p:cNvSpPr txBox="1"/>
          <p:nvPr/>
        </p:nvSpPr>
        <p:spPr>
          <a:xfrm>
            <a:off x="399556" y="3285521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9D75A58-296E-3371-AF77-844A9918FCB8}"/>
              </a:ext>
            </a:extLst>
          </p:cNvPr>
          <p:cNvSpPr txBox="1"/>
          <p:nvPr/>
        </p:nvSpPr>
        <p:spPr>
          <a:xfrm>
            <a:off x="1427238" y="305336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827170-D33B-B0CB-2F5A-2AE7CDC96035}"/>
              </a:ext>
            </a:extLst>
          </p:cNvPr>
          <p:cNvSpPr txBox="1"/>
          <p:nvPr/>
        </p:nvSpPr>
        <p:spPr>
          <a:xfrm>
            <a:off x="1393172" y="2325103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853AC77-580D-716E-26E9-28F225EFCCB2}"/>
              </a:ext>
            </a:extLst>
          </p:cNvPr>
          <p:cNvSpPr txBox="1"/>
          <p:nvPr/>
        </p:nvSpPr>
        <p:spPr>
          <a:xfrm>
            <a:off x="2136420" y="3041696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0E0834BA-CEED-E178-53B8-C5E39A025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02540"/>
              </p:ext>
            </p:extLst>
          </p:nvPr>
        </p:nvGraphicFramePr>
        <p:xfrm>
          <a:off x="4690113" y="2629268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10" name="TextBox 109">
            <a:extLst>
              <a:ext uri="{FF2B5EF4-FFF2-40B4-BE49-F238E27FC236}">
                <a16:creationId xmlns:a16="http://schemas.microsoft.com/office/drawing/2014/main" id="{EBB6EFEA-D1FB-D1C7-11ED-606E636FA7EE}"/>
              </a:ext>
            </a:extLst>
          </p:cNvPr>
          <p:cNvSpPr txBox="1"/>
          <p:nvPr/>
        </p:nvSpPr>
        <p:spPr>
          <a:xfrm>
            <a:off x="4357555" y="260465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9966666-21E2-50A4-EEDB-5DB8E55FD03E}"/>
              </a:ext>
            </a:extLst>
          </p:cNvPr>
          <p:cNvSpPr txBox="1"/>
          <p:nvPr/>
        </p:nvSpPr>
        <p:spPr>
          <a:xfrm>
            <a:off x="5080453" y="254503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956F3723-5ADA-3C23-A746-F5C9D000B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970543"/>
              </p:ext>
            </p:extLst>
          </p:nvPr>
        </p:nvGraphicFramePr>
        <p:xfrm>
          <a:off x="3428788" y="2375294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306B63B-D5EA-30BA-E517-24C2E6F3B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585"/>
              </p:ext>
            </p:extLst>
          </p:nvPr>
        </p:nvGraphicFramePr>
        <p:xfrm>
          <a:off x="5455834" y="2632575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15" name="Rectangle 114">
            <a:extLst>
              <a:ext uri="{FF2B5EF4-FFF2-40B4-BE49-F238E27FC236}">
                <a16:creationId xmlns:a16="http://schemas.microsoft.com/office/drawing/2014/main" id="{1C2B8080-7DCB-B366-C639-2CA9A58BDF11}"/>
              </a:ext>
            </a:extLst>
          </p:cNvPr>
          <p:cNvSpPr/>
          <p:nvPr/>
        </p:nvSpPr>
        <p:spPr bwMode="auto">
          <a:xfrm>
            <a:off x="5581972" y="2772200"/>
            <a:ext cx="100016" cy="94486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E809AFE-BB2C-A286-DE68-57145FEEBBE2}"/>
              </a:ext>
            </a:extLst>
          </p:cNvPr>
          <p:cNvSpPr/>
          <p:nvPr/>
        </p:nvSpPr>
        <p:spPr bwMode="auto">
          <a:xfrm>
            <a:off x="3682390" y="2616886"/>
            <a:ext cx="396920" cy="369332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0C36A7F-2228-429E-1A95-4B8083299F7F}"/>
              </a:ext>
            </a:extLst>
          </p:cNvPr>
          <p:cNvSpPr txBox="1"/>
          <p:nvPr/>
        </p:nvSpPr>
        <p:spPr>
          <a:xfrm>
            <a:off x="3548282" y="3250520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B1CEA6-E69F-2AD8-530C-A40139DD866B}"/>
              </a:ext>
            </a:extLst>
          </p:cNvPr>
          <p:cNvSpPr txBox="1"/>
          <p:nvPr/>
        </p:nvSpPr>
        <p:spPr>
          <a:xfrm>
            <a:off x="4575964" y="301836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FBEB631-7D26-3841-05E2-43B9D4FA2610}"/>
              </a:ext>
            </a:extLst>
          </p:cNvPr>
          <p:cNvSpPr txBox="1"/>
          <p:nvPr/>
        </p:nvSpPr>
        <p:spPr>
          <a:xfrm>
            <a:off x="4541898" y="2290102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8107CB-F32B-B4B7-B998-A3A7E129BBDC}"/>
              </a:ext>
            </a:extLst>
          </p:cNvPr>
          <p:cNvSpPr txBox="1"/>
          <p:nvPr/>
        </p:nvSpPr>
        <p:spPr>
          <a:xfrm>
            <a:off x="5285146" y="3006695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C8A185A6-EB38-4623-8DC6-E07F3FE8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23857"/>
              </p:ext>
            </p:extLst>
          </p:nvPr>
        </p:nvGraphicFramePr>
        <p:xfrm>
          <a:off x="7864199" y="2640935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22" name="TextBox 121">
            <a:extLst>
              <a:ext uri="{FF2B5EF4-FFF2-40B4-BE49-F238E27FC236}">
                <a16:creationId xmlns:a16="http://schemas.microsoft.com/office/drawing/2014/main" id="{DBB91CC7-D6AB-843B-FA7C-A0C4A942408D}"/>
              </a:ext>
            </a:extLst>
          </p:cNvPr>
          <p:cNvSpPr txBox="1"/>
          <p:nvPr/>
        </p:nvSpPr>
        <p:spPr>
          <a:xfrm>
            <a:off x="7531641" y="2616317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228B970-0D54-A252-61A5-AB7B416BD635}"/>
              </a:ext>
            </a:extLst>
          </p:cNvPr>
          <p:cNvSpPr txBox="1"/>
          <p:nvPr/>
        </p:nvSpPr>
        <p:spPr>
          <a:xfrm>
            <a:off x="8254539" y="2556697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11F62E41-F69F-3BF3-0684-E9B48D2C2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216848"/>
              </p:ext>
            </p:extLst>
          </p:nvPr>
        </p:nvGraphicFramePr>
        <p:xfrm>
          <a:off x="6602874" y="2386961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410D7B54-48D5-FFB1-9E56-13ACC1BAE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088319"/>
              </p:ext>
            </p:extLst>
          </p:nvPr>
        </p:nvGraphicFramePr>
        <p:xfrm>
          <a:off x="8629920" y="2644242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27" name="Rectangle 126">
            <a:extLst>
              <a:ext uri="{FF2B5EF4-FFF2-40B4-BE49-F238E27FC236}">
                <a16:creationId xmlns:a16="http://schemas.microsoft.com/office/drawing/2014/main" id="{4FF1ED4A-9367-AABD-828A-ABEE087A0215}"/>
              </a:ext>
            </a:extLst>
          </p:cNvPr>
          <p:cNvSpPr/>
          <p:nvPr/>
        </p:nvSpPr>
        <p:spPr bwMode="auto">
          <a:xfrm>
            <a:off x="8878095" y="2783852"/>
            <a:ext cx="100016" cy="94486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FCCCF0B-E359-066E-5886-F716F4F854A6}"/>
              </a:ext>
            </a:extLst>
          </p:cNvPr>
          <p:cNvSpPr/>
          <p:nvPr/>
        </p:nvSpPr>
        <p:spPr bwMode="auto">
          <a:xfrm>
            <a:off x="7131862" y="2628538"/>
            <a:ext cx="396920" cy="369332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1A2172-AAE9-E486-F7F3-E1D9612D42BE}"/>
              </a:ext>
            </a:extLst>
          </p:cNvPr>
          <p:cNvSpPr txBox="1"/>
          <p:nvPr/>
        </p:nvSpPr>
        <p:spPr>
          <a:xfrm>
            <a:off x="6722368" y="3262187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5C49744-6339-8FB4-FD67-2F77679C0CCA}"/>
              </a:ext>
            </a:extLst>
          </p:cNvPr>
          <p:cNvSpPr txBox="1"/>
          <p:nvPr/>
        </p:nvSpPr>
        <p:spPr>
          <a:xfrm>
            <a:off x="7750050" y="303003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A39B76-4DD8-9CCA-7FA3-B4BE84A2DD1F}"/>
              </a:ext>
            </a:extLst>
          </p:cNvPr>
          <p:cNvSpPr txBox="1"/>
          <p:nvPr/>
        </p:nvSpPr>
        <p:spPr>
          <a:xfrm>
            <a:off x="7715984" y="2301769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62786F0-7721-3CCC-F0A3-94247E982C11}"/>
              </a:ext>
            </a:extLst>
          </p:cNvPr>
          <p:cNvSpPr txBox="1"/>
          <p:nvPr/>
        </p:nvSpPr>
        <p:spPr>
          <a:xfrm>
            <a:off x="8388675" y="3018362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BA293833-E313-2630-18D6-AF9B963E1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36857"/>
              </p:ext>
            </p:extLst>
          </p:nvPr>
        </p:nvGraphicFramePr>
        <p:xfrm>
          <a:off x="1541387" y="3980079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34" name="TextBox 133">
            <a:extLst>
              <a:ext uri="{FF2B5EF4-FFF2-40B4-BE49-F238E27FC236}">
                <a16:creationId xmlns:a16="http://schemas.microsoft.com/office/drawing/2014/main" id="{8CA0CD8E-3D29-6C1B-9DC0-A52054991D25}"/>
              </a:ext>
            </a:extLst>
          </p:cNvPr>
          <p:cNvSpPr txBox="1"/>
          <p:nvPr/>
        </p:nvSpPr>
        <p:spPr>
          <a:xfrm>
            <a:off x="1208829" y="3955461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1EE376C-C90D-5BE7-763E-7B53859806D9}"/>
              </a:ext>
            </a:extLst>
          </p:cNvPr>
          <p:cNvSpPr txBox="1"/>
          <p:nvPr/>
        </p:nvSpPr>
        <p:spPr>
          <a:xfrm>
            <a:off x="1931727" y="3895841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136" name="Table 135">
            <a:extLst>
              <a:ext uri="{FF2B5EF4-FFF2-40B4-BE49-F238E27FC236}">
                <a16:creationId xmlns:a16="http://schemas.microsoft.com/office/drawing/2014/main" id="{5B0C08E2-8479-0F19-4F0D-21139987B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44801"/>
              </p:ext>
            </p:extLst>
          </p:nvPr>
        </p:nvGraphicFramePr>
        <p:xfrm>
          <a:off x="280062" y="3726105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523FA9BB-6E0E-11FB-3C1D-0A754D4D3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96900"/>
              </p:ext>
            </p:extLst>
          </p:nvPr>
        </p:nvGraphicFramePr>
        <p:xfrm>
          <a:off x="2307108" y="3983386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39" name="Rectangle 138">
            <a:extLst>
              <a:ext uri="{FF2B5EF4-FFF2-40B4-BE49-F238E27FC236}">
                <a16:creationId xmlns:a16="http://schemas.microsoft.com/office/drawing/2014/main" id="{4082648D-88EB-E25D-FBB7-E3371446C875}"/>
              </a:ext>
            </a:extLst>
          </p:cNvPr>
          <p:cNvSpPr/>
          <p:nvPr/>
        </p:nvSpPr>
        <p:spPr bwMode="auto">
          <a:xfrm>
            <a:off x="2334649" y="4242115"/>
            <a:ext cx="100016" cy="94486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9189611-D899-1FBF-D5C3-540A1D67B78E}"/>
              </a:ext>
            </a:extLst>
          </p:cNvPr>
          <p:cNvSpPr/>
          <p:nvPr/>
        </p:nvSpPr>
        <p:spPr bwMode="auto">
          <a:xfrm>
            <a:off x="276434" y="4215892"/>
            <a:ext cx="396920" cy="369332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F9C407B-EE32-B23E-4A4F-E902D1B72EB0}"/>
              </a:ext>
            </a:extLst>
          </p:cNvPr>
          <p:cNvSpPr txBox="1"/>
          <p:nvPr/>
        </p:nvSpPr>
        <p:spPr>
          <a:xfrm>
            <a:off x="399556" y="4601331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F476C7A-50C4-E62C-0E5F-00786BA4A2FE}"/>
              </a:ext>
            </a:extLst>
          </p:cNvPr>
          <p:cNvSpPr txBox="1"/>
          <p:nvPr/>
        </p:nvSpPr>
        <p:spPr>
          <a:xfrm>
            <a:off x="1427238" y="436917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990CAE3-3D17-80B8-1A14-EC88CB7B901A}"/>
              </a:ext>
            </a:extLst>
          </p:cNvPr>
          <p:cNvSpPr txBox="1"/>
          <p:nvPr/>
        </p:nvSpPr>
        <p:spPr>
          <a:xfrm>
            <a:off x="1393172" y="3640913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001F190-173B-AFB2-CEEF-248D17B0835F}"/>
              </a:ext>
            </a:extLst>
          </p:cNvPr>
          <p:cNvSpPr txBox="1"/>
          <p:nvPr/>
        </p:nvSpPr>
        <p:spPr>
          <a:xfrm>
            <a:off x="2136420" y="4357506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0FEBC3A7-B2E2-5FA1-B9E0-E11A342E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19784"/>
              </p:ext>
            </p:extLst>
          </p:nvPr>
        </p:nvGraphicFramePr>
        <p:xfrm>
          <a:off x="4690113" y="3945078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46" name="TextBox 145">
            <a:extLst>
              <a:ext uri="{FF2B5EF4-FFF2-40B4-BE49-F238E27FC236}">
                <a16:creationId xmlns:a16="http://schemas.microsoft.com/office/drawing/2014/main" id="{FB3F6F88-C32C-CD27-3B3D-23A570C367AC}"/>
              </a:ext>
            </a:extLst>
          </p:cNvPr>
          <p:cNvSpPr txBox="1"/>
          <p:nvPr/>
        </p:nvSpPr>
        <p:spPr>
          <a:xfrm>
            <a:off x="4357555" y="392046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2B7B0CE-58C4-8CC8-6C10-E67CE6C319F0}"/>
              </a:ext>
            </a:extLst>
          </p:cNvPr>
          <p:cNvSpPr txBox="1"/>
          <p:nvPr/>
        </p:nvSpPr>
        <p:spPr>
          <a:xfrm>
            <a:off x="5080453" y="386084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148" name="Table 147">
            <a:extLst>
              <a:ext uri="{FF2B5EF4-FFF2-40B4-BE49-F238E27FC236}">
                <a16:creationId xmlns:a16="http://schemas.microsoft.com/office/drawing/2014/main" id="{BA129941-F799-7102-61AC-EF5C446BE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295313"/>
              </p:ext>
            </p:extLst>
          </p:nvPr>
        </p:nvGraphicFramePr>
        <p:xfrm>
          <a:off x="3428788" y="3691104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0AFC2D24-A514-6CE7-9A37-F5D979FF6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34901"/>
              </p:ext>
            </p:extLst>
          </p:nvPr>
        </p:nvGraphicFramePr>
        <p:xfrm>
          <a:off x="5455834" y="3948385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51" name="Rectangle 150">
            <a:extLst>
              <a:ext uri="{FF2B5EF4-FFF2-40B4-BE49-F238E27FC236}">
                <a16:creationId xmlns:a16="http://schemas.microsoft.com/office/drawing/2014/main" id="{E63612BF-1E68-8999-F44D-1191F535549E}"/>
              </a:ext>
            </a:extLst>
          </p:cNvPr>
          <p:cNvSpPr/>
          <p:nvPr/>
        </p:nvSpPr>
        <p:spPr bwMode="auto">
          <a:xfrm>
            <a:off x="5581972" y="4206348"/>
            <a:ext cx="100016" cy="94486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1341B0C-50AB-4CE2-3630-8AC399D094D0}"/>
              </a:ext>
            </a:extLst>
          </p:cNvPr>
          <p:cNvSpPr/>
          <p:nvPr/>
        </p:nvSpPr>
        <p:spPr bwMode="auto">
          <a:xfrm>
            <a:off x="3685127" y="4169372"/>
            <a:ext cx="396920" cy="369332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F32C61E-07A5-EBD7-77BB-B721DDA9AB04}"/>
              </a:ext>
            </a:extLst>
          </p:cNvPr>
          <p:cNvSpPr txBox="1"/>
          <p:nvPr/>
        </p:nvSpPr>
        <p:spPr>
          <a:xfrm>
            <a:off x="3548282" y="4566330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5471BAC-9F4D-3FAB-8052-30C9B1E3752F}"/>
              </a:ext>
            </a:extLst>
          </p:cNvPr>
          <p:cNvSpPr txBox="1"/>
          <p:nvPr/>
        </p:nvSpPr>
        <p:spPr>
          <a:xfrm>
            <a:off x="4575964" y="433417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0A959C3-A442-B59D-921A-16BC8F5DBDDC}"/>
              </a:ext>
            </a:extLst>
          </p:cNvPr>
          <p:cNvSpPr txBox="1"/>
          <p:nvPr/>
        </p:nvSpPr>
        <p:spPr>
          <a:xfrm>
            <a:off x="4530559" y="3588111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9D63122-6F11-F986-291C-4EF427D48879}"/>
              </a:ext>
            </a:extLst>
          </p:cNvPr>
          <p:cNvSpPr txBox="1"/>
          <p:nvPr/>
        </p:nvSpPr>
        <p:spPr>
          <a:xfrm>
            <a:off x="5285146" y="4322505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7D180B1C-D609-20E6-2BEC-05814BC92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627657"/>
              </p:ext>
            </p:extLst>
          </p:nvPr>
        </p:nvGraphicFramePr>
        <p:xfrm>
          <a:off x="7864199" y="3956745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58" name="TextBox 157">
            <a:extLst>
              <a:ext uri="{FF2B5EF4-FFF2-40B4-BE49-F238E27FC236}">
                <a16:creationId xmlns:a16="http://schemas.microsoft.com/office/drawing/2014/main" id="{2D7DC9F0-D378-6FCA-908A-89DCE2AA5492}"/>
              </a:ext>
            </a:extLst>
          </p:cNvPr>
          <p:cNvSpPr txBox="1"/>
          <p:nvPr/>
        </p:nvSpPr>
        <p:spPr>
          <a:xfrm>
            <a:off x="7531641" y="3932127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AFDBBB7-E926-4205-FF7E-9106D86984AC}"/>
              </a:ext>
            </a:extLst>
          </p:cNvPr>
          <p:cNvSpPr txBox="1"/>
          <p:nvPr/>
        </p:nvSpPr>
        <p:spPr>
          <a:xfrm>
            <a:off x="8254539" y="3872507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7EAFAD34-2BA9-ED0A-BFE3-FA8090B8D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31437"/>
              </p:ext>
            </p:extLst>
          </p:nvPr>
        </p:nvGraphicFramePr>
        <p:xfrm>
          <a:off x="6602874" y="3702771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161" name="Table 160">
            <a:extLst>
              <a:ext uri="{FF2B5EF4-FFF2-40B4-BE49-F238E27FC236}">
                <a16:creationId xmlns:a16="http://schemas.microsoft.com/office/drawing/2014/main" id="{062CED47-9F69-8A47-6442-31AB825EB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502686"/>
              </p:ext>
            </p:extLst>
          </p:nvPr>
        </p:nvGraphicFramePr>
        <p:xfrm>
          <a:off x="8629920" y="3960052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163" name="Rectangle 162">
            <a:extLst>
              <a:ext uri="{FF2B5EF4-FFF2-40B4-BE49-F238E27FC236}">
                <a16:creationId xmlns:a16="http://schemas.microsoft.com/office/drawing/2014/main" id="{019BF2C9-69EA-2F0A-81D7-541BBF5F2727}"/>
              </a:ext>
            </a:extLst>
          </p:cNvPr>
          <p:cNvSpPr/>
          <p:nvPr/>
        </p:nvSpPr>
        <p:spPr bwMode="auto">
          <a:xfrm>
            <a:off x="8878095" y="4218000"/>
            <a:ext cx="100016" cy="94486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6DA2054-4FC5-F2DF-0BB4-724205D539E7}"/>
              </a:ext>
            </a:extLst>
          </p:cNvPr>
          <p:cNvSpPr/>
          <p:nvPr/>
        </p:nvSpPr>
        <p:spPr bwMode="auto">
          <a:xfrm>
            <a:off x="7131862" y="4170266"/>
            <a:ext cx="396920" cy="369332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6A28CD3-984E-329A-F39E-652F819FB7F9}"/>
              </a:ext>
            </a:extLst>
          </p:cNvPr>
          <p:cNvSpPr txBox="1"/>
          <p:nvPr/>
        </p:nvSpPr>
        <p:spPr>
          <a:xfrm>
            <a:off x="6722368" y="4577997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ECD4628-D197-C745-D52D-8884E4ECBCE6}"/>
              </a:ext>
            </a:extLst>
          </p:cNvPr>
          <p:cNvSpPr txBox="1"/>
          <p:nvPr/>
        </p:nvSpPr>
        <p:spPr>
          <a:xfrm>
            <a:off x="7750050" y="434584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A68CF60-F234-F516-243D-3E403FF2F8A3}"/>
              </a:ext>
            </a:extLst>
          </p:cNvPr>
          <p:cNvSpPr txBox="1"/>
          <p:nvPr/>
        </p:nvSpPr>
        <p:spPr>
          <a:xfrm>
            <a:off x="7715984" y="3617579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E931130-43CF-77CB-8F80-69FFD81086EF}"/>
              </a:ext>
            </a:extLst>
          </p:cNvPr>
          <p:cNvSpPr txBox="1"/>
          <p:nvPr/>
        </p:nvSpPr>
        <p:spPr>
          <a:xfrm>
            <a:off x="8388675" y="4334172"/>
            <a:ext cx="73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1AB8B24-28F7-B6A7-74DF-0EEDCF9A3D84}"/>
              </a:ext>
            </a:extLst>
          </p:cNvPr>
          <p:cNvCxnSpPr/>
          <p:nvPr/>
        </p:nvCxnSpPr>
        <p:spPr bwMode="auto">
          <a:xfrm>
            <a:off x="6852357" y="928518"/>
            <a:ext cx="3415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0176A273-C20B-ACC6-9D28-0DB58401F9FA}"/>
              </a:ext>
            </a:extLst>
          </p:cNvPr>
          <p:cNvCxnSpPr/>
          <p:nvPr/>
        </p:nvCxnSpPr>
        <p:spPr bwMode="auto">
          <a:xfrm>
            <a:off x="3423357" y="2266756"/>
            <a:ext cx="3415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9197ABA-AA8C-E2A1-9E71-A4B8A438E9B8}"/>
              </a:ext>
            </a:extLst>
          </p:cNvPr>
          <p:cNvCxnSpPr/>
          <p:nvPr/>
        </p:nvCxnSpPr>
        <p:spPr bwMode="auto">
          <a:xfrm>
            <a:off x="6889106" y="2277708"/>
            <a:ext cx="3415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7C1D2E7-BE3C-5660-1A92-13B965C02334}"/>
              </a:ext>
            </a:extLst>
          </p:cNvPr>
          <p:cNvCxnSpPr/>
          <p:nvPr/>
        </p:nvCxnSpPr>
        <p:spPr bwMode="auto">
          <a:xfrm rot="5400000">
            <a:off x="32727" y="2502266"/>
            <a:ext cx="29260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E6A9AF4-4EF2-A825-A71F-C47AC4962BA4}"/>
              </a:ext>
            </a:extLst>
          </p:cNvPr>
          <p:cNvCxnSpPr/>
          <p:nvPr/>
        </p:nvCxnSpPr>
        <p:spPr bwMode="auto">
          <a:xfrm rot="5400000">
            <a:off x="3190094" y="2518147"/>
            <a:ext cx="29260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935A44A-5600-C2C9-9D0F-2BEE64B576F4}"/>
              </a:ext>
            </a:extLst>
          </p:cNvPr>
          <p:cNvCxnSpPr/>
          <p:nvPr/>
        </p:nvCxnSpPr>
        <p:spPr bwMode="auto">
          <a:xfrm rot="5400000">
            <a:off x="6357327" y="2532487"/>
            <a:ext cx="29260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DCBCDE86-007B-8656-120F-B82A3BE46FAE}"/>
              </a:ext>
            </a:extLst>
          </p:cNvPr>
          <p:cNvCxnSpPr/>
          <p:nvPr/>
        </p:nvCxnSpPr>
        <p:spPr bwMode="auto">
          <a:xfrm>
            <a:off x="3423357" y="3623682"/>
            <a:ext cx="3415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F54A310-0D44-3D45-FA8E-21737C52651B}"/>
              </a:ext>
            </a:extLst>
          </p:cNvPr>
          <p:cNvCxnSpPr/>
          <p:nvPr/>
        </p:nvCxnSpPr>
        <p:spPr bwMode="auto">
          <a:xfrm>
            <a:off x="6812906" y="3634634"/>
            <a:ext cx="3415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13FA915-79A5-DF96-860E-FF8FAE0699B3}"/>
              </a:ext>
            </a:extLst>
          </p:cNvPr>
          <p:cNvCxnSpPr/>
          <p:nvPr/>
        </p:nvCxnSpPr>
        <p:spPr bwMode="auto">
          <a:xfrm rot="5400000">
            <a:off x="32727" y="4131354"/>
            <a:ext cx="29260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92A153B-78C5-A64E-1A22-9C8E4DF2A65D}"/>
              </a:ext>
            </a:extLst>
          </p:cNvPr>
          <p:cNvCxnSpPr/>
          <p:nvPr/>
        </p:nvCxnSpPr>
        <p:spPr bwMode="auto">
          <a:xfrm rot="5400000">
            <a:off x="3190094" y="4052905"/>
            <a:ext cx="29260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F1FBB1B-00D8-F127-33DF-6E799CC6EFFA}"/>
              </a:ext>
            </a:extLst>
          </p:cNvPr>
          <p:cNvCxnSpPr/>
          <p:nvPr/>
        </p:nvCxnSpPr>
        <p:spPr bwMode="auto">
          <a:xfrm rot="5400000">
            <a:off x="6357327" y="4089655"/>
            <a:ext cx="29260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9693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C8A-A86C-7441-5C9B-F423AC2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62" y="285750"/>
            <a:ext cx="8848257" cy="49053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Size of the Convoluted Matrix (Padded and </a:t>
            </a:r>
            <a:r>
              <a:rPr lang="en-US" dirty="0" err="1"/>
              <a:t>Strided</a:t>
            </a:r>
            <a:r>
              <a:rPr lang="en-US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14FE5E-829D-D058-F830-11EC1C25881B}"/>
              </a:ext>
            </a:extLst>
          </p:cNvPr>
          <p:cNvCxnSpPr/>
          <p:nvPr/>
        </p:nvCxnSpPr>
        <p:spPr bwMode="auto">
          <a:xfrm>
            <a:off x="3423357" y="917566"/>
            <a:ext cx="3415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B6936C0-360A-14F9-A81F-B707B9D71657}"/>
              </a:ext>
            </a:extLst>
          </p:cNvPr>
          <p:cNvGraphicFramePr>
            <a:graphicFrameLocks noGrp="1"/>
          </p:cNvGraphicFramePr>
          <p:nvPr/>
        </p:nvGraphicFramePr>
        <p:xfrm>
          <a:off x="1517187" y="1325588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04367FAD-AC5C-112E-B8D8-EC6993C08243}"/>
              </a:ext>
            </a:extLst>
          </p:cNvPr>
          <p:cNvSpPr txBox="1"/>
          <p:nvPr/>
        </p:nvSpPr>
        <p:spPr>
          <a:xfrm>
            <a:off x="1184629" y="130097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2A4821-EA8B-6317-6EB6-AAE688FF08F4}"/>
              </a:ext>
            </a:extLst>
          </p:cNvPr>
          <p:cNvSpPr txBox="1"/>
          <p:nvPr/>
        </p:nvSpPr>
        <p:spPr>
          <a:xfrm>
            <a:off x="1907527" y="1241350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8E85C12-8A56-B89B-4EC2-32671ED648BE}"/>
              </a:ext>
            </a:extLst>
          </p:cNvPr>
          <p:cNvGraphicFramePr>
            <a:graphicFrameLocks noGrp="1"/>
          </p:cNvGraphicFramePr>
          <p:nvPr/>
        </p:nvGraphicFramePr>
        <p:xfrm>
          <a:off x="255862" y="1071614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2CEAB857-F634-8DD3-E39A-574041438D67}"/>
              </a:ext>
            </a:extLst>
          </p:cNvPr>
          <p:cNvGraphicFramePr>
            <a:graphicFrameLocks noGrp="1"/>
          </p:cNvGraphicFramePr>
          <p:nvPr/>
        </p:nvGraphicFramePr>
        <p:xfrm>
          <a:off x="2282908" y="1328895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6E87EC26-7057-E05A-F00C-01ADD61780E2}"/>
              </a:ext>
            </a:extLst>
          </p:cNvPr>
          <p:cNvGrpSpPr/>
          <p:nvPr/>
        </p:nvGrpSpPr>
        <p:grpSpPr>
          <a:xfrm>
            <a:off x="243540" y="1049828"/>
            <a:ext cx="2152474" cy="389654"/>
            <a:chOff x="548683" y="1372430"/>
            <a:chExt cx="2152474" cy="3896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245F98-81DC-F80B-64C4-03581F75F49B}"/>
                </a:ext>
              </a:extLst>
            </p:cNvPr>
            <p:cNvSpPr/>
            <p:nvPr/>
          </p:nvSpPr>
          <p:spPr bwMode="auto">
            <a:xfrm>
              <a:off x="2591139" y="1667598"/>
              <a:ext cx="110018" cy="94486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8610678-7EB4-95CE-FA1D-2CA05ACFA86C}"/>
                </a:ext>
              </a:extLst>
            </p:cNvPr>
            <p:cNvSpPr/>
            <p:nvPr/>
          </p:nvSpPr>
          <p:spPr bwMode="auto">
            <a:xfrm>
              <a:off x="548683" y="1372430"/>
              <a:ext cx="396920" cy="369332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D5A1BDB-D35A-57E9-9402-95426BD11A62}"/>
              </a:ext>
            </a:extLst>
          </p:cNvPr>
          <p:cNvSpPr txBox="1"/>
          <p:nvPr/>
        </p:nvSpPr>
        <p:spPr>
          <a:xfrm>
            <a:off x="255862" y="1902627"/>
            <a:ext cx="9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sz="1800" b="0" dirty="0"/>
              <a:t>₁</a:t>
            </a:r>
            <a:r>
              <a:rPr lang="en-US" dirty="0"/>
              <a:t> x </a:t>
            </a:r>
            <a:r>
              <a:rPr lang="en-US" sz="1800" b="0" dirty="0"/>
              <a:t>n₂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ED461B-AC6F-3EF1-4F63-2AACF22E74F5}"/>
              </a:ext>
            </a:extLst>
          </p:cNvPr>
          <p:cNvSpPr txBox="1"/>
          <p:nvPr/>
        </p:nvSpPr>
        <p:spPr>
          <a:xfrm>
            <a:off x="1393662" y="1703015"/>
            <a:ext cx="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x 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E82A5-D792-6849-8B96-C4AB7FDA9EBF}"/>
              </a:ext>
            </a:extLst>
          </p:cNvPr>
          <p:cNvSpPr txBox="1"/>
          <p:nvPr/>
        </p:nvSpPr>
        <p:spPr>
          <a:xfrm>
            <a:off x="0" y="31874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x 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4CA15C-4CD2-A654-C4F2-97074F465C13}"/>
              </a:ext>
            </a:extLst>
          </p:cNvPr>
          <p:cNvSpPr txBox="1"/>
          <p:nvPr/>
        </p:nvSpPr>
        <p:spPr>
          <a:xfrm>
            <a:off x="1368972" y="986422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E7BB96-FE6A-2B22-981F-E1F0B6C7E6B7}"/>
              </a:ext>
            </a:extLst>
          </p:cNvPr>
          <p:cNvSpPr txBox="1"/>
          <p:nvPr/>
        </p:nvSpPr>
        <p:spPr>
          <a:xfrm>
            <a:off x="2112219" y="1703015"/>
            <a:ext cx="90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sz="1800" b="0" dirty="0"/>
              <a:t>₁</a:t>
            </a:r>
            <a:r>
              <a:rPr lang="en-US" dirty="0"/>
              <a:t> x c</a:t>
            </a:r>
            <a:r>
              <a:rPr lang="en-US" sz="1800" b="0" dirty="0"/>
              <a:t>₂</a:t>
            </a:r>
            <a:endParaRPr lang="en-US" dirty="0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11FC3565-10C0-1E31-D9D8-CDD66264B9B5}"/>
              </a:ext>
            </a:extLst>
          </p:cNvPr>
          <p:cNvGraphicFramePr>
            <a:graphicFrameLocks noGrp="1"/>
          </p:cNvGraphicFramePr>
          <p:nvPr/>
        </p:nvGraphicFramePr>
        <p:xfrm>
          <a:off x="4665913" y="1290587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9EF9CE9F-DFEC-DC0D-14DA-5C82E6F0EE57}"/>
              </a:ext>
            </a:extLst>
          </p:cNvPr>
          <p:cNvSpPr txBox="1"/>
          <p:nvPr/>
        </p:nvSpPr>
        <p:spPr>
          <a:xfrm>
            <a:off x="4333355" y="1265969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CC025C-4562-6B9E-1CF3-F096A4D18713}"/>
              </a:ext>
            </a:extLst>
          </p:cNvPr>
          <p:cNvSpPr txBox="1"/>
          <p:nvPr/>
        </p:nvSpPr>
        <p:spPr>
          <a:xfrm>
            <a:off x="5056253" y="1206349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188D9DD0-FF9D-6301-6924-0847A9BD01DF}"/>
              </a:ext>
            </a:extLst>
          </p:cNvPr>
          <p:cNvGraphicFramePr>
            <a:graphicFrameLocks noGrp="1"/>
          </p:cNvGraphicFramePr>
          <p:nvPr/>
        </p:nvGraphicFramePr>
        <p:xfrm>
          <a:off x="3404588" y="1036613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B74D72EB-4FC0-1557-2C59-2FFA99225E22}"/>
              </a:ext>
            </a:extLst>
          </p:cNvPr>
          <p:cNvGraphicFramePr>
            <a:graphicFrameLocks noGrp="1"/>
          </p:cNvGraphicFramePr>
          <p:nvPr/>
        </p:nvGraphicFramePr>
        <p:xfrm>
          <a:off x="5431634" y="1293894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grpSp>
        <p:nvGrpSpPr>
          <p:cNvPr id="78" name="Group 77">
            <a:extLst>
              <a:ext uri="{FF2B5EF4-FFF2-40B4-BE49-F238E27FC236}">
                <a16:creationId xmlns:a16="http://schemas.microsoft.com/office/drawing/2014/main" id="{82733979-B8A8-168B-9068-2203014C4B3A}"/>
              </a:ext>
            </a:extLst>
          </p:cNvPr>
          <p:cNvGrpSpPr/>
          <p:nvPr/>
        </p:nvGrpSpPr>
        <p:grpSpPr>
          <a:xfrm>
            <a:off x="3666570" y="1034638"/>
            <a:ext cx="1994514" cy="369332"/>
            <a:chOff x="697590" y="1402999"/>
            <a:chExt cx="1994514" cy="3693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1F46C31-9F9B-CFCD-C9B6-837E0D3ACF51}"/>
                </a:ext>
              </a:extLst>
            </p:cNvPr>
            <p:cNvSpPr/>
            <p:nvPr/>
          </p:nvSpPr>
          <p:spPr bwMode="auto">
            <a:xfrm>
              <a:off x="2582086" y="1664579"/>
              <a:ext cx="110018" cy="103935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D85F092-128C-778E-CC16-BFA7FBC0CB1F}"/>
                </a:ext>
              </a:extLst>
            </p:cNvPr>
            <p:cNvSpPr/>
            <p:nvPr/>
          </p:nvSpPr>
          <p:spPr bwMode="auto">
            <a:xfrm>
              <a:off x="697590" y="1402999"/>
              <a:ext cx="396920" cy="369332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DC3F3BB-781F-F188-764C-DC8C8BE55DB2}"/>
              </a:ext>
            </a:extLst>
          </p:cNvPr>
          <p:cNvSpPr txBox="1"/>
          <p:nvPr/>
        </p:nvSpPr>
        <p:spPr>
          <a:xfrm>
            <a:off x="4517698" y="951421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02257147-C784-E1E5-F018-AB169543B235}"/>
              </a:ext>
            </a:extLst>
          </p:cNvPr>
          <p:cNvGraphicFramePr>
            <a:graphicFrameLocks noGrp="1"/>
          </p:cNvGraphicFramePr>
          <p:nvPr/>
        </p:nvGraphicFramePr>
        <p:xfrm>
          <a:off x="7839999" y="1302254"/>
          <a:ext cx="36168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1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1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A35F589D-60D2-EF0E-DA6C-907EB5204BEB}"/>
              </a:ext>
            </a:extLst>
          </p:cNvPr>
          <p:cNvSpPr txBox="1"/>
          <p:nvPr/>
        </p:nvSpPr>
        <p:spPr>
          <a:xfrm>
            <a:off x="7507441" y="127763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9C65B5-DD88-1D64-69E1-E3CF9605D7A7}"/>
              </a:ext>
            </a:extLst>
          </p:cNvPr>
          <p:cNvSpPr txBox="1"/>
          <p:nvPr/>
        </p:nvSpPr>
        <p:spPr>
          <a:xfrm>
            <a:off x="8230339" y="1218016"/>
            <a:ext cx="39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757321C0-1284-1DB1-14D4-2F6AB0E4A825}"/>
              </a:ext>
            </a:extLst>
          </p:cNvPr>
          <p:cNvGraphicFramePr>
            <a:graphicFrameLocks noGrp="1"/>
          </p:cNvGraphicFramePr>
          <p:nvPr/>
        </p:nvGraphicFramePr>
        <p:xfrm>
          <a:off x="6578674" y="1048280"/>
          <a:ext cx="92064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0">
                  <a:extLst>
                    <a:ext uri="{9D8B030D-6E8A-4147-A177-3AD203B41FA5}">
                      <a16:colId xmlns:a16="http://schemas.microsoft.com/office/drawing/2014/main" val="1370333149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973783794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2924219662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02152329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114853741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487323363"/>
                    </a:ext>
                  </a:extLst>
                </a:gridCol>
                <a:gridCol w="131520">
                  <a:extLst>
                    <a:ext uri="{9D8B030D-6E8A-4147-A177-3AD203B41FA5}">
                      <a16:colId xmlns:a16="http://schemas.microsoft.com/office/drawing/2014/main" val="36322215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7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823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1226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94530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545688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366651"/>
                  </a:ext>
                </a:extLst>
              </a:tr>
              <a:tr h="10888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75416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627E46DC-33C7-6627-9FE5-ED5563B5505B}"/>
              </a:ext>
            </a:extLst>
          </p:cNvPr>
          <p:cNvGraphicFramePr>
            <a:graphicFrameLocks noGrp="1"/>
          </p:cNvGraphicFramePr>
          <p:nvPr/>
        </p:nvGraphicFramePr>
        <p:xfrm>
          <a:off x="8605720" y="1305561"/>
          <a:ext cx="361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0">
                  <a:extLst>
                    <a:ext uri="{9D8B030D-6E8A-4147-A177-3AD203B41FA5}">
                      <a16:colId xmlns:a16="http://schemas.microsoft.com/office/drawing/2014/main" val="703712050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4168570751"/>
                    </a:ext>
                  </a:extLst>
                </a:gridCol>
                <a:gridCol w="120560">
                  <a:extLst>
                    <a:ext uri="{9D8B030D-6E8A-4147-A177-3AD203B41FA5}">
                      <a16:colId xmlns:a16="http://schemas.microsoft.com/office/drawing/2014/main" val="2447118539"/>
                    </a:ext>
                  </a:extLst>
                </a:gridCol>
              </a:tblGrid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55171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56834"/>
                  </a:ext>
                </a:extLst>
              </a:tr>
              <a:tr h="87614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259791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3227A493-6857-D6AF-FF4E-39C6956C92E3}"/>
              </a:ext>
            </a:extLst>
          </p:cNvPr>
          <p:cNvGrpSpPr/>
          <p:nvPr/>
        </p:nvGrpSpPr>
        <p:grpSpPr>
          <a:xfrm>
            <a:off x="7086146" y="1037252"/>
            <a:ext cx="1867765" cy="378896"/>
            <a:chOff x="810285" y="1393946"/>
            <a:chExt cx="1867765" cy="37889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3F36FEC-92F1-FE95-CFD9-2AAC729DF725}"/>
                </a:ext>
              </a:extLst>
            </p:cNvPr>
            <p:cNvSpPr/>
            <p:nvPr/>
          </p:nvSpPr>
          <p:spPr bwMode="auto">
            <a:xfrm>
              <a:off x="2578034" y="1678356"/>
              <a:ext cx="100016" cy="94486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C368496-082E-7A49-B8A6-D99515699E20}"/>
                </a:ext>
              </a:extLst>
            </p:cNvPr>
            <p:cNvSpPr/>
            <p:nvPr/>
          </p:nvSpPr>
          <p:spPr bwMode="auto">
            <a:xfrm>
              <a:off x="810285" y="1393946"/>
              <a:ext cx="396920" cy="369332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8E4E9319-EA5D-5529-2647-C8BB554CEDD1}"/>
              </a:ext>
            </a:extLst>
          </p:cNvPr>
          <p:cNvSpPr txBox="1"/>
          <p:nvPr/>
        </p:nvSpPr>
        <p:spPr>
          <a:xfrm>
            <a:off x="7691784" y="963088"/>
            <a:ext cx="7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1AB8B24-28F7-B6A7-74DF-0EEDCF9A3D84}"/>
              </a:ext>
            </a:extLst>
          </p:cNvPr>
          <p:cNvCxnSpPr/>
          <p:nvPr/>
        </p:nvCxnSpPr>
        <p:spPr bwMode="auto">
          <a:xfrm>
            <a:off x="6852357" y="928518"/>
            <a:ext cx="3415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E79DE-FD13-1CB9-4A6A-BF604759F91C}"/>
              </a:ext>
            </a:extLst>
          </p:cNvPr>
          <p:cNvSpPr txBox="1"/>
          <p:nvPr/>
        </p:nvSpPr>
        <p:spPr>
          <a:xfrm>
            <a:off x="5580128" y="2353951"/>
            <a:ext cx="3273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 – padding </a:t>
            </a:r>
          </a:p>
          <a:p>
            <a:r>
              <a:rPr lang="en-US" dirty="0"/>
              <a:t>s – stride</a:t>
            </a:r>
          </a:p>
          <a:p>
            <a:r>
              <a:rPr lang="en-US" dirty="0"/>
              <a:t>The convoluted matrix size 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6707B-CB13-7862-8458-6F7BE3DCAE26}"/>
              </a:ext>
            </a:extLst>
          </p:cNvPr>
          <p:cNvSpPr txBox="1"/>
          <p:nvPr/>
        </p:nvSpPr>
        <p:spPr>
          <a:xfrm>
            <a:off x="3364459" y="1872462"/>
            <a:ext cx="9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sz="1800" b="0" dirty="0"/>
              <a:t>₁</a:t>
            </a:r>
            <a:r>
              <a:rPr lang="en-US" dirty="0"/>
              <a:t> x </a:t>
            </a:r>
            <a:r>
              <a:rPr lang="en-US" sz="1800" b="0" dirty="0"/>
              <a:t>n₂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B7A4F-59B6-86CD-80A0-C2A3FF58BB86}"/>
              </a:ext>
            </a:extLst>
          </p:cNvPr>
          <p:cNvSpPr txBox="1"/>
          <p:nvPr/>
        </p:nvSpPr>
        <p:spPr>
          <a:xfrm>
            <a:off x="4547273" y="1672850"/>
            <a:ext cx="62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x 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ACECF0-FEC5-0562-1897-DBE61F15A829}"/>
              </a:ext>
            </a:extLst>
          </p:cNvPr>
          <p:cNvSpPr txBox="1"/>
          <p:nvPr/>
        </p:nvSpPr>
        <p:spPr>
          <a:xfrm>
            <a:off x="5220816" y="1672850"/>
            <a:ext cx="90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sz="1800" b="0" dirty="0"/>
              <a:t>₁</a:t>
            </a:r>
            <a:r>
              <a:rPr lang="en-US" dirty="0"/>
              <a:t> x c</a:t>
            </a:r>
            <a:r>
              <a:rPr lang="en-US" sz="1800" b="0" dirty="0"/>
              <a:t>₂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B8939-9313-775A-D25A-EB49CC1CE4C0}"/>
              </a:ext>
            </a:extLst>
          </p:cNvPr>
          <p:cNvSpPr txBox="1"/>
          <p:nvPr/>
        </p:nvSpPr>
        <p:spPr>
          <a:xfrm>
            <a:off x="6468394" y="1872462"/>
            <a:ext cx="9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sz="1800" b="0" dirty="0"/>
              <a:t>₁</a:t>
            </a:r>
            <a:r>
              <a:rPr lang="en-US" dirty="0"/>
              <a:t> x </a:t>
            </a:r>
            <a:r>
              <a:rPr lang="en-US" sz="1800" b="0" dirty="0"/>
              <a:t>n₂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A0696-45BE-5E8E-59EB-5BFB3A0579D3}"/>
              </a:ext>
            </a:extLst>
          </p:cNvPr>
          <p:cNvSpPr txBox="1"/>
          <p:nvPr/>
        </p:nvSpPr>
        <p:spPr>
          <a:xfrm>
            <a:off x="7736347" y="1651827"/>
            <a:ext cx="67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x 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F02D9-283A-104F-E704-8274655047C9}"/>
              </a:ext>
            </a:extLst>
          </p:cNvPr>
          <p:cNvSpPr txBox="1"/>
          <p:nvPr/>
        </p:nvSpPr>
        <p:spPr>
          <a:xfrm>
            <a:off x="8324751" y="1672850"/>
            <a:ext cx="90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sz="1800" b="0" dirty="0"/>
              <a:t>₁</a:t>
            </a:r>
            <a:r>
              <a:rPr lang="en-US" dirty="0"/>
              <a:t> x c</a:t>
            </a:r>
            <a:r>
              <a:rPr lang="en-US" sz="1800" b="0" dirty="0"/>
              <a:t>₂</a:t>
            </a:r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51C2439-AF39-A459-4CB8-F6681994DB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151197"/>
              </p:ext>
            </p:extLst>
          </p:nvPr>
        </p:nvGraphicFramePr>
        <p:xfrm>
          <a:off x="5892481" y="3156428"/>
          <a:ext cx="2602850" cy="1735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18960" imgH="812520" progId="Equation.DSMT4">
                  <p:embed/>
                </p:oleObj>
              </mc:Choice>
              <mc:Fallback>
                <p:oleObj name="Equation" r:id="rId2" imgW="12189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92481" y="3156428"/>
                        <a:ext cx="2602850" cy="1735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0380EC3-FC1F-CED3-B540-1DBE0156290D}"/>
              </a:ext>
            </a:extLst>
          </p:cNvPr>
          <p:cNvSpPr txBox="1"/>
          <p:nvPr/>
        </p:nvSpPr>
        <p:spPr>
          <a:xfrm>
            <a:off x="174996" y="2362671"/>
            <a:ext cx="485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following relationship between </a:t>
            </a:r>
            <a:r>
              <a:rPr lang="en-US" dirty="0" err="1"/>
              <a:t>imga</a:t>
            </a:r>
            <a:r>
              <a:rPr lang="en-US" dirty="0"/>
              <a:t> size, filter size padding and stride should be observed to make sure that convolution is completely processes the original image.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C5B66-C930-3966-2B3D-49081B9419AF}"/>
              </a:ext>
            </a:extLst>
          </p:cNvPr>
          <p:cNvSpPr txBox="1"/>
          <p:nvPr/>
        </p:nvSpPr>
        <p:spPr>
          <a:xfrm>
            <a:off x="1101281" y="3700202"/>
            <a:ext cx="3049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mod(n</a:t>
            </a:r>
            <a:r>
              <a:rPr lang="en-US" sz="1800" b="0" dirty="0"/>
              <a:t>₁+2p+s,f+s) = 0</a:t>
            </a:r>
          </a:p>
          <a:p>
            <a:r>
              <a:rPr lang="en-US" dirty="0"/>
              <a:t>mod(n</a:t>
            </a:r>
            <a:r>
              <a:rPr lang="en-US" sz="1800" b="0" dirty="0"/>
              <a:t>₂+2p+s,f+s) = 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A21D3D-89F1-838F-BC84-B6EFB15BF66D}"/>
              </a:ext>
            </a:extLst>
          </p:cNvPr>
          <p:cNvCxnSpPr/>
          <p:nvPr/>
        </p:nvCxnSpPr>
        <p:spPr bwMode="auto">
          <a:xfrm>
            <a:off x="5284840" y="2495550"/>
            <a:ext cx="0" cy="228741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46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4.69136E-6 L 0.04358 -0.00031 " pathEditMode="relative" rAng="0" ptsTypes="AA" p14:bounceEnd="54000">
                                          <p:cBhvr>
                                            <p:cTn id="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fill="hold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2.96296E-6 L 0.04358 -0.00031 " pathEditMode="relative" rAng="0" ptsTypes="AA" p14:bounceEnd="54000">
                                          <p:cBhvr>
                                            <p:cTn id="10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2" presetClass="path" presetSubtype="0" accel="50000" fill="hold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1.60494E-6 L 0.04358 -0.00031 " pathEditMode="relative" rAng="0" ptsTypes="AA" p14:bounceEnd="54000">
                                          <p:cBhvr>
                                            <p:cTn id="14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4.69136E-6 L 0.04358 -0.00031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1.11111E-6 L 0.04358 -0.00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1.60494E-6 L 0.04358 -0.00031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C1E5B-0BA6-01CC-1FE5-0232DD51DD0A}"/>
              </a:ext>
            </a:extLst>
          </p:cNvPr>
          <p:cNvSpPr txBox="1"/>
          <p:nvPr/>
        </p:nvSpPr>
        <p:spPr>
          <a:xfrm rot="20891098">
            <a:off x="1582263" y="2053053"/>
            <a:ext cx="610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399"/>
                </a:solidFill>
              </a:rPr>
              <a:t>Convolutional Layer with Single and Multiple Filters</a:t>
            </a:r>
          </a:p>
        </p:txBody>
      </p:sp>
    </p:spTree>
    <p:extLst>
      <p:ext uri="{BB962C8B-B14F-4D97-AF65-F5344CB8AC3E}">
        <p14:creationId xmlns:p14="http://schemas.microsoft.com/office/powerpoint/2010/main" val="33054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FD24-34A0-CC46-7E90-B40D23CB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79" y="285750"/>
            <a:ext cx="8251822" cy="490538"/>
          </a:xfrm>
        </p:spPr>
        <p:txBody>
          <a:bodyPr/>
          <a:lstStyle/>
          <a:p>
            <a:r>
              <a:rPr lang="en-US" dirty="0"/>
              <a:t>Computer Vision Problems: Edge Detection</a:t>
            </a:r>
          </a:p>
        </p:txBody>
      </p:sp>
      <p:pic>
        <p:nvPicPr>
          <p:cNvPr id="171" name="Content Placeholder 170" descr="A diagram of a street&#10;&#10;Description automatically generated">
            <a:extLst>
              <a:ext uri="{FF2B5EF4-FFF2-40B4-BE49-F238E27FC236}">
                <a16:creationId xmlns:a16="http://schemas.microsoft.com/office/drawing/2014/main" id="{2BEA02C4-3A01-4D9C-C8DA-4CBCBED39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950" y="1923884"/>
            <a:ext cx="5439400" cy="3233737"/>
          </a:xfrm>
        </p:spPr>
      </p:pic>
      <p:pic>
        <p:nvPicPr>
          <p:cNvPr id="6" name="Picture 5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F6303BE8-8697-CA63-2C2F-9B49BDA14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2506"/>
            <a:ext cx="3400425" cy="1343025"/>
          </a:xfrm>
          <a:prstGeom prst="rect">
            <a:avLst/>
          </a:prstGeom>
        </p:spPr>
      </p:pic>
      <p:pic>
        <p:nvPicPr>
          <p:cNvPr id="173" name="Picture 172" descr="A black and white fingerprint&#10;&#10;Description automatically generated">
            <a:extLst>
              <a:ext uri="{FF2B5EF4-FFF2-40B4-BE49-F238E27FC236}">
                <a16:creationId xmlns:a16="http://schemas.microsoft.com/office/drawing/2014/main" id="{E9C3941A-BFD2-1CB6-CAA2-EF295E70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5" y="2571750"/>
            <a:ext cx="2324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592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of an RGB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3688-719F-09C6-4CC3-D2DAC6665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871707"/>
            <a:ext cx="8686800" cy="711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convolution of an RGB image, the convolution of all three layers contribute to the respective cell (pixel) of a single-layer convoluted image. 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EF23995-8580-4D78-B03D-39C74826D1C6}"/>
              </a:ext>
            </a:extLst>
          </p:cNvPr>
          <p:cNvGrpSpPr/>
          <p:nvPr/>
        </p:nvGrpSpPr>
        <p:grpSpPr>
          <a:xfrm>
            <a:off x="4020785" y="2160346"/>
            <a:ext cx="1338415" cy="2109266"/>
            <a:chOff x="3925680" y="1920141"/>
            <a:chExt cx="1338415" cy="21092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FFEBE-E2DA-A589-DA21-E99F25C8DAD9}"/>
                </a:ext>
              </a:extLst>
            </p:cNvPr>
            <p:cNvSpPr txBox="1"/>
            <p:nvPr/>
          </p:nvSpPr>
          <p:spPr>
            <a:xfrm>
              <a:off x="3925680" y="3660075"/>
              <a:ext cx="1153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 x 3 x 3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4AA273B-40D6-06A1-EBDF-7D40AEBE1B2E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B750D35-20FE-ABD6-A7ED-41D5765863C3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907D6DC-FAF5-A516-750F-EB41DEC36C64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3F24A85-B4F5-578F-143B-143C2077CB7D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D9EC77E3-FF7B-0792-CB69-E178C327A0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52E77374-3074-DCFA-FA98-65A762AC8E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998A346-9F57-2C86-C223-6EC00F913F53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D9FDE7E-8F1C-2FC4-ACE6-0BE400419F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9C2F1F81-3B89-9512-B477-35BA827F6FC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86187E49-4177-E157-3D00-B53451860A7E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97F7A09-0A60-D5EF-017B-3C8DFB022028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B335FDA-650B-A208-013F-B8C3DB0912E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CE5F834B-2470-F9CA-89B6-75C4CBD8C3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FE6CDA40-B908-8730-3465-A4976F436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9CF704C1-0D63-12B8-5C67-1D36564359FC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FCA54248-609A-A9E5-AF4D-623F104BC8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EE02FB6-1CB2-B171-7457-2B06CA1BE5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673240BD-FB60-6954-F75C-9123B89C0518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91F0C28-4ACF-6EDD-FEA3-19D5CA38BA20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9C64CEA2-D88B-C329-51E4-5AF48E81479B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E9D9618-8AA1-2A11-B292-9CB968A7763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B0B9AAA-9F6B-76ED-F4B3-76CD35C092C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D0C7B9-5751-5164-C166-9FB56D42847B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48A8A979-3713-702C-3EBE-CCCE58C128A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97586E0-4E1B-D1F8-25E9-B8AFE834AA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02" name="Flowchart: Data 201">
                <a:extLst>
                  <a:ext uri="{FF2B5EF4-FFF2-40B4-BE49-F238E27FC236}">
                    <a16:creationId xmlns:a16="http://schemas.microsoft.com/office/drawing/2014/main" id="{58291DE7-76A1-08AA-A438-D70EB2E03749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46F35EB-9017-B67B-AFC1-E815F6AE87F4}"/>
                </a:ext>
              </a:extLst>
            </p:cNvPr>
            <p:cNvSpPr txBox="1"/>
            <p:nvPr/>
          </p:nvSpPr>
          <p:spPr>
            <a:xfrm>
              <a:off x="4340015" y="1920141"/>
              <a:ext cx="72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Filter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2E38D37-0B20-6BB6-F34F-F772F63B807A}"/>
              </a:ext>
            </a:extLst>
          </p:cNvPr>
          <p:cNvGrpSpPr/>
          <p:nvPr/>
        </p:nvGrpSpPr>
        <p:grpSpPr>
          <a:xfrm>
            <a:off x="1412877" y="1733550"/>
            <a:ext cx="2276599" cy="3135770"/>
            <a:chOff x="1460670" y="1473304"/>
            <a:chExt cx="2276599" cy="313577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34F4F26-3051-EC47-C939-432F09DB5C38}"/>
                </a:ext>
              </a:extLst>
            </p:cNvPr>
            <p:cNvGrpSpPr/>
            <p:nvPr/>
          </p:nvGrpSpPr>
          <p:grpSpPr>
            <a:xfrm>
              <a:off x="1772800" y="1916128"/>
              <a:ext cx="1964469" cy="1936433"/>
              <a:chOff x="1282885" y="2540415"/>
              <a:chExt cx="1964469" cy="1936433"/>
            </a:xfrm>
            <a:solidFill>
              <a:srgbClr val="0070C0"/>
            </a:solidFill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94DCAB5-31CB-BEE4-F7DB-22FD271640D5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AE285C5-1D8B-0EC5-8C25-F2E384595418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  <a:grpFill/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6216EF5B-D695-06D1-DCE5-929ADC74C9F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8441C3E-E3EC-71FF-94A1-009E90CF1D96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1225C67-7BDF-089D-3E9E-E9897A5C5CD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28C51C30-1C4D-CC4D-C97F-2F67A62C841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B4D9821-E989-AA2D-FAE6-4D23FF23CF29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9A7F3B7-60BC-B0A6-327A-9EC10BFF1B9E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grpFill/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E30A6BF-56FE-2144-A5DE-EFD3F39EA78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A34B9DB-45A6-C422-11CC-222B6CE04B04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A61F44D-0CF6-5165-EDFB-E923DC54D3EA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DDC45D7-7CF6-AECC-AE10-C7D479B28E0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E16148BC-5490-09ED-196C-7506901E3ADE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D5654BA-BAE8-69B0-D0B4-873BF168825B}"/>
                </a:ext>
              </a:extLst>
            </p:cNvPr>
            <p:cNvGrpSpPr/>
            <p:nvPr/>
          </p:nvGrpSpPr>
          <p:grpSpPr>
            <a:xfrm>
              <a:off x="1776377" y="1914065"/>
              <a:ext cx="1000080" cy="955463"/>
              <a:chOff x="1282885" y="2540414"/>
              <a:chExt cx="1964469" cy="1936433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4C9FAA9-B468-C01A-4B3F-1E04D0CCB565}"/>
                  </a:ext>
                </a:extLst>
              </p:cNvPr>
              <p:cNvSpPr/>
              <p:nvPr/>
            </p:nvSpPr>
            <p:spPr bwMode="auto">
              <a:xfrm>
                <a:off x="1282887" y="2540414"/>
                <a:ext cx="1964467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0BA64D6-D7DE-A2CB-B8A1-3DCB6A049897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166656B5-8E14-CE3D-733D-454FD804C2E4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3D00930B-B3A4-4418-3BEE-6BB0F3D001C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DADFB77A-BA06-E398-0712-E91444B525FF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F7E23662-91C1-CA08-E7C7-6EFEB3376020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449065F-4150-BC7F-F19B-307228A9EE0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859D1A6-81AF-288E-94B4-A1A61B8294A6}"/>
                </a:ext>
              </a:extLst>
            </p:cNvPr>
            <p:cNvGrpSpPr/>
            <p:nvPr/>
          </p:nvGrpSpPr>
          <p:grpSpPr>
            <a:xfrm>
              <a:off x="1619616" y="2097261"/>
              <a:ext cx="1964469" cy="1936433"/>
              <a:chOff x="1282885" y="2540415"/>
              <a:chExt cx="1964469" cy="1936433"/>
            </a:xfrm>
            <a:solidFill>
              <a:srgbClr val="00B050"/>
            </a:solidFill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A10F63A-C247-05BC-9858-C394749D4A5E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AEC20A1-E96E-ABFF-310A-FD41F1482BDE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  <a:grpFill/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BD49B58-1088-8FB6-E599-9B3D7433C6ED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6BEE538-6CB7-3D16-14DA-CB271B1EEDB9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67E0DCB-9603-5DE5-A464-E7452119437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9E6FE03-6BA0-94BF-CFF3-8424882A69FA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B24B92ED-8118-AD70-9062-2E67314CBC3D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68E3A66-3665-4C63-199D-6EC6D0D792A1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grpFill/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A2C2527-7CB2-328E-505A-8E25ED2B311F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0C746E2-C92D-4FAF-ACAE-DF8BB2A8070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F6268FB-618E-8871-DC07-9FB1EF555331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EE6A83D-7325-A439-0359-1A2EE5F00A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5D930E-7CF1-2CDC-45D6-DE8475868F54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E2E866A-E2BC-E244-944F-5DE602C35B80}"/>
                </a:ext>
              </a:extLst>
            </p:cNvPr>
            <p:cNvGrpSpPr/>
            <p:nvPr/>
          </p:nvGrpSpPr>
          <p:grpSpPr>
            <a:xfrm>
              <a:off x="1611887" y="2082475"/>
              <a:ext cx="1000080" cy="955463"/>
              <a:chOff x="1282885" y="2540414"/>
              <a:chExt cx="1964469" cy="1936433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9DB20AE-0C81-3B8D-70EB-21E3CEC27D5D}"/>
                  </a:ext>
                </a:extLst>
              </p:cNvPr>
              <p:cNvSpPr/>
              <p:nvPr/>
            </p:nvSpPr>
            <p:spPr bwMode="auto">
              <a:xfrm>
                <a:off x="1282887" y="2540414"/>
                <a:ext cx="1964467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8994780-4126-EC88-AA51-F2D55889D964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9ECCE365-030C-1248-F5A3-151FF7D6C6D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E0032CD-88A0-E008-54E1-D0457EBABCA6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DCCAEF13-C794-81E8-A4F8-642C5FF396F5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902F137E-45A1-CE5B-A442-7AA202E2DEF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3A0658CA-2461-8200-F86B-89FCA7C3E46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A5C12B2-19E7-15E4-50D1-5E2E83C184D1}"/>
                </a:ext>
              </a:extLst>
            </p:cNvPr>
            <p:cNvGrpSpPr/>
            <p:nvPr/>
          </p:nvGrpSpPr>
          <p:grpSpPr>
            <a:xfrm>
              <a:off x="1466432" y="2278394"/>
              <a:ext cx="1964469" cy="1936433"/>
              <a:chOff x="1282885" y="2540415"/>
              <a:chExt cx="1964469" cy="193643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C2BD8B-1DD0-520A-B6F8-6BF050DB2F28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031094D-F576-3D7D-0E74-8D4BF1734C54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C5BFEB3-BD05-4CF0-43EB-14D6954FF67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629AC18-61AF-804E-1153-1572AD6EF7D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CED09BE-25D9-64EF-0663-3F2E26EC7F0A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0B613C2-55A5-B733-3A54-E8DEBC3FC1B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258617A-A438-AC68-77FB-509622BE82D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AFFEB0F-3874-E8E4-E54A-1EEBFE2A36BD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solidFill>
                <a:srgbClr val="FF0000"/>
              </a:solidFill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5EE229A-40F7-CC4E-96DE-139533AFB569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F6F4DFF-9503-D649-F304-ADAB74456C8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DB1F08A-7C85-D53A-A24F-13BF3DE1F443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96FFAEA-E3D1-E021-C1F4-FF340E56529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F6A4715-D0E1-329C-A08A-EFF0971449BB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6732120-AC08-E87F-4701-2D2278F566FF}"/>
                </a:ext>
              </a:extLst>
            </p:cNvPr>
            <p:cNvGrpSpPr/>
            <p:nvPr/>
          </p:nvGrpSpPr>
          <p:grpSpPr>
            <a:xfrm>
              <a:off x="1460670" y="2273238"/>
              <a:ext cx="1000082" cy="955463"/>
              <a:chOff x="1282881" y="2535079"/>
              <a:chExt cx="1964473" cy="1936433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17E25DB-0423-1EC8-C1D3-653D2FF706D9}"/>
                  </a:ext>
                </a:extLst>
              </p:cNvPr>
              <p:cNvSpPr/>
              <p:nvPr/>
            </p:nvSpPr>
            <p:spPr bwMode="auto">
              <a:xfrm>
                <a:off x="1282881" y="2535079"/>
                <a:ext cx="1964467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0B97931-4CF6-51C4-A3AE-0A55C704D8E2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B858B8DD-F9E1-D18F-B7B9-024307378D4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5195023-54DD-3B9D-309A-85520BE0897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FA963D7-4D86-4900-0514-806E763D62E8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0425898A-1B01-0980-F2AC-2FE2451E044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2C2801F-16F2-78DB-C0D5-6B4A5724C35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38" name="Flowchart: Data 137">
              <a:extLst>
                <a:ext uri="{FF2B5EF4-FFF2-40B4-BE49-F238E27FC236}">
                  <a16:creationId xmlns:a16="http://schemas.microsoft.com/office/drawing/2014/main" id="{5A714356-B2DB-89BD-7169-686CAEF9A3E4}"/>
                </a:ext>
              </a:extLst>
            </p:cNvPr>
            <p:cNvSpPr/>
            <p:nvPr/>
          </p:nvSpPr>
          <p:spPr bwMode="auto">
            <a:xfrm>
              <a:off x="1464911" y="1908589"/>
              <a:ext cx="1294027" cy="360192"/>
            </a:xfrm>
            <a:prstGeom prst="flowChartInputOutpu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75FE44E-7FB9-1F57-5713-569EB1EDE2A0}"/>
                </a:ext>
              </a:extLst>
            </p:cNvPr>
            <p:cNvSpPr txBox="1"/>
            <p:nvPr/>
          </p:nvSpPr>
          <p:spPr>
            <a:xfrm>
              <a:off x="1914017" y="4239742"/>
              <a:ext cx="1153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 x 6 x 3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CD868AB-E08E-73C0-4D74-38D4147C45BE}"/>
                </a:ext>
              </a:extLst>
            </p:cNvPr>
            <p:cNvSpPr txBox="1"/>
            <p:nvPr/>
          </p:nvSpPr>
          <p:spPr>
            <a:xfrm>
              <a:off x="2132137" y="1473304"/>
              <a:ext cx="1447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RGB image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5C6FF97-39F5-5C2B-0247-4BA7C0FFA3F7}"/>
              </a:ext>
            </a:extLst>
          </p:cNvPr>
          <p:cNvGrpSpPr/>
          <p:nvPr/>
        </p:nvGrpSpPr>
        <p:grpSpPr>
          <a:xfrm>
            <a:off x="5902321" y="2111469"/>
            <a:ext cx="1402622" cy="2290975"/>
            <a:chOff x="6202569" y="1651352"/>
            <a:chExt cx="1402622" cy="2290975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09330DC-E964-3E8E-9CB2-5B2A562FEC92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28D37F-FC39-5233-9580-C0F57BDB802A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9237A2E-E97C-D2A0-B862-C44CFB933CE5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6AF1296-A0A7-0D90-9681-FD1A9B431830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D4B83A6-B241-2162-1478-31C0F4AB724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C00C78C-0C2B-03C3-600F-AA2D1E6817D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57C93C-F990-8DFC-A4DB-96EC3946215F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61CACE6-243E-256F-6523-112ACC848B3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3BB07CC-56E3-0240-05D9-B63856AA00B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7834B9B-58D0-1FF0-E0C8-BE05532372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10DBE9C-B867-19F7-E257-D111EBE0B603}"/>
                </a:ext>
              </a:extLst>
            </p:cNvPr>
            <p:cNvSpPr txBox="1"/>
            <p:nvPr/>
          </p:nvSpPr>
          <p:spPr>
            <a:xfrm>
              <a:off x="6520578" y="3572995"/>
              <a:ext cx="69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4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C74F22-3D6F-9A1D-4D0B-83674245ABF7}"/>
                </a:ext>
              </a:extLst>
            </p:cNvPr>
            <p:cNvSpPr txBox="1"/>
            <p:nvPr/>
          </p:nvSpPr>
          <p:spPr>
            <a:xfrm>
              <a:off x="6202569" y="1651352"/>
              <a:ext cx="140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Convoluted image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8CD396D8-69FB-0E7A-1278-C686A2BE5DDE}"/>
              </a:ext>
            </a:extLst>
          </p:cNvPr>
          <p:cNvSpPr txBox="1"/>
          <p:nvPr/>
        </p:nvSpPr>
        <p:spPr>
          <a:xfrm>
            <a:off x="3716265" y="3315060"/>
            <a:ext cx="349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F02B399-C83F-81C9-A35C-373509E512C1}"/>
              </a:ext>
            </a:extLst>
          </p:cNvPr>
          <p:cNvSpPr txBox="1"/>
          <p:nvPr/>
        </p:nvSpPr>
        <p:spPr>
          <a:xfrm>
            <a:off x="5455775" y="3248987"/>
            <a:ext cx="349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D578BE9-44C8-079A-7520-018A6616FAE3}"/>
              </a:ext>
            </a:extLst>
          </p:cNvPr>
          <p:cNvSpPr txBox="1"/>
          <p:nvPr/>
        </p:nvSpPr>
        <p:spPr>
          <a:xfrm>
            <a:off x="5903306" y="2749800"/>
            <a:ext cx="34997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₁₁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63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of an RGB Image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EF9B4-0D1B-744C-A22D-121835EED45D}"/>
              </a:ext>
            </a:extLst>
          </p:cNvPr>
          <p:cNvGrpSpPr/>
          <p:nvPr/>
        </p:nvGrpSpPr>
        <p:grpSpPr>
          <a:xfrm>
            <a:off x="1412877" y="2609796"/>
            <a:ext cx="4768040" cy="2367222"/>
            <a:chOff x="1412877" y="1679690"/>
            <a:chExt cx="5902858" cy="3341660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AEF23995-8580-4D78-B03D-39C74826D1C6}"/>
                </a:ext>
              </a:extLst>
            </p:cNvPr>
            <p:cNvGrpSpPr/>
            <p:nvPr/>
          </p:nvGrpSpPr>
          <p:grpSpPr>
            <a:xfrm>
              <a:off x="4020785" y="2065028"/>
              <a:ext cx="1338415" cy="2356615"/>
              <a:chOff x="3925680" y="1824823"/>
              <a:chExt cx="1338415" cy="235661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5FFEBE-E2DA-A589-DA21-E99F25C8DAD9}"/>
                  </a:ext>
                </a:extLst>
              </p:cNvPr>
              <p:cNvSpPr txBox="1"/>
              <p:nvPr/>
            </p:nvSpPr>
            <p:spPr>
              <a:xfrm>
                <a:off x="3925680" y="3660075"/>
                <a:ext cx="1338415" cy="521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 x 3 x 3</a:t>
                </a:r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34AA273B-40D6-06A1-EBDF-7D40AEBE1B2E}"/>
                  </a:ext>
                </a:extLst>
              </p:cNvPr>
              <p:cNvGrpSpPr/>
              <p:nvPr/>
            </p:nvGrpSpPr>
            <p:grpSpPr>
              <a:xfrm>
                <a:off x="3948308" y="2335412"/>
                <a:ext cx="1315787" cy="1320112"/>
                <a:chOff x="3948308" y="2335412"/>
                <a:chExt cx="1315787" cy="1320112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DB750D35-20FE-ABD6-A7ED-41D5765863C3}"/>
                    </a:ext>
                  </a:extLst>
                </p:cNvPr>
                <p:cNvGrpSpPr/>
                <p:nvPr/>
              </p:nvGrpSpPr>
              <p:grpSpPr>
                <a:xfrm>
                  <a:off x="4264015" y="2340888"/>
                  <a:ext cx="1000080" cy="955463"/>
                  <a:chOff x="1282885" y="2540414"/>
                  <a:chExt cx="1964469" cy="1936433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6907D6DC-FAF5-A516-750F-EB41DEC36C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7" y="2540414"/>
                    <a:ext cx="1964467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E3F24A85-B4F5-578F-143B-143C2077CB7D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92" name="Straight Connector 191">
                      <a:extLst>
                        <a:ext uri="{FF2B5EF4-FFF2-40B4-BE49-F238E27FC236}">
                          <a16:creationId xmlns:a16="http://schemas.microsoft.com/office/drawing/2014/main" id="{D9EC77E3-FF7B-0792-CB69-E178C327A01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3" name="Straight Connector 192">
                      <a:extLst>
                        <a:ext uri="{FF2B5EF4-FFF2-40B4-BE49-F238E27FC236}">
                          <a16:creationId xmlns:a16="http://schemas.microsoft.com/office/drawing/2014/main" id="{52E77374-3074-DCFA-FA98-65A762AC8E8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89" name="Group 188">
                    <a:extLst>
                      <a:ext uri="{FF2B5EF4-FFF2-40B4-BE49-F238E27FC236}">
                        <a16:creationId xmlns:a16="http://schemas.microsoft.com/office/drawing/2014/main" id="{2998A346-9F57-2C86-C223-6EC00F913F53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90" name="Straight Connector 189">
                      <a:extLst>
                        <a:ext uri="{FF2B5EF4-FFF2-40B4-BE49-F238E27FC236}">
                          <a16:creationId xmlns:a16="http://schemas.microsoft.com/office/drawing/2014/main" id="{CD9FDE7E-8F1C-2FC4-ACE6-0BE400419F1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" name="Straight Connector 190">
                      <a:extLst>
                        <a:ext uri="{FF2B5EF4-FFF2-40B4-BE49-F238E27FC236}">
                          <a16:creationId xmlns:a16="http://schemas.microsoft.com/office/drawing/2014/main" id="{9C2F1F81-3B89-9512-B477-35BA827F6FC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86187E49-4177-E157-3D00-B53451860A7E}"/>
                    </a:ext>
                  </a:extLst>
                </p:cNvPr>
                <p:cNvGrpSpPr/>
                <p:nvPr/>
              </p:nvGrpSpPr>
              <p:grpSpPr>
                <a:xfrm>
                  <a:off x="4098314" y="2520474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997F7A09-0A60-D5EF-017B-3C8DFB0220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DB335FDA-650B-A208-013F-B8C3DB0912E7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209" name="Straight Connector 208">
                      <a:extLst>
                        <a:ext uri="{FF2B5EF4-FFF2-40B4-BE49-F238E27FC236}">
                          <a16:creationId xmlns:a16="http://schemas.microsoft.com/office/drawing/2014/main" id="{CE5F834B-2470-F9CA-89B6-75C4CBD8C38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0" name="Straight Connector 209">
                      <a:extLst>
                        <a:ext uri="{FF2B5EF4-FFF2-40B4-BE49-F238E27FC236}">
                          <a16:creationId xmlns:a16="http://schemas.microsoft.com/office/drawing/2014/main" id="{FE6CDA40-B908-8730-3465-A4976F43698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9CF704C1-0D63-12B8-5C67-1D36564359F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207" name="Straight Connector 206">
                      <a:extLst>
                        <a:ext uri="{FF2B5EF4-FFF2-40B4-BE49-F238E27FC236}">
                          <a16:creationId xmlns:a16="http://schemas.microsoft.com/office/drawing/2014/main" id="{FCA54248-609A-A9E5-AF4D-623F104BC86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" name="Straight Connector 207">
                      <a:extLst>
                        <a:ext uri="{FF2B5EF4-FFF2-40B4-BE49-F238E27FC236}">
                          <a16:creationId xmlns:a16="http://schemas.microsoft.com/office/drawing/2014/main" id="{6EE02FB6-1CB2-B171-7457-2B06CA1BE50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673240BD-FB60-6954-F75C-9123B89C0518}"/>
                    </a:ext>
                  </a:extLst>
                </p:cNvPr>
                <p:cNvGrpSpPr/>
                <p:nvPr/>
              </p:nvGrpSpPr>
              <p:grpSpPr>
                <a:xfrm>
                  <a:off x="3948308" y="2700061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D91F0C28-4ACF-6EDD-FEA3-19D5CA38BA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9C64CEA2-D88B-C329-51E4-5AF48E81479B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200" name="Straight Connector 199">
                      <a:extLst>
                        <a:ext uri="{FF2B5EF4-FFF2-40B4-BE49-F238E27FC236}">
                          <a16:creationId xmlns:a16="http://schemas.microsoft.com/office/drawing/2014/main" id="{7E9D9618-8AA1-2A11-B292-9CB968A7763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" name="Straight Connector 200">
                      <a:extLst>
                        <a:ext uri="{FF2B5EF4-FFF2-40B4-BE49-F238E27FC236}">
                          <a16:creationId xmlns:a16="http://schemas.microsoft.com/office/drawing/2014/main" id="{7B0B9AAA-9F6B-76ED-F4B3-76CD35C092C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97" name="Group 196">
                    <a:extLst>
                      <a:ext uri="{FF2B5EF4-FFF2-40B4-BE49-F238E27FC236}">
                        <a16:creationId xmlns:a16="http://schemas.microsoft.com/office/drawing/2014/main" id="{9AD0C7B9-5751-5164-C166-9FB56D42847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98" name="Straight Connector 197">
                      <a:extLst>
                        <a:ext uri="{FF2B5EF4-FFF2-40B4-BE49-F238E27FC236}">
                          <a16:creationId xmlns:a16="http://schemas.microsoft.com/office/drawing/2014/main" id="{48A8A979-3713-702C-3EBE-CCCE58C128A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9" name="Straight Connector 198">
                      <a:extLst>
                        <a:ext uri="{FF2B5EF4-FFF2-40B4-BE49-F238E27FC236}">
                          <a16:creationId xmlns:a16="http://schemas.microsoft.com/office/drawing/2014/main" id="{197586E0-4E1B-D1F8-25E9-B8AFE834AA1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2" name="Flowchart: Data 201">
                  <a:extLst>
                    <a:ext uri="{FF2B5EF4-FFF2-40B4-BE49-F238E27FC236}">
                      <a16:creationId xmlns:a16="http://schemas.microsoft.com/office/drawing/2014/main" id="{58291DE7-76A1-08AA-A438-D70EB2E03749}"/>
                    </a:ext>
                  </a:extLst>
                </p:cNvPr>
                <p:cNvSpPr/>
                <p:nvPr/>
              </p:nvSpPr>
              <p:spPr bwMode="auto">
                <a:xfrm>
                  <a:off x="3952549" y="2335412"/>
                  <a:ext cx="1311545" cy="360192"/>
                </a:xfrm>
                <a:prstGeom prst="flowChartInputOutput">
                  <a:avLst/>
                </a:prstGeom>
                <a:solidFill>
                  <a:schemeClr val="accent6">
                    <a:lumMod val="60000"/>
                    <a:lumOff val="40000"/>
                    <a:alpha val="2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646F35EB-9017-B67B-AFC1-E815F6AE87F4}"/>
                  </a:ext>
                </a:extLst>
              </p:cNvPr>
              <p:cNvSpPr txBox="1"/>
              <p:nvPr/>
            </p:nvSpPr>
            <p:spPr>
              <a:xfrm>
                <a:off x="4243919" y="1824823"/>
                <a:ext cx="938042" cy="521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Filter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A2E38D37-0B20-6BB6-F34F-F772F63B807A}"/>
                </a:ext>
              </a:extLst>
            </p:cNvPr>
            <p:cNvGrpSpPr/>
            <p:nvPr/>
          </p:nvGrpSpPr>
          <p:grpSpPr>
            <a:xfrm>
              <a:off x="1412877" y="1679690"/>
              <a:ext cx="2276599" cy="3341660"/>
              <a:chOff x="1460670" y="1419444"/>
              <a:chExt cx="2276599" cy="334166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34F4F26-3051-EC47-C939-432F09DB5C38}"/>
                  </a:ext>
                </a:extLst>
              </p:cNvPr>
              <p:cNvGrpSpPr/>
              <p:nvPr/>
            </p:nvGrpSpPr>
            <p:grpSpPr>
              <a:xfrm>
                <a:off x="1772800" y="1916128"/>
                <a:ext cx="1964469" cy="1936433"/>
                <a:chOff x="1282885" y="2540415"/>
                <a:chExt cx="1964469" cy="1936433"/>
              </a:xfrm>
              <a:solidFill>
                <a:srgbClr val="0070C0"/>
              </a:solidFill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94DCAB5-31CB-BEE4-F7DB-22FD271640D5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AE285C5-1D8B-0EC5-8C25-F2E384595418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  <a:grpFill/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6216EF5B-D695-06D1-DCE5-929ADC74C9F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28441C3E-E3EC-71FF-94A1-009E90CF1D9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1225C67-7BDF-089D-3E9E-E9897A5C5CD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28C51C30-1C4D-CC4D-C97F-2F67A62C841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7B4D9821-E989-AA2D-FAE6-4D23FF23CF2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F9A7F3B7-60BC-B0A6-327A-9EC10BFF1B9E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grpFill/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4E30A6BF-56FE-2144-A5DE-EFD3F39EA7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5A34B9DB-45A6-C422-11CC-222B6CE04B0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8A61F44D-0CF6-5165-EDFB-E923DC54D3E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DDC45D7-7CF6-AECC-AE10-C7D479B28E0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16148BC-5490-09ED-196C-7506901E3AD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D5654BA-BAE8-69B0-D0B4-873BF168825B}"/>
                  </a:ext>
                </a:extLst>
              </p:cNvPr>
              <p:cNvGrpSpPr/>
              <p:nvPr/>
            </p:nvGrpSpPr>
            <p:grpSpPr>
              <a:xfrm>
                <a:off x="1776377" y="1914065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4C9FAA9-B468-C01A-4B3F-1E04D0CCB565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60BA64D6-D7DE-A2CB-B8A1-3DCB6A04989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166656B5-8E14-CE3D-733D-454FD804C2E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3D00930B-B3A4-4418-3BEE-6BB0F3D001C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ADFB77A-BA06-E398-0712-E91444B525FF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F7E23662-91C1-CA08-E7C7-6EFEB33760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449065F-4150-BC7F-F19B-307228A9EE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859D1A6-81AF-288E-94B4-A1A61B8294A6}"/>
                  </a:ext>
                </a:extLst>
              </p:cNvPr>
              <p:cNvGrpSpPr/>
              <p:nvPr/>
            </p:nvGrpSpPr>
            <p:grpSpPr>
              <a:xfrm>
                <a:off x="1619616" y="2097261"/>
                <a:ext cx="1964469" cy="1936433"/>
                <a:chOff x="1282885" y="2540415"/>
                <a:chExt cx="1964469" cy="1936433"/>
              </a:xfrm>
              <a:solidFill>
                <a:srgbClr val="00B050"/>
              </a:solidFill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A10F63A-C247-05BC-9858-C394749D4A5E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4AEC20A1-E96E-ABFF-310A-FD41F1482BDE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  <a:grpFill/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BD49B58-1088-8FB6-E599-9B3D7433C6E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6BEE538-6CB7-3D16-14DA-CB271B1EEDB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67E0DCB-9603-5DE5-A464-E7452119437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9E6FE03-6BA0-94BF-CFF3-8424882A69F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B24B92ED-8118-AD70-9062-2E67314CBC3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68E3A66-3665-4C63-199D-6EC6D0D792A1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grpFill/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7A2C2527-7CB2-328E-505A-8E25ED2B31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60C746E2-C92D-4FAF-ACAE-DF8BB2A807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3F6268FB-618E-8871-DC07-9FB1EF55533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CEE6A83D-7325-A439-0359-1A2EE5F00A3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375D930E-7CF1-2CDC-45D6-DE8475868F5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1E2E866A-E2BC-E244-944F-5DE602C35B80}"/>
                  </a:ext>
                </a:extLst>
              </p:cNvPr>
              <p:cNvGrpSpPr/>
              <p:nvPr/>
            </p:nvGrpSpPr>
            <p:grpSpPr>
              <a:xfrm>
                <a:off x="1611887" y="2082475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E9DB20AE-0C81-3B8D-70EB-21E3CEC27D5D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68994780-4126-EC88-AA51-F2D55889D964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9ECCE365-030C-1248-F5A3-151FF7D6C6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1E0032CD-88A0-E008-54E1-D0457EBABCA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DCCAEF13-C794-81E8-A4F8-642C5FF396F5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902F137E-45A1-CE5B-A442-7AA202E2DEF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3A0658CA-2461-8200-F86B-89FCA7C3E46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A5C12B2-19E7-15E4-50D1-5E2E83C184D1}"/>
                  </a:ext>
                </a:extLst>
              </p:cNvPr>
              <p:cNvGrpSpPr/>
              <p:nvPr/>
            </p:nvGrpSpPr>
            <p:grpSpPr>
              <a:xfrm>
                <a:off x="1466432" y="2278394"/>
                <a:ext cx="1964469" cy="1936433"/>
                <a:chOff x="1282885" y="2540415"/>
                <a:chExt cx="1964469" cy="1936433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3C2BD8B-1DD0-520A-B6F8-6BF050DB2F28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031094D-F576-3D7D-0E74-8D4BF1734C54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C5BFEB3-BD05-4CF0-43EB-14D6954FF67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3629AC18-61AF-804E-1153-1572AD6EF7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4CED09BE-25D9-64EF-0663-3F2E26EC7F0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90B613C2-55A5-B733-3A54-E8DEBC3FC1B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0258617A-A438-AC68-77FB-509622BE82D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AFFEB0F-3874-E8E4-E54A-1EEBFE2A36BD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solidFill>
                  <a:srgbClr val="FF0000"/>
                </a:solidFill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85EE229A-40F7-CC4E-96DE-139533AFB56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F6F4DFF-9503-D649-F304-ADAB74456C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DB1F08A-7C85-D53A-A24F-13BF3DE1F44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096FFAEA-E3D1-E021-C1F4-FF340E56529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F6A4715-D0E1-329C-A08A-EFF0971449B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6732120-AC08-E87F-4701-2D2278F566FF}"/>
                  </a:ext>
                </a:extLst>
              </p:cNvPr>
              <p:cNvGrpSpPr/>
              <p:nvPr/>
            </p:nvGrpSpPr>
            <p:grpSpPr>
              <a:xfrm>
                <a:off x="1460670" y="2273238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E17E25DB-0423-1EC8-C1D3-653D2FF706D9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A0B97931-4CF6-51C4-A3AE-0A55C704D8E2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858B8DD-F9E1-D18F-B7B9-024307378D4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15195023-54DD-3B9D-309A-85520BE0897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EFA963D7-4D86-4900-0514-806E763D62E8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0425898A-1B01-0980-F2AC-2FE2451E044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2C2801F-16F2-78DB-C0D5-6B4A5724C35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38" name="Flowchart: Data 137">
                <a:extLst>
                  <a:ext uri="{FF2B5EF4-FFF2-40B4-BE49-F238E27FC236}">
                    <a16:creationId xmlns:a16="http://schemas.microsoft.com/office/drawing/2014/main" id="{5A714356-B2DB-89BD-7169-686CAEF9A3E4}"/>
                  </a:ext>
                </a:extLst>
              </p:cNvPr>
              <p:cNvSpPr/>
              <p:nvPr/>
            </p:nvSpPr>
            <p:spPr bwMode="auto">
              <a:xfrm>
                <a:off x="1464911" y="1908589"/>
                <a:ext cx="1294027" cy="360192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5FE44E-7FB9-1F57-5713-569EB1EDE2A0}"/>
                  </a:ext>
                </a:extLst>
              </p:cNvPr>
              <p:cNvSpPr txBox="1"/>
              <p:nvPr/>
            </p:nvSpPr>
            <p:spPr>
              <a:xfrm>
                <a:off x="1914016" y="4239741"/>
                <a:ext cx="1504365" cy="521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 x 6 x 3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CCD868AB-E08E-73C0-4D74-38D4147C45BE}"/>
                  </a:ext>
                </a:extLst>
              </p:cNvPr>
              <p:cNvSpPr txBox="1"/>
              <p:nvPr/>
            </p:nvSpPr>
            <p:spPr>
              <a:xfrm>
                <a:off x="1989005" y="1419444"/>
                <a:ext cx="1631921" cy="521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RGB image</a:t>
                </a: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65C6FF97-39F5-5C2B-0247-4BA7C0FFA3F7}"/>
                </a:ext>
              </a:extLst>
            </p:cNvPr>
            <p:cNvGrpSpPr/>
            <p:nvPr/>
          </p:nvGrpSpPr>
          <p:grpSpPr>
            <a:xfrm>
              <a:off x="5683814" y="1882891"/>
              <a:ext cx="1631921" cy="2671584"/>
              <a:chOff x="5984062" y="1422774"/>
              <a:chExt cx="1631921" cy="2671584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809330DC-E964-3E8E-9CB2-5B2A562FEC92}"/>
                  </a:ext>
                </a:extLst>
              </p:cNvPr>
              <p:cNvGrpSpPr/>
              <p:nvPr/>
            </p:nvGrpSpPr>
            <p:grpSpPr>
              <a:xfrm>
                <a:off x="6212838" y="2316639"/>
                <a:ext cx="1311545" cy="1196512"/>
                <a:chOff x="6695332" y="2141465"/>
                <a:chExt cx="1964469" cy="1936433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BA28D37F-FC39-5233-9580-C0F57BDB802A}"/>
                    </a:ext>
                  </a:extLst>
                </p:cNvPr>
                <p:cNvSpPr/>
                <p:nvPr/>
              </p:nvSpPr>
              <p:spPr bwMode="auto">
                <a:xfrm>
                  <a:off x="6695333" y="2141465"/>
                  <a:ext cx="1964468" cy="1936433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9237A2E-E97C-D2A0-B862-C44CFB933CE5}"/>
                    </a:ext>
                  </a:extLst>
                </p:cNvPr>
                <p:cNvGrpSpPr/>
                <p:nvPr/>
              </p:nvGrpSpPr>
              <p:grpSpPr>
                <a:xfrm>
                  <a:off x="6695332" y="2625573"/>
                  <a:ext cx="1964469" cy="968216"/>
                  <a:chOff x="1282885" y="3024523"/>
                  <a:chExt cx="1964469" cy="968216"/>
                </a:xfrm>
              </p:grpSpPr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6AF1296-A0A7-0D90-9681-FD1A9B4318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024523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AD4B83A6-B241-2162-1478-31C0F4AB724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508631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DC00C78C-0C2B-03C3-600F-AA2D1E6817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992739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657C93C-F990-8DFC-A4DB-96EC3946215F}"/>
                    </a:ext>
                  </a:extLst>
                </p:cNvPr>
                <p:cNvGrpSpPr/>
                <p:nvPr/>
              </p:nvGrpSpPr>
              <p:grpSpPr>
                <a:xfrm rot="5400000">
                  <a:off x="6753543" y="2618571"/>
                  <a:ext cx="1848039" cy="982235"/>
                  <a:chOff x="4191000" y="1598396"/>
                  <a:chExt cx="1524000" cy="596901"/>
                </a:xfrm>
                <a:solidFill>
                  <a:srgbClr val="FF0000"/>
                </a:solidFill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261CACE6-243E-256F-6523-112ACC848B3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5983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B3BB07CC-56E3-0240-05D9-B63856AA00B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6847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37834B9B-58D0-1FF0-E0C8-BE055323723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195297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10DBE9C-B867-19F7-E257-D111EBE0B603}"/>
                  </a:ext>
                </a:extLst>
              </p:cNvPr>
              <p:cNvSpPr txBox="1"/>
              <p:nvPr/>
            </p:nvSpPr>
            <p:spPr>
              <a:xfrm>
                <a:off x="6520578" y="3572995"/>
                <a:ext cx="1003804" cy="521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x 4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54C74F22-3D6F-9A1D-4D0B-83674245ABF7}"/>
                  </a:ext>
                </a:extLst>
              </p:cNvPr>
              <p:cNvSpPr txBox="1"/>
              <p:nvPr/>
            </p:nvSpPr>
            <p:spPr>
              <a:xfrm>
                <a:off x="5984062" y="1422774"/>
                <a:ext cx="1631921" cy="912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Convoluted image</a:t>
                </a:r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8CD396D8-69FB-0E7A-1278-C686A2BE5DDE}"/>
                </a:ext>
              </a:extLst>
            </p:cNvPr>
            <p:cNvSpPr txBox="1"/>
            <p:nvPr/>
          </p:nvSpPr>
          <p:spPr>
            <a:xfrm>
              <a:off x="3716265" y="3315060"/>
              <a:ext cx="349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/>
                <a:t>*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F02B399-C83F-81C9-A35C-373509E512C1}"/>
                </a:ext>
              </a:extLst>
            </p:cNvPr>
            <p:cNvSpPr txBox="1"/>
            <p:nvPr/>
          </p:nvSpPr>
          <p:spPr>
            <a:xfrm>
              <a:off x="5455775" y="3248987"/>
              <a:ext cx="349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D578BE9-44C8-079A-7520-018A6616FAE3}"/>
                </a:ext>
              </a:extLst>
            </p:cNvPr>
            <p:cNvSpPr txBox="1"/>
            <p:nvPr/>
          </p:nvSpPr>
          <p:spPr>
            <a:xfrm>
              <a:off x="5903306" y="2749801"/>
              <a:ext cx="349970" cy="4344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45720" rIns="0" bIns="45720" rtlCol="0">
              <a:spAutoFit/>
            </a:bodyPr>
            <a:lstStyle/>
            <a:p>
              <a:pPr algn="ctr"/>
              <a:r>
                <a:rPr lang="en-US" sz="1400" dirty="0"/>
                <a:t>c</a:t>
              </a:r>
              <a:r>
                <a:rPr lang="en-US" sz="1400" b="0" dirty="0">
                  <a:solidFill>
                    <a:schemeClr val="tx1"/>
                  </a:solidFill>
                  <a:latin typeface="+mn-lt"/>
                </a:rPr>
                <a:t>₁₁</a:t>
              </a:r>
              <a:endParaRPr lang="en-US" sz="14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A17E788-5980-A503-B0D4-0DE1398E9B1B}"/>
              </a:ext>
            </a:extLst>
          </p:cNvPr>
          <p:cNvSpPr txBox="1"/>
          <p:nvPr/>
        </p:nvSpPr>
        <p:spPr>
          <a:xfrm>
            <a:off x="838405" y="908941"/>
            <a:ext cx="89153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c₁₁ = 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r₁₁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*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fr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₁₁+r₁₂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*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fr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₁₂+r₁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*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fr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 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+ r₂₁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₂₁+r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*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fr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+ 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₂₃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*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fr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₂₃ 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+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  <a:latin typeface="+mn-lt"/>
              </a:rPr>
              <a:t>         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₁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*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fr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₁+r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₂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*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fr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₂+r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₃₃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*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fr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₃₃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endParaRPr lang="en-US" sz="1800" b="0" dirty="0">
              <a:solidFill>
                <a:schemeClr val="tx1"/>
              </a:solidFill>
              <a:latin typeface="+mn-lt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         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g₁₁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*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fg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₁₁+g₁₂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*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fg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₁₂+g₁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*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fg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 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+ g₂₁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*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fg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₂₁+g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*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fg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+g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₂₃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*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fg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₂₃ +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   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₁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*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fg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₁+g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₂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*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fg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00B050"/>
                </a:solidFill>
                <a:latin typeface="+mn-lt"/>
              </a:rPr>
              <a:t>₂+g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₃₃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*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fg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</a:t>
            </a:r>
            <a:endParaRPr lang="en-US" sz="1800" b="0" dirty="0">
              <a:solidFill>
                <a:schemeClr val="tx1"/>
              </a:solidFill>
              <a:latin typeface="+mn-lt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         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b₁₁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*fb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₁₁+b₁₂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*fb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₁₂+b₁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*fb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 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+ b₂₁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fb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₂₁+b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*fb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₂₂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+b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₂₃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*fb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₂₃ 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+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srgbClr val="0070C0"/>
                </a:solidFill>
                <a:latin typeface="+mn-lt"/>
              </a:rPr>
              <a:t>         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₁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*fb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₁+b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₂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*fb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</a:t>
            </a:r>
            <a:r>
              <a:rPr lang="en-US" sz="1800" b="0" dirty="0">
                <a:solidFill>
                  <a:srgbClr val="0070C0"/>
                </a:solidFill>
                <a:latin typeface="+mn-lt"/>
              </a:rPr>
              <a:t>₂+b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₃₃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*fb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₃₃</a:t>
            </a:r>
            <a:endParaRPr lang="en-US" sz="1800" b="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9089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of an RGB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3688-719F-09C6-4CC3-D2DAC6665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871707"/>
            <a:ext cx="8686800" cy="711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convolution of an RGB image, the convolution of all three layers contribute to the respective cell (pixel) of a single-layer convoluted image. 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EF23995-8580-4D78-B03D-39C74826D1C6}"/>
              </a:ext>
            </a:extLst>
          </p:cNvPr>
          <p:cNvGrpSpPr/>
          <p:nvPr/>
        </p:nvGrpSpPr>
        <p:grpSpPr>
          <a:xfrm>
            <a:off x="4020785" y="2160346"/>
            <a:ext cx="1338415" cy="2109266"/>
            <a:chOff x="3925680" y="1920141"/>
            <a:chExt cx="1338415" cy="21092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FFEBE-E2DA-A589-DA21-E99F25C8DAD9}"/>
                </a:ext>
              </a:extLst>
            </p:cNvPr>
            <p:cNvSpPr txBox="1"/>
            <p:nvPr/>
          </p:nvSpPr>
          <p:spPr>
            <a:xfrm>
              <a:off x="3925680" y="3660075"/>
              <a:ext cx="1153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 x 3 x 3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4AA273B-40D6-06A1-EBDF-7D40AEBE1B2E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B750D35-20FE-ABD6-A7ED-41D5765863C3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907D6DC-FAF5-A516-750F-EB41DEC36C64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3F24A85-B4F5-578F-143B-143C2077CB7D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D9EC77E3-FF7B-0792-CB69-E178C327A0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52E77374-3074-DCFA-FA98-65A762AC8E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998A346-9F57-2C86-C223-6EC00F913F53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D9FDE7E-8F1C-2FC4-ACE6-0BE400419F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9C2F1F81-3B89-9512-B477-35BA827F6FC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86187E49-4177-E157-3D00-B53451860A7E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97F7A09-0A60-D5EF-017B-3C8DFB022028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B335FDA-650B-A208-013F-B8C3DB0912E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CE5F834B-2470-F9CA-89B6-75C4CBD8C3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FE6CDA40-B908-8730-3465-A4976F436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9CF704C1-0D63-12B8-5C67-1D36564359FC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FCA54248-609A-A9E5-AF4D-623F104BC8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EE02FB6-1CB2-B171-7457-2B06CA1BE5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673240BD-FB60-6954-F75C-9123B89C0518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91F0C28-4ACF-6EDD-FEA3-19D5CA38BA20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9C64CEA2-D88B-C329-51E4-5AF48E81479B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E9D9618-8AA1-2A11-B292-9CB968A7763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B0B9AAA-9F6B-76ED-F4B3-76CD35C092C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D0C7B9-5751-5164-C166-9FB56D42847B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48A8A979-3713-702C-3EBE-CCCE58C128A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97586E0-4E1B-D1F8-25E9-B8AFE834AA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02" name="Flowchart: Data 201">
                <a:extLst>
                  <a:ext uri="{FF2B5EF4-FFF2-40B4-BE49-F238E27FC236}">
                    <a16:creationId xmlns:a16="http://schemas.microsoft.com/office/drawing/2014/main" id="{58291DE7-76A1-08AA-A438-D70EB2E03749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46F35EB-9017-B67B-AFC1-E815F6AE87F4}"/>
                </a:ext>
              </a:extLst>
            </p:cNvPr>
            <p:cNvSpPr txBox="1"/>
            <p:nvPr/>
          </p:nvSpPr>
          <p:spPr>
            <a:xfrm>
              <a:off x="4340015" y="1920141"/>
              <a:ext cx="72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Filter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2E38D37-0B20-6BB6-F34F-F772F63B807A}"/>
              </a:ext>
            </a:extLst>
          </p:cNvPr>
          <p:cNvGrpSpPr/>
          <p:nvPr/>
        </p:nvGrpSpPr>
        <p:grpSpPr>
          <a:xfrm>
            <a:off x="1418639" y="1733550"/>
            <a:ext cx="2270837" cy="3135770"/>
            <a:chOff x="1466432" y="1473304"/>
            <a:chExt cx="2270837" cy="313577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34F4F26-3051-EC47-C939-432F09DB5C38}"/>
                </a:ext>
              </a:extLst>
            </p:cNvPr>
            <p:cNvGrpSpPr/>
            <p:nvPr/>
          </p:nvGrpSpPr>
          <p:grpSpPr>
            <a:xfrm>
              <a:off x="1772800" y="1916128"/>
              <a:ext cx="1964469" cy="1936433"/>
              <a:chOff x="1282885" y="2540415"/>
              <a:chExt cx="1964469" cy="1936433"/>
            </a:xfrm>
            <a:solidFill>
              <a:srgbClr val="0070C0"/>
            </a:solidFill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94DCAB5-31CB-BEE4-F7DB-22FD271640D5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AE285C5-1D8B-0EC5-8C25-F2E384595418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  <a:grpFill/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6216EF5B-D695-06D1-DCE5-929ADC74C9F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8441C3E-E3EC-71FF-94A1-009E90CF1D96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1225C67-7BDF-089D-3E9E-E9897A5C5CD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28C51C30-1C4D-CC4D-C97F-2F67A62C841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B4D9821-E989-AA2D-FAE6-4D23FF23CF29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9A7F3B7-60BC-B0A6-327A-9EC10BFF1B9E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grpFill/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E30A6BF-56FE-2144-A5DE-EFD3F39EA78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A34B9DB-45A6-C422-11CC-222B6CE04B04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A61F44D-0CF6-5165-EDFB-E923DC54D3EA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DDC45D7-7CF6-AECC-AE10-C7D479B28E0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E16148BC-5490-09ED-196C-7506901E3ADE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D5654BA-BAE8-69B0-D0B4-873BF168825B}"/>
                </a:ext>
              </a:extLst>
            </p:cNvPr>
            <p:cNvGrpSpPr/>
            <p:nvPr/>
          </p:nvGrpSpPr>
          <p:grpSpPr>
            <a:xfrm>
              <a:off x="1776377" y="1914065"/>
              <a:ext cx="1367041" cy="955463"/>
              <a:chOff x="1282885" y="2540414"/>
              <a:chExt cx="2685295" cy="1936433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4C9FAA9-B468-C01A-4B3F-1E04D0CCB565}"/>
                  </a:ext>
                </a:extLst>
              </p:cNvPr>
              <p:cNvSpPr/>
              <p:nvPr/>
            </p:nvSpPr>
            <p:spPr bwMode="auto">
              <a:xfrm>
                <a:off x="2003713" y="2540414"/>
                <a:ext cx="1964467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0BA64D6-D7DE-A2CB-B8A1-3DCB6A049897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166656B5-8E14-CE3D-733D-454FD804C2E4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3D00930B-B3A4-4418-3BEE-6BB0F3D001C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DADFB77A-BA06-E398-0712-E91444B525FF}"/>
                  </a:ext>
                </a:extLst>
              </p:cNvPr>
              <p:cNvGrpSpPr/>
              <p:nvPr/>
            </p:nvGrpSpPr>
            <p:grpSpPr>
              <a:xfrm rot="5400000">
                <a:off x="2072041" y="3182028"/>
                <a:ext cx="1848040" cy="653229"/>
                <a:chOff x="4191001" y="1254170"/>
                <a:chExt cx="1524001" cy="396965"/>
              </a:xfrm>
              <a:solidFill>
                <a:srgbClr val="FF0000"/>
              </a:solidFill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F7E23662-91C1-CA08-E7C7-6EFEB3376020}"/>
                    </a:ext>
                  </a:extLst>
                </p:cNvPr>
                <p:cNvCxnSpPr/>
                <p:nvPr/>
              </p:nvCxnSpPr>
              <p:spPr bwMode="auto">
                <a:xfrm>
                  <a:off x="4191003" y="1254170"/>
                  <a:ext cx="152399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449065F-4150-BC7F-F19B-307228A9EE02}"/>
                    </a:ext>
                  </a:extLst>
                </p:cNvPr>
                <p:cNvCxnSpPr/>
                <p:nvPr/>
              </p:nvCxnSpPr>
              <p:spPr bwMode="auto">
                <a:xfrm>
                  <a:off x="4191001" y="1651135"/>
                  <a:ext cx="152399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859D1A6-81AF-288E-94B4-A1A61B8294A6}"/>
                </a:ext>
              </a:extLst>
            </p:cNvPr>
            <p:cNvGrpSpPr/>
            <p:nvPr/>
          </p:nvGrpSpPr>
          <p:grpSpPr>
            <a:xfrm>
              <a:off x="1619616" y="2097261"/>
              <a:ext cx="1964469" cy="1936433"/>
              <a:chOff x="1282885" y="2540415"/>
              <a:chExt cx="1964469" cy="1936433"/>
            </a:xfrm>
            <a:solidFill>
              <a:srgbClr val="00B050"/>
            </a:solidFill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A10F63A-C247-05BC-9858-C394749D4A5E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AEC20A1-E96E-ABFF-310A-FD41F1482BDE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  <a:grpFill/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BD49B58-1088-8FB6-E599-9B3D7433C6ED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6BEE538-6CB7-3D16-14DA-CB271B1EEDB9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67E0DCB-9603-5DE5-A464-E7452119437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9E6FE03-6BA0-94BF-CFF3-8424882A69FA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B24B92ED-8118-AD70-9062-2E67314CBC3D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68E3A66-3665-4C63-199D-6EC6D0D792A1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grpFill/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A2C2527-7CB2-328E-505A-8E25ED2B311F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0C746E2-C92D-4FAF-ACAE-DF8BB2A8070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F6268FB-618E-8871-DC07-9FB1EF555331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EE6A83D-7325-A439-0359-1A2EE5F00A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5D930E-7CF1-2CDC-45D6-DE8475868F54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E2E866A-E2BC-E244-944F-5DE602C35B80}"/>
                </a:ext>
              </a:extLst>
            </p:cNvPr>
            <p:cNvGrpSpPr/>
            <p:nvPr/>
          </p:nvGrpSpPr>
          <p:grpSpPr>
            <a:xfrm>
              <a:off x="1611887" y="2082475"/>
              <a:ext cx="1367041" cy="955463"/>
              <a:chOff x="1282885" y="2540414"/>
              <a:chExt cx="2685295" cy="1936433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9DB20AE-0C81-3B8D-70EB-21E3CEC27D5D}"/>
                  </a:ext>
                </a:extLst>
              </p:cNvPr>
              <p:cNvSpPr/>
              <p:nvPr/>
            </p:nvSpPr>
            <p:spPr bwMode="auto">
              <a:xfrm>
                <a:off x="2003713" y="2540414"/>
                <a:ext cx="1964467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8994780-4126-EC88-AA51-F2D55889D964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9ECCE365-030C-1248-F5A3-151FF7D6C6D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E0032CD-88A0-E008-54E1-D0457EBABCA6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DCCAEF13-C794-81E8-A4F8-642C5FF396F5}"/>
                  </a:ext>
                </a:extLst>
              </p:cNvPr>
              <p:cNvGrpSpPr/>
              <p:nvPr/>
            </p:nvGrpSpPr>
            <p:grpSpPr>
              <a:xfrm rot="5400000">
                <a:off x="2072045" y="3182025"/>
                <a:ext cx="1848040" cy="653233"/>
                <a:chOff x="4191001" y="1254169"/>
                <a:chExt cx="1524001" cy="396968"/>
              </a:xfrm>
              <a:solidFill>
                <a:srgbClr val="FF0000"/>
              </a:solidFill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902F137E-45A1-CE5B-A442-7AA202E2DEF6}"/>
                    </a:ext>
                  </a:extLst>
                </p:cNvPr>
                <p:cNvCxnSpPr/>
                <p:nvPr/>
              </p:nvCxnSpPr>
              <p:spPr bwMode="auto">
                <a:xfrm>
                  <a:off x="4191003" y="1254169"/>
                  <a:ext cx="152399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3A0658CA-2461-8200-F86B-89FCA7C3E462}"/>
                    </a:ext>
                  </a:extLst>
                </p:cNvPr>
                <p:cNvCxnSpPr/>
                <p:nvPr/>
              </p:nvCxnSpPr>
              <p:spPr bwMode="auto">
                <a:xfrm>
                  <a:off x="4191001" y="1651137"/>
                  <a:ext cx="152399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A5C12B2-19E7-15E4-50D1-5E2E83C184D1}"/>
                </a:ext>
              </a:extLst>
            </p:cNvPr>
            <p:cNvGrpSpPr/>
            <p:nvPr/>
          </p:nvGrpSpPr>
          <p:grpSpPr>
            <a:xfrm>
              <a:off x="1466432" y="2278394"/>
              <a:ext cx="1964469" cy="1936433"/>
              <a:chOff x="1282885" y="2540415"/>
              <a:chExt cx="1964469" cy="193643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C2BD8B-1DD0-520A-B6F8-6BF050DB2F28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031094D-F576-3D7D-0E74-8D4BF1734C54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C5BFEB3-BD05-4CF0-43EB-14D6954FF67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629AC18-61AF-804E-1153-1572AD6EF7D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CED09BE-25D9-64EF-0663-3F2E26EC7F0A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0B613C2-55A5-B733-3A54-E8DEBC3FC1B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258617A-A438-AC68-77FB-509622BE82D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AFFEB0F-3874-E8E4-E54A-1EEBFE2A36BD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solidFill>
                <a:srgbClr val="FF0000"/>
              </a:solidFill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5EE229A-40F7-CC4E-96DE-139533AFB569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F6F4DFF-9503-D649-F304-ADAB74456C8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DB1F08A-7C85-D53A-A24F-13BF3DE1F443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96FFAEA-E3D1-E021-C1F4-FF340E56529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F6A4715-D0E1-329C-A08A-EFF0971449BB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6732120-AC08-E87F-4701-2D2278F566FF}"/>
                </a:ext>
              </a:extLst>
            </p:cNvPr>
            <p:cNvGrpSpPr/>
            <p:nvPr/>
          </p:nvGrpSpPr>
          <p:grpSpPr>
            <a:xfrm>
              <a:off x="1784520" y="2282929"/>
              <a:ext cx="1000082" cy="955463"/>
              <a:chOff x="1919021" y="2554713"/>
              <a:chExt cx="1964473" cy="1936432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17E25DB-0423-1EC8-C1D3-653D2FF706D9}"/>
                  </a:ext>
                </a:extLst>
              </p:cNvPr>
              <p:cNvSpPr/>
              <p:nvPr/>
            </p:nvSpPr>
            <p:spPr bwMode="auto">
              <a:xfrm>
                <a:off x="1919021" y="2554713"/>
                <a:ext cx="1964467" cy="19364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0B97931-4CF6-51C4-A3AE-0A55C704D8E2}"/>
                  </a:ext>
                </a:extLst>
              </p:cNvPr>
              <p:cNvGrpSpPr/>
              <p:nvPr/>
            </p:nvGrpSpPr>
            <p:grpSpPr>
              <a:xfrm>
                <a:off x="1919025" y="3196551"/>
                <a:ext cx="1964469" cy="642104"/>
                <a:chOff x="1919025" y="3196551"/>
                <a:chExt cx="1964469" cy="642104"/>
              </a:xfrm>
            </p:grpSpPr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B858B8DD-F9E1-D18F-B7B9-024307378D47}"/>
                    </a:ext>
                  </a:extLst>
                </p:cNvPr>
                <p:cNvCxnSpPr/>
                <p:nvPr/>
              </p:nvCxnSpPr>
              <p:spPr bwMode="auto">
                <a:xfrm>
                  <a:off x="1919025" y="3196551"/>
                  <a:ext cx="1964467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5195023-54DD-3B9D-309A-85520BE08971}"/>
                    </a:ext>
                  </a:extLst>
                </p:cNvPr>
                <p:cNvCxnSpPr/>
                <p:nvPr/>
              </p:nvCxnSpPr>
              <p:spPr bwMode="auto">
                <a:xfrm>
                  <a:off x="1919027" y="3838655"/>
                  <a:ext cx="1964467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FA963D7-4D86-4900-0514-806E763D62E8}"/>
                  </a:ext>
                </a:extLst>
              </p:cNvPr>
              <p:cNvGrpSpPr/>
              <p:nvPr/>
            </p:nvGrpSpPr>
            <p:grpSpPr>
              <a:xfrm rot="5400000">
                <a:off x="1987338" y="3201654"/>
                <a:ext cx="1848049" cy="653263"/>
                <a:chOff x="4207191" y="1305622"/>
                <a:chExt cx="1524007" cy="396983"/>
              </a:xfrm>
              <a:solidFill>
                <a:srgbClr val="FF0000"/>
              </a:solidFill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0425898A-1B01-0980-F2AC-2FE2451E044D}"/>
                    </a:ext>
                  </a:extLst>
                </p:cNvPr>
                <p:cNvCxnSpPr/>
                <p:nvPr/>
              </p:nvCxnSpPr>
              <p:spPr bwMode="auto">
                <a:xfrm>
                  <a:off x="4207191" y="1305622"/>
                  <a:ext cx="1524004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2C2801F-16F2-78DB-C0D5-6B4A5724C356}"/>
                    </a:ext>
                  </a:extLst>
                </p:cNvPr>
                <p:cNvCxnSpPr/>
                <p:nvPr/>
              </p:nvCxnSpPr>
              <p:spPr bwMode="auto">
                <a:xfrm>
                  <a:off x="4207199" y="1702605"/>
                  <a:ext cx="152399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75FE44E-7FB9-1F57-5713-569EB1EDE2A0}"/>
                </a:ext>
              </a:extLst>
            </p:cNvPr>
            <p:cNvSpPr txBox="1"/>
            <p:nvPr/>
          </p:nvSpPr>
          <p:spPr>
            <a:xfrm>
              <a:off x="1914017" y="4239742"/>
              <a:ext cx="1153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 x 6 x 3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CD868AB-E08E-73C0-4D74-38D4147C45BE}"/>
                </a:ext>
              </a:extLst>
            </p:cNvPr>
            <p:cNvSpPr txBox="1"/>
            <p:nvPr/>
          </p:nvSpPr>
          <p:spPr>
            <a:xfrm>
              <a:off x="2132137" y="1473304"/>
              <a:ext cx="1447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RGB image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5C6FF97-39F5-5C2B-0247-4BA7C0FFA3F7}"/>
              </a:ext>
            </a:extLst>
          </p:cNvPr>
          <p:cNvGrpSpPr/>
          <p:nvPr/>
        </p:nvGrpSpPr>
        <p:grpSpPr>
          <a:xfrm>
            <a:off x="5902321" y="2111469"/>
            <a:ext cx="1402622" cy="2290975"/>
            <a:chOff x="6202569" y="1651352"/>
            <a:chExt cx="1402622" cy="2290975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09330DC-E964-3E8E-9CB2-5B2A562FEC92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28D37F-FC39-5233-9580-C0F57BDB802A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9237A2E-E97C-D2A0-B862-C44CFB933CE5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6AF1296-A0A7-0D90-9681-FD1A9B431830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D4B83A6-B241-2162-1478-31C0F4AB724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C00C78C-0C2B-03C3-600F-AA2D1E6817D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57C93C-F990-8DFC-A4DB-96EC3946215F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61CACE6-243E-256F-6523-112ACC848B3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3BB07CC-56E3-0240-05D9-B63856AA00B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7834B9B-58D0-1FF0-E0C8-BE05532372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10DBE9C-B867-19F7-E257-D111EBE0B603}"/>
                </a:ext>
              </a:extLst>
            </p:cNvPr>
            <p:cNvSpPr txBox="1"/>
            <p:nvPr/>
          </p:nvSpPr>
          <p:spPr>
            <a:xfrm>
              <a:off x="6520578" y="3572995"/>
              <a:ext cx="69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4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C74F22-3D6F-9A1D-4D0B-83674245ABF7}"/>
                </a:ext>
              </a:extLst>
            </p:cNvPr>
            <p:cNvSpPr txBox="1"/>
            <p:nvPr/>
          </p:nvSpPr>
          <p:spPr>
            <a:xfrm>
              <a:off x="6202569" y="1651352"/>
              <a:ext cx="140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Convoluted image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8CD396D8-69FB-0E7A-1278-C686A2BE5DDE}"/>
              </a:ext>
            </a:extLst>
          </p:cNvPr>
          <p:cNvSpPr txBox="1"/>
          <p:nvPr/>
        </p:nvSpPr>
        <p:spPr>
          <a:xfrm>
            <a:off x="3716265" y="3315060"/>
            <a:ext cx="349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F02B399-C83F-81C9-A35C-373509E512C1}"/>
              </a:ext>
            </a:extLst>
          </p:cNvPr>
          <p:cNvSpPr txBox="1"/>
          <p:nvPr/>
        </p:nvSpPr>
        <p:spPr>
          <a:xfrm>
            <a:off x="5455775" y="3248987"/>
            <a:ext cx="349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1E188-4076-2D52-FBCB-CBBB8582E14D}"/>
              </a:ext>
            </a:extLst>
          </p:cNvPr>
          <p:cNvSpPr txBox="1"/>
          <p:nvPr/>
        </p:nvSpPr>
        <p:spPr>
          <a:xfrm>
            <a:off x="6240474" y="2744226"/>
            <a:ext cx="34997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sz="1800" b="0" dirty="0">
                <a:solidFill>
                  <a:schemeClr val="tx1"/>
                </a:solidFill>
              </a:rPr>
              <a:t>₁₂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3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of an RGB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3688-719F-09C6-4CC3-D2DAC6665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871707"/>
            <a:ext cx="8686800" cy="711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convolution of an RGB image, the convolution of all three layers contribute to the respective cell (pixel) of a single-layer convoluted image. 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EF23995-8580-4D78-B03D-39C74826D1C6}"/>
              </a:ext>
            </a:extLst>
          </p:cNvPr>
          <p:cNvGrpSpPr/>
          <p:nvPr/>
        </p:nvGrpSpPr>
        <p:grpSpPr>
          <a:xfrm>
            <a:off x="4020785" y="2160346"/>
            <a:ext cx="1338415" cy="2109266"/>
            <a:chOff x="3925680" y="1920141"/>
            <a:chExt cx="1338415" cy="21092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FFEBE-E2DA-A589-DA21-E99F25C8DAD9}"/>
                </a:ext>
              </a:extLst>
            </p:cNvPr>
            <p:cNvSpPr txBox="1"/>
            <p:nvPr/>
          </p:nvSpPr>
          <p:spPr>
            <a:xfrm>
              <a:off x="3925680" y="3660075"/>
              <a:ext cx="1153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 x 3 x 3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4AA273B-40D6-06A1-EBDF-7D40AEBE1B2E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B750D35-20FE-ABD6-A7ED-41D5765863C3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907D6DC-FAF5-A516-750F-EB41DEC36C64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3F24A85-B4F5-578F-143B-143C2077CB7D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D9EC77E3-FF7B-0792-CB69-E178C327A0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52E77374-3074-DCFA-FA98-65A762AC8E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998A346-9F57-2C86-C223-6EC00F913F53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D9FDE7E-8F1C-2FC4-ACE6-0BE400419F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9C2F1F81-3B89-9512-B477-35BA827F6FC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86187E49-4177-E157-3D00-B53451860A7E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97F7A09-0A60-D5EF-017B-3C8DFB022028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B335FDA-650B-A208-013F-B8C3DB0912E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CE5F834B-2470-F9CA-89B6-75C4CBD8C3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FE6CDA40-B908-8730-3465-A4976F436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9CF704C1-0D63-12B8-5C67-1D36564359FC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FCA54248-609A-A9E5-AF4D-623F104BC8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EE02FB6-1CB2-B171-7457-2B06CA1BE5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673240BD-FB60-6954-F75C-9123B89C0518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91F0C28-4ACF-6EDD-FEA3-19D5CA38BA20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9C64CEA2-D88B-C329-51E4-5AF48E81479B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E9D9618-8AA1-2A11-B292-9CB968A7763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B0B9AAA-9F6B-76ED-F4B3-76CD35C092C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D0C7B9-5751-5164-C166-9FB56D42847B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48A8A979-3713-702C-3EBE-CCCE58C128A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97586E0-4E1B-D1F8-25E9-B8AFE834AA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02" name="Flowchart: Data 201">
                <a:extLst>
                  <a:ext uri="{FF2B5EF4-FFF2-40B4-BE49-F238E27FC236}">
                    <a16:creationId xmlns:a16="http://schemas.microsoft.com/office/drawing/2014/main" id="{58291DE7-76A1-08AA-A438-D70EB2E03749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46F35EB-9017-B67B-AFC1-E815F6AE87F4}"/>
                </a:ext>
              </a:extLst>
            </p:cNvPr>
            <p:cNvSpPr txBox="1"/>
            <p:nvPr/>
          </p:nvSpPr>
          <p:spPr>
            <a:xfrm>
              <a:off x="4340015" y="1920141"/>
              <a:ext cx="72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Filter</a:t>
              </a: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075FE44E-7FB9-1F57-5713-569EB1EDE2A0}"/>
              </a:ext>
            </a:extLst>
          </p:cNvPr>
          <p:cNvSpPr txBox="1"/>
          <p:nvPr/>
        </p:nvSpPr>
        <p:spPr>
          <a:xfrm>
            <a:off x="1866224" y="4499988"/>
            <a:ext cx="115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 x 3</a:t>
            </a: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5C6FF97-39F5-5C2B-0247-4BA7C0FFA3F7}"/>
              </a:ext>
            </a:extLst>
          </p:cNvPr>
          <p:cNvGrpSpPr/>
          <p:nvPr/>
        </p:nvGrpSpPr>
        <p:grpSpPr>
          <a:xfrm>
            <a:off x="5902321" y="2111469"/>
            <a:ext cx="1402622" cy="2290975"/>
            <a:chOff x="6202569" y="1651352"/>
            <a:chExt cx="1402622" cy="2290975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09330DC-E964-3E8E-9CB2-5B2A562FEC92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28D37F-FC39-5233-9580-C0F57BDB802A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9237A2E-E97C-D2A0-B862-C44CFB933CE5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6AF1296-A0A7-0D90-9681-FD1A9B431830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D4B83A6-B241-2162-1478-31C0F4AB724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C00C78C-0C2B-03C3-600F-AA2D1E6817D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57C93C-F990-8DFC-A4DB-96EC3946215F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61CACE6-243E-256F-6523-112ACC848B3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3BB07CC-56E3-0240-05D9-B63856AA00B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7834B9B-58D0-1FF0-E0C8-BE05532372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10DBE9C-B867-19F7-E257-D111EBE0B603}"/>
                </a:ext>
              </a:extLst>
            </p:cNvPr>
            <p:cNvSpPr txBox="1"/>
            <p:nvPr/>
          </p:nvSpPr>
          <p:spPr>
            <a:xfrm>
              <a:off x="6520578" y="3572995"/>
              <a:ext cx="69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4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C74F22-3D6F-9A1D-4D0B-83674245ABF7}"/>
                </a:ext>
              </a:extLst>
            </p:cNvPr>
            <p:cNvSpPr txBox="1"/>
            <p:nvPr/>
          </p:nvSpPr>
          <p:spPr>
            <a:xfrm>
              <a:off x="6202569" y="1651352"/>
              <a:ext cx="140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Convoluted image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867C0-DE72-3D9C-4180-75EC500769C6}"/>
              </a:ext>
            </a:extLst>
          </p:cNvPr>
          <p:cNvGrpSpPr/>
          <p:nvPr/>
        </p:nvGrpSpPr>
        <p:grpSpPr>
          <a:xfrm>
            <a:off x="1418639" y="1733550"/>
            <a:ext cx="2270837" cy="2741523"/>
            <a:chOff x="1418639" y="1733550"/>
            <a:chExt cx="2270837" cy="2741523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CD868AB-E08E-73C0-4D74-38D4147C45BE}"/>
                </a:ext>
              </a:extLst>
            </p:cNvPr>
            <p:cNvSpPr txBox="1"/>
            <p:nvPr/>
          </p:nvSpPr>
          <p:spPr>
            <a:xfrm>
              <a:off x="2084344" y="1733550"/>
              <a:ext cx="1447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RGB image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CE10CF-0AF5-B675-A49C-D673D0E39823}"/>
                </a:ext>
              </a:extLst>
            </p:cNvPr>
            <p:cNvGrpSpPr/>
            <p:nvPr/>
          </p:nvGrpSpPr>
          <p:grpSpPr>
            <a:xfrm>
              <a:off x="1418639" y="2176374"/>
              <a:ext cx="2270837" cy="2298699"/>
              <a:chOff x="1418639" y="2176374"/>
              <a:chExt cx="2270837" cy="229869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34F4F26-3051-EC47-C939-432F09DB5C38}"/>
                  </a:ext>
                </a:extLst>
              </p:cNvPr>
              <p:cNvGrpSpPr/>
              <p:nvPr/>
            </p:nvGrpSpPr>
            <p:grpSpPr>
              <a:xfrm>
                <a:off x="1725007" y="2176374"/>
                <a:ext cx="1964469" cy="1936433"/>
                <a:chOff x="1282885" y="2540415"/>
                <a:chExt cx="1964469" cy="1936433"/>
              </a:xfrm>
              <a:solidFill>
                <a:srgbClr val="0070C0"/>
              </a:solidFill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94DCAB5-31CB-BEE4-F7DB-22FD271640D5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AE285C5-1D8B-0EC5-8C25-F2E384595418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  <a:grpFill/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6216EF5B-D695-06D1-DCE5-929ADC74C9F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28441C3E-E3EC-71FF-94A1-009E90CF1D9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1225C67-7BDF-089D-3E9E-E9897A5C5CD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28C51C30-1C4D-CC4D-C97F-2F67A62C841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7B4D9821-E989-AA2D-FAE6-4D23FF23CF2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F9A7F3B7-60BC-B0A6-327A-9EC10BFF1B9E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grpFill/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4E30A6BF-56FE-2144-A5DE-EFD3F39EA7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5A34B9DB-45A6-C422-11CC-222B6CE04B0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8A61F44D-0CF6-5165-EDFB-E923DC54D3E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DDC45D7-7CF6-AECC-AE10-C7D479B28E0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16148BC-5490-09ED-196C-7506901E3AD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859D1A6-81AF-288E-94B4-A1A61B8294A6}"/>
                  </a:ext>
                </a:extLst>
              </p:cNvPr>
              <p:cNvGrpSpPr/>
              <p:nvPr/>
            </p:nvGrpSpPr>
            <p:grpSpPr>
              <a:xfrm>
                <a:off x="1571823" y="2357507"/>
                <a:ext cx="1964469" cy="1936433"/>
                <a:chOff x="1282885" y="2540415"/>
                <a:chExt cx="1964469" cy="1936433"/>
              </a:xfrm>
              <a:solidFill>
                <a:srgbClr val="00B050"/>
              </a:solidFill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A10F63A-C247-05BC-9858-C394749D4A5E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4AEC20A1-E96E-ABFF-310A-FD41F1482BDE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  <a:grpFill/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BD49B58-1088-8FB6-E599-9B3D7433C6E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6BEE538-6CB7-3D16-14DA-CB271B1EEDB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67E0DCB-9603-5DE5-A464-E7452119437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9E6FE03-6BA0-94BF-CFF3-8424882A69F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B24B92ED-8118-AD70-9062-2E67314CBC3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68E3A66-3665-4C63-199D-6EC6D0D792A1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grpFill/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7A2C2527-7CB2-328E-505A-8E25ED2B31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60C746E2-C92D-4FAF-ACAE-DF8BB2A807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3F6268FB-618E-8871-DC07-9FB1EF55533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CEE6A83D-7325-A439-0359-1A2EE5F00A3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375D930E-7CF1-2CDC-45D6-DE8475868F5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A5C12B2-19E7-15E4-50D1-5E2E83C184D1}"/>
                  </a:ext>
                </a:extLst>
              </p:cNvPr>
              <p:cNvGrpSpPr/>
              <p:nvPr/>
            </p:nvGrpSpPr>
            <p:grpSpPr>
              <a:xfrm>
                <a:off x="1418639" y="2538640"/>
                <a:ext cx="1964469" cy="1936433"/>
                <a:chOff x="1282885" y="2540415"/>
                <a:chExt cx="1964469" cy="1936433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3C2BD8B-1DD0-520A-B6F8-6BF050DB2F28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031094D-F576-3D7D-0E74-8D4BF1734C54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C5BFEB3-BD05-4CF0-43EB-14D6954FF67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3629AC18-61AF-804E-1153-1572AD6EF7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4CED09BE-25D9-64EF-0663-3F2E26EC7F0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90B613C2-55A5-B733-3A54-E8DEBC3FC1B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0258617A-A438-AC68-77FB-509622BE82D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AFFEB0F-3874-E8E4-E54A-1EEBFE2A36BD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solidFill>
                  <a:srgbClr val="FF0000"/>
                </a:solidFill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85EE229A-40F7-CC4E-96DE-139533AFB56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F6F4DFF-9503-D649-F304-ADAB74456C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DB1F08A-7C85-D53A-A24F-13BF3DE1F44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096FFAEA-E3D1-E021-C1F4-FF340E56529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F6A4715-D0E1-329C-A08A-EFF0971449B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D5654BA-BAE8-69B0-D0B4-873BF168825B}"/>
                  </a:ext>
                </a:extLst>
              </p:cNvPr>
              <p:cNvGrpSpPr/>
              <p:nvPr/>
            </p:nvGrpSpPr>
            <p:grpSpPr>
              <a:xfrm>
                <a:off x="1743121" y="2543641"/>
                <a:ext cx="1002598" cy="955468"/>
                <a:chOff x="-18318" y="3132844"/>
                <a:chExt cx="1969417" cy="1936440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4C9FAA9-B468-C01A-4B3F-1E04D0CCB565}"/>
                    </a:ext>
                  </a:extLst>
                </p:cNvPr>
                <p:cNvSpPr/>
                <p:nvPr/>
              </p:nvSpPr>
              <p:spPr bwMode="auto">
                <a:xfrm>
                  <a:off x="-13371" y="3132844"/>
                  <a:ext cx="1964470" cy="19364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60000"/>
                  </a:schemeClr>
                </a:solidFill>
                <a:ln w="12700" cap="flat" cmpd="sng" algn="ctr">
                  <a:solidFill>
                    <a:schemeClr val="tx1">
                      <a:alpha val="6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60BA64D6-D7DE-A2CB-B8A1-3DCB6A049897}"/>
                    </a:ext>
                  </a:extLst>
                </p:cNvPr>
                <p:cNvGrpSpPr/>
                <p:nvPr/>
              </p:nvGrpSpPr>
              <p:grpSpPr>
                <a:xfrm>
                  <a:off x="-18318" y="3817475"/>
                  <a:ext cx="1964469" cy="642103"/>
                  <a:chOff x="-18318" y="3817475"/>
                  <a:chExt cx="1964469" cy="642103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166656B5-8E14-CE3D-733D-454FD804C2E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18318" y="3817475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>
                        <a:alpha val="6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3D00930B-B3A4-4418-3BEE-6BB0F3D001C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18316" y="4459578"/>
                    <a:ext cx="1964467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>
                        <a:alpha val="6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ADFB77A-BA06-E398-0712-E91444B525FF}"/>
                    </a:ext>
                  </a:extLst>
                </p:cNvPr>
                <p:cNvGrpSpPr/>
                <p:nvPr/>
              </p:nvGrpSpPr>
              <p:grpSpPr>
                <a:xfrm rot="5400000">
                  <a:off x="7689" y="3774498"/>
                  <a:ext cx="1848043" cy="653227"/>
                  <a:chOff x="4679566" y="2508659"/>
                  <a:chExt cx="1524004" cy="396961"/>
                </a:xfrm>
                <a:solidFill>
                  <a:srgbClr val="FF0000"/>
                </a:solidFill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F7E23662-91C1-CA08-E7C7-6EFEB33760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79566" y="2508659"/>
                    <a:ext cx="1524001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>
                        <a:alpha val="6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449065F-4150-BC7F-F19B-307228A9EE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79569" y="2905620"/>
                    <a:ext cx="1524001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>
                        <a:alpha val="6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1E2E866A-E2BC-E244-944F-5DE602C35B80}"/>
                  </a:ext>
                </a:extLst>
              </p:cNvPr>
              <p:cNvGrpSpPr/>
              <p:nvPr/>
            </p:nvGrpSpPr>
            <p:grpSpPr>
              <a:xfrm>
                <a:off x="1566932" y="2723083"/>
                <a:ext cx="1000080" cy="955465"/>
                <a:chOff x="-60639" y="3132839"/>
                <a:chExt cx="1964471" cy="1936436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E9DB20AE-0C81-3B8D-70EB-21E3CEC27D5D}"/>
                    </a:ext>
                  </a:extLst>
                </p:cNvPr>
                <p:cNvSpPr/>
                <p:nvPr/>
              </p:nvSpPr>
              <p:spPr bwMode="auto">
                <a:xfrm>
                  <a:off x="-60639" y="3132839"/>
                  <a:ext cx="1964471" cy="1936436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68994780-4126-EC88-AA51-F2D55889D964}"/>
                    </a:ext>
                  </a:extLst>
                </p:cNvPr>
                <p:cNvGrpSpPr/>
                <p:nvPr/>
              </p:nvGrpSpPr>
              <p:grpSpPr>
                <a:xfrm>
                  <a:off x="-60637" y="3752402"/>
                  <a:ext cx="1964469" cy="642104"/>
                  <a:chOff x="-60637" y="3752402"/>
                  <a:chExt cx="1964469" cy="642104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9ECCE365-030C-1248-F5A3-151FF7D6C6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60637" y="3752402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1E0032CD-88A0-E008-54E1-D0457EBABCA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60635" y="4394506"/>
                    <a:ext cx="1964467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DCCAEF13-C794-81E8-A4F8-642C5FF396F5}"/>
                    </a:ext>
                  </a:extLst>
                </p:cNvPr>
                <p:cNvGrpSpPr/>
                <p:nvPr/>
              </p:nvGrpSpPr>
              <p:grpSpPr>
                <a:xfrm rot="5400000">
                  <a:off x="7696" y="3774484"/>
                  <a:ext cx="1848034" cy="653245"/>
                  <a:chOff x="4679562" y="2508631"/>
                  <a:chExt cx="1523994" cy="396969"/>
                </a:xfrm>
                <a:solidFill>
                  <a:srgbClr val="FF0000"/>
                </a:solidFill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902F137E-45A1-CE5B-A442-7AA202E2DEF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79564" y="2508631"/>
                    <a:ext cx="1523992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3A0658CA-2461-8200-F86B-89FCA7C3E46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79562" y="2905600"/>
                    <a:ext cx="1523987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6732120-AC08-E87F-4701-2D2278F566FF}"/>
                  </a:ext>
                </a:extLst>
              </p:cNvPr>
              <p:cNvGrpSpPr/>
              <p:nvPr/>
            </p:nvGrpSpPr>
            <p:grpSpPr>
              <a:xfrm>
                <a:off x="1418714" y="2879005"/>
                <a:ext cx="970759" cy="996676"/>
                <a:chOff x="-145333" y="3147142"/>
                <a:chExt cx="1964473" cy="1936428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E17E25DB-0423-1EC8-C1D3-653D2FF706D9}"/>
                    </a:ext>
                  </a:extLst>
                </p:cNvPr>
                <p:cNvSpPr/>
                <p:nvPr/>
              </p:nvSpPr>
              <p:spPr bwMode="auto">
                <a:xfrm>
                  <a:off x="-145333" y="3147142"/>
                  <a:ext cx="1964467" cy="193642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A0B97931-4CF6-51C4-A3AE-0A55C704D8E2}"/>
                    </a:ext>
                  </a:extLst>
                </p:cNvPr>
                <p:cNvGrpSpPr/>
                <p:nvPr/>
              </p:nvGrpSpPr>
              <p:grpSpPr>
                <a:xfrm>
                  <a:off x="-145329" y="3788986"/>
                  <a:ext cx="1964469" cy="642102"/>
                  <a:chOff x="-145329" y="3788986"/>
                  <a:chExt cx="1964469" cy="642102"/>
                </a:xfrm>
              </p:grpSpPr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858B8DD-F9E1-D18F-B7B9-024307378D4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145329" y="3788986"/>
                    <a:ext cx="1964467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15195023-54DD-3B9D-309A-85520BE0897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145327" y="4431088"/>
                    <a:ext cx="1964467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EFA963D7-4D86-4900-0514-806E763D62E8}"/>
                    </a:ext>
                  </a:extLst>
                </p:cNvPr>
                <p:cNvGrpSpPr/>
                <p:nvPr/>
              </p:nvGrpSpPr>
              <p:grpSpPr>
                <a:xfrm rot="5400000">
                  <a:off x="-77029" y="3794155"/>
                  <a:ext cx="1848046" cy="653268"/>
                  <a:chOff x="4695788" y="2560117"/>
                  <a:chExt cx="1524005" cy="396984"/>
                </a:xfrm>
                <a:solidFill>
                  <a:srgbClr val="FF0000"/>
                </a:solidFill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0425898A-1B01-0980-F2AC-2FE2451E044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95790" y="2560117"/>
                    <a:ext cx="1524003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2C2801F-16F2-78DB-C0D5-6B4A5724C35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95788" y="2957101"/>
                    <a:ext cx="152399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</p:grp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8CD396D8-69FB-0E7A-1278-C686A2BE5DDE}"/>
              </a:ext>
            </a:extLst>
          </p:cNvPr>
          <p:cNvSpPr txBox="1"/>
          <p:nvPr/>
        </p:nvSpPr>
        <p:spPr>
          <a:xfrm>
            <a:off x="3716265" y="3315060"/>
            <a:ext cx="349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F02B399-C83F-81C9-A35C-373509E512C1}"/>
              </a:ext>
            </a:extLst>
          </p:cNvPr>
          <p:cNvSpPr txBox="1"/>
          <p:nvPr/>
        </p:nvSpPr>
        <p:spPr>
          <a:xfrm>
            <a:off x="5455775" y="3248987"/>
            <a:ext cx="349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1E188-4076-2D52-FBCB-CBBB8582E14D}"/>
              </a:ext>
            </a:extLst>
          </p:cNvPr>
          <p:cNvSpPr txBox="1"/>
          <p:nvPr/>
        </p:nvSpPr>
        <p:spPr>
          <a:xfrm>
            <a:off x="6884635" y="3647542"/>
            <a:ext cx="34997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74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of an RGB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3688-719F-09C6-4CC3-D2DAC6665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871707"/>
            <a:ext cx="8686800" cy="711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convolution of an RGB image, the convolution of all three layers contribute to the respective cell (pixel) of a single-layer convoluted image. 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EF23995-8580-4D78-B03D-39C74826D1C6}"/>
              </a:ext>
            </a:extLst>
          </p:cNvPr>
          <p:cNvGrpSpPr/>
          <p:nvPr/>
        </p:nvGrpSpPr>
        <p:grpSpPr>
          <a:xfrm>
            <a:off x="4020785" y="2160346"/>
            <a:ext cx="1338415" cy="2109266"/>
            <a:chOff x="3925680" y="1920141"/>
            <a:chExt cx="1338415" cy="21092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FFEBE-E2DA-A589-DA21-E99F25C8DAD9}"/>
                </a:ext>
              </a:extLst>
            </p:cNvPr>
            <p:cNvSpPr txBox="1"/>
            <p:nvPr/>
          </p:nvSpPr>
          <p:spPr>
            <a:xfrm>
              <a:off x="3925680" y="3660075"/>
              <a:ext cx="1153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 x 3 x 3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4AA273B-40D6-06A1-EBDF-7D40AEBE1B2E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B750D35-20FE-ABD6-A7ED-41D5765863C3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907D6DC-FAF5-A516-750F-EB41DEC36C64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3F24A85-B4F5-578F-143B-143C2077CB7D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D9EC77E3-FF7B-0792-CB69-E178C327A0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52E77374-3074-DCFA-FA98-65A762AC8E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998A346-9F57-2C86-C223-6EC00F913F53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D9FDE7E-8F1C-2FC4-ACE6-0BE400419F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9C2F1F81-3B89-9512-B477-35BA827F6FC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86187E49-4177-E157-3D00-B53451860A7E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97F7A09-0A60-D5EF-017B-3C8DFB022028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B335FDA-650B-A208-013F-B8C3DB0912E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CE5F834B-2470-F9CA-89B6-75C4CBD8C3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FE6CDA40-B908-8730-3465-A4976F436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9CF704C1-0D63-12B8-5C67-1D36564359FC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FCA54248-609A-A9E5-AF4D-623F104BC8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EE02FB6-1CB2-B171-7457-2B06CA1BE5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673240BD-FB60-6954-F75C-9123B89C0518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91F0C28-4ACF-6EDD-FEA3-19D5CA38BA20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9C64CEA2-D88B-C329-51E4-5AF48E81479B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E9D9618-8AA1-2A11-B292-9CB968A7763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B0B9AAA-9F6B-76ED-F4B3-76CD35C092C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D0C7B9-5751-5164-C166-9FB56D42847B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48A8A979-3713-702C-3EBE-CCCE58C128A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97586E0-4E1B-D1F8-25E9-B8AFE834AA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02" name="Flowchart: Data 201">
                <a:extLst>
                  <a:ext uri="{FF2B5EF4-FFF2-40B4-BE49-F238E27FC236}">
                    <a16:creationId xmlns:a16="http://schemas.microsoft.com/office/drawing/2014/main" id="{58291DE7-76A1-08AA-A438-D70EB2E03749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46F35EB-9017-B67B-AFC1-E815F6AE87F4}"/>
                </a:ext>
              </a:extLst>
            </p:cNvPr>
            <p:cNvSpPr txBox="1"/>
            <p:nvPr/>
          </p:nvSpPr>
          <p:spPr>
            <a:xfrm>
              <a:off x="4340015" y="1920141"/>
              <a:ext cx="72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Filter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C82C4E-9EDE-A328-3E94-80092DD95405}"/>
              </a:ext>
            </a:extLst>
          </p:cNvPr>
          <p:cNvGrpSpPr/>
          <p:nvPr/>
        </p:nvGrpSpPr>
        <p:grpSpPr>
          <a:xfrm>
            <a:off x="1418639" y="1733550"/>
            <a:ext cx="2287679" cy="3135770"/>
            <a:chOff x="1418639" y="1733550"/>
            <a:chExt cx="2287679" cy="31357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70ED8D-9B87-F998-27CB-B379DE566ECF}"/>
                </a:ext>
              </a:extLst>
            </p:cNvPr>
            <p:cNvGrpSpPr/>
            <p:nvPr/>
          </p:nvGrpSpPr>
          <p:grpSpPr>
            <a:xfrm>
              <a:off x="1418639" y="2176374"/>
              <a:ext cx="2287679" cy="2308167"/>
              <a:chOff x="1418639" y="2176374"/>
              <a:chExt cx="2287679" cy="230816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34F4F26-3051-EC47-C939-432F09DB5C38}"/>
                  </a:ext>
                </a:extLst>
              </p:cNvPr>
              <p:cNvGrpSpPr/>
              <p:nvPr/>
            </p:nvGrpSpPr>
            <p:grpSpPr>
              <a:xfrm>
                <a:off x="1725007" y="2176374"/>
                <a:ext cx="1964469" cy="1936433"/>
                <a:chOff x="1282885" y="2540415"/>
                <a:chExt cx="1964469" cy="1936433"/>
              </a:xfrm>
              <a:solidFill>
                <a:srgbClr val="0070C0"/>
              </a:solidFill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94DCAB5-31CB-BEE4-F7DB-22FD271640D5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AE285C5-1D8B-0EC5-8C25-F2E384595418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  <a:grpFill/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6216EF5B-D695-06D1-DCE5-929ADC74C9F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28441C3E-E3EC-71FF-94A1-009E90CF1D9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1225C67-7BDF-089D-3E9E-E9897A5C5CD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28C51C30-1C4D-CC4D-C97F-2F67A62C841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7B4D9821-E989-AA2D-FAE6-4D23FF23CF2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F9A7F3B7-60BC-B0A6-327A-9EC10BFF1B9E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grpFill/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4E30A6BF-56FE-2144-A5DE-EFD3F39EA7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5A34B9DB-45A6-C422-11CC-222B6CE04B0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8A61F44D-0CF6-5165-EDFB-E923DC54D3E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DDC45D7-7CF6-AECC-AE10-C7D479B28E0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16148BC-5490-09ED-196C-7506901E3AD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D5654BA-BAE8-69B0-D0B4-873BF168825B}"/>
                  </a:ext>
                </a:extLst>
              </p:cNvPr>
              <p:cNvGrpSpPr/>
              <p:nvPr/>
            </p:nvGrpSpPr>
            <p:grpSpPr>
              <a:xfrm>
                <a:off x="2684694" y="3165063"/>
                <a:ext cx="1021624" cy="955468"/>
                <a:chOff x="-60639" y="3132844"/>
                <a:chExt cx="2006790" cy="1936440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4C9FAA9-B468-C01A-4B3F-1E04D0CCB565}"/>
                    </a:ext>
                  </a:extLst>
                </p:cNvPr>
                <p:cNvSpPr/>
                <p:nvPr/>
              </p:nvSpPr>
              <p:spPr bwMode="auto">
                <a:xfrm>
                  <a:off x="-60639" y="3132844"/>
                  <a:ext cx="1964471" cy="19364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60BA64D6-D7DE-A2CB-B8A1-3DCB6A049897}"/>
                    </a:ext>
                  </a:extLst>
                </p:cNvPr>
                <p:cNvGrpSpPr/>
                <p:nvPr/>
              </p:nvGrpSpPr>
              <p:grpSpPr>
                <a:xfrm>
                  <a:off x="-18318" y="3817475"/>
                  <a:ext cx="1964469" cy="642103"/>
                  <a:chOff x="-18318" y="3817475"/>
                  <a:chExt cx="1964469" cy="642103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166656B5-8E14-CE3D-733D-454FD804C2E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18318" y="3817475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3D00930B-B3A4-4418-3BEE-6BB0F3D001C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18316" y="4459578"/>
                    <a:ext cx="1964467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ADFB77A-BA06-E398-0712-E91444B525FF}"/>
                    </a:ext>
                  </a:extLst>
                </p:cNvPr>
                <p:cNvGrpSpPr/>
                <p:nvPr/>
              </p:nvGrpSpPr>
              <p:grpSpPr>
                <a:xfrm rot="5400000">
                  <a:off x="7689" y="3774498"/>
                  <a:ext cx="1848043" cy="653227"/>
                  <a:chOff x="4679566" y="2508659"/>
                  <a:chExt cx="1524004" cy="396961"/>
                </a:xfrm>
                <a:solidFill>
                  <a:srgbClr val="FF0000"/>
                </a:solidFill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F7E23662-91C1-CA08-E7C7-6EFEB33760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79566" y="2508659"/>
                    <a:ext cx="1524001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449065F-4150-BC7F-F19B-307228A9EE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79569" y="2905620"/>
                    <a:ext cx="1524001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859D1A6-81AF-288E-94B4-A1A61B8294A6}"/>
                  </a:ext>
                </a:extLst>
              </p:cNvPr>
              <p:cNvGrpSpPr/>
              <p:nvPr/>
            </p:nvGrpSpPr>
            <p:grpSpPr>
              <a:xfrm>
                <a:off x="1571823" y="2357507"/>
                <a:ext cx="1964469" cy="1936433"/>
                <a:chOff x="1282885" y="2540415"/>
                <a:chExt cx="1964469" cy="1936433"/>
              </a:xfrm>
              <a:solidFill>
                <a:srgbClr val="00B050"/>
              </a:solidFill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A10F63A-C247-05BC-9858-C394749D4A5E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4AEC20A1-E96E-ABFF-310A-FD41F1482BDE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  <a:grpFill/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BD49B58-1088-8FB6-E599-9B3D7433C6E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6BEE538-6CB7-3D16-14DA-CB271B1EEDB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67E0DCB-9603-5DE5-A464-E7452119437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9E6FE03-6BA0-94BF-CFF3-8424882A69F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B24B92ED-8118-AD70-9062-2E67314CBC3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68E3A66-3665-4C63-199D-6EC6D0D792A1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grpFill/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7A2C2527-7CB2-328E-505A-8E25ED2B31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60C746E2-C92D-4FAF-ACAE-DF8BB2A807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3F6268FB-618E-8871-DC07-9FB1EF55533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CEE6A83D-7325-A439-0359-1A2EE5F00A3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375D930E-7CF1-2CDC-45D6-DE8475868F5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1E2E866A-E2BC-E244-944F-5DE602C35B80}"/>
                  </a:ext>
                </a:extLst>
              </p:cNvPr>
              <p:cNvGrpSpPr/>
              <p:nvPr/>
            </p:nvGrpSpPr>
            <p:grpSpPr>
              <a:xfrm>
                <a:off x="2536583" y="3352077"/>
                <a:ext cx="1000080" cy="955465"/>
                <a:chOff x="-60639" y="3132839"/>
                <a:chExt cx="1964471" cy="1936436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E9DB20AE-0C81-3B8D-70EB-21E3CEC27D5D}"/>
                    </a:ext>
                  </a:extLst>
                </p:cNvPr>
                <p:cNvSpPr/>
                <p:nvPr/>
              </p:nvSpPr>
              <p:spPr bwMode="auto">
                <a:xfrm>
                  <a:off x="-60639" y="3132839"/>
                  <a:ext cx="1964471" cy="1936436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68994780-4126-EC88-AA51-F2D55889D964}"/>
                    </a:ext>
                  </a:extLst>
                </p:cNvPr>
                <p:cNvGrpSpPr/>
                <p:nvPr/>
              </p:nvGrpSpPr>
              <p:grpSpPr>
                <a:xfrm>
                  <a:off x="-60637" y="3752402"/>
                  <a:ext cx="1964469" cy="642104"/>
                  <a:chOff x="-60637" y="3752402"/>
                  <a:chExt cx="1964469" cy="642104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9ECCE365-030C-1248-F5A3-151FF7D6C6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60637" y="3752402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1E0032CD-88A0-E008-54E1-D0457EBABCA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60635" y="4394506"/>
                    <a:ext cx="1964467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DCCAEF13-C794-81E8-A4F8-642C5FF396F5}"/>
                    </a:ext>
                  </a:extLst>
                </p:cNvPr>
                <p:cNvGrpSpPr/>
                <p:nvPr/>
              </p:nvGrpSpPr>
              <p:grpSpPr>
                <a:xfrm rot="5400000">
                  <a:off x="7696" y="3774484"/>
                  <a:ext cx="1848034" cy="653245"/>
                  <a:chOff x="4679562" y="2508631"/>
                  <a:chExt cx="1523994" cy="396969"/>
                </a:xfrm>
                <a:solidFill>
                  <a:srgbClr val="FF0000"/>
                </a:solidFill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902F137E-45A1-CE5B-A442-7AA202E2DEF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79564" y="2508631"/>
                    <a:ext cx="1523992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3A0658CA-2461-8200-F86B-89FCA7C3E46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79562" y="2905600"/>
                    <a:ext cx="1523987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A5C12B2-19E7-15E4-50D1-5E2E83C184D1}"/>
                  </a:ext>
                </a:extLst>
              </p:cNvPr>
              <p:cNvGrpSpPr/>
              <p:nvPr/>
            </p:nvGrpSpPr>
            <p:grpSpPr>
              <a:xfrm>
                <a:off x="1418639" y="2538640"/>
                <a:ext cx="1964469" cy="1936433"/>
                <a:chOff x="1282885" y="2540415"/>
                <a:chExt cx="1964469" cy="1936433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3C2BD8B-1DD0-520A-B6F8-6BF050DB2F28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031094D-F576-3D7D-0E74-8D4BF1734C54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C5BFEB3-BD05-4CF0-43EB-14D6954FF67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3629AC18-61AF-804E-1153-1572AD6EF7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4CED09BE-25D9-64EF-0663-3F2E26EC7F0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90B613C2-55A5-B733-3A54-E8DEBC3FC1B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0258617A-A438-AC68-77FB-509622BE82D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AFFEB0F-3874-E8E4-E54A-1EEBFE2A36BD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solidFill>
                  <a:srgbClr val="FF0000"/>
                </a:solidFill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85EE229A-40F7-CC4E-96DE-139533AFB56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F6F4DFF-9503-D649-F304-ADAB74456C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DB1F08A-7C85-D53A-A24F-13BF3DE1F44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096FFAEA-E3D1-E021-C1F4-FF340E56529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F6A4715-D0E1-329C-A08A-EFF0971449B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6732120-AC08-E87F-4701-2D2278F566FF}"/>
                  </a:ext>
                </a:extLst>
              </p:cNvPr>
              <p:cNvGrpSpPr/>
              <p:nvPr/>
            </p:nvGrpSpPr>
            <p:grpSpPr>
              <a:xfrm>
                <a:off x="2410781" y="3487865"/>
                <a:ext cx="970759" cy="996676"/>
                <a:chOff x="-145333" y="3147142"/>
                <a:chExt cx="1964473" cy="1936428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E17E25DB-0423-1EC8-C1D3-653D2FF706D9}"/>
                    </a:ext>
                  </a:extLst>
                </p:cNvPr>
                <p:cNvSpPr/>
                <p:nvPr/>
              </p:nvSpPr>
              <p:spPr bwMode="auto">
                <a:xfrm>
                  <a:off x="-145333" y="3147142"/>
                  <a:ext cx="1964467" cy="193642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A0B97931-4CF6-51C4-A3AE-0A55C704D8E2}"/>
                    </a:ext>
                  </a:extLst>
                </p:cNvPr>
                <p:cNvGrpSpPr/>
                <p:nvPr/>
              </p:nvGrpSpPr>
              <p:grpSpPr>
                <a:xfrm>
                  <a:off x="-145329" y="3788986"/>
                  <a:ext cx="1964469" cy="642102"/>
                  <a:chOff x="-145329" y="3788986"/>
                  <a:chExt cx="1964469" cy="642102"/>
                </a:xfrm>
              </p:grpSpPr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858B8DD-F9E1-D18F-B7B9-024307378D4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145329" y="3788986"/>
                    <a:ext cx="1964467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15195023-54DD-3B9D-309A-85520BE0897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-145327" y="4431088"/>
                    <a:ext cx="1964467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EFA963D7-4D86-4900-0514-806E763D62E8}"/>
                    </a:ext>
                  </a:extLst>
                </p:cNvPr>
                <p:cNvGrpSpPr/>
                <p:nvPr/>
              </p:nvGrpSpPr>
              <p:grpSpPr>
                <a:xfrm rot="5400000">
                  <a:off x="-77029" y="3794155"/>
                  <a:ext cx="1848046" cy="653268"/>
                  <a:chOff x="4695788" y="2560117"/>
                  <a:chExt cx="1524005" cy="396984"/>
                </a:xfrm>
                <a:solidFill>
                  <a:srgbClr val="FF0000"/>
                </a:solidFill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0425898A-1B01-0980-F2AC-2FE2451E044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95790" y="2560117"/>
                    <a:ext cx="1524003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2C2801F-16F2-78DB-C0D5-6B4A5724C35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695788" y="2957101"/>
                    <a:ext cx="152399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75FE44E-7FB9-1F57-5713-569EB1EDE2A0}"/>
                </a:ext>
              </a:extLst>
            </p:cNvPr>
            <p:cNvSpPr txBox="1"/>
            <p:nvPr/>
          </p:nvSpPr>
          <p:spPr>
            <a:xfrm>
              <a:off x="1866224" y="4499988"/>
              <a:ext cx="1153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 x 6 x 3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CD868AB-E08E-73C0-4D74-38D4147C45BE}"/>
                </a:ext>
              </a:extLst>
            </p:cNvPr>
            <p:cNvSpPr txBox="1"/>
            <p:nvPr/>
          </p:nvSpPr>
          <p:spPr>
            <a:xfrm>
              <a:off x="2084344" y="1733550"/>
              <a:ext cx="1447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RGB image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5C6FF97-39F5-5C2B-0247-4BA7C0FFA3F7}"/>
              </a:ext>
            </a:extLst>
          </p:cNvPr>
          <p:cNvGrpSpPr/>
          <p:nvPr/>
        </p:nvGrpSpPr>
        <p:grpSpPr>
          <a:xfrm>
            <a:off x="5902321" y="2111469"/>
            <a:ext cx="1402622" cy="2290975"/>
            <a:chOff x="6202569" y="1651352"/>
            <a:chExt cx="1402622" cy="2290975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09330DC-E964-3E8E-9CB2-5B2A562FEC92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28D37F-FC39-5233-9580-C0F57BDB802A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9237A2E-E97C-D2A0-B862-C44CFB933CE5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6AF1296-A0A7-0D90-9681-FD1A9B431830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D4B83A6-B241-2162-1478-31C0F4AB724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C00C78C-0C2B-03C3-600F-AA2D1E6817D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57C93C-F990-8DFC-A4DB-96EC3946215F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61CACE6-243E-256F-6523-112ACC848B3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3BB07CC-56E3-0240-05D9-B63856AA00B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7834B9B-58D0-1FF0-E0C8-BE05532372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10DBE9C-B867-19F7-E257-D111EBE0B603}"/>
                </a:ext>
              </a:extLst>
            </p:cNvPr>
            <p:cNvSpPr txBox="1"/>
            <p:nvPr/>
          </p:nvSpPr>
          <p:spPr>
            <a:xfrm>
              <a:off x="6520578" y="3572995"/>
              <a:ext cx="69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4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C74F22-3D6F-9A1D-4D0B-83674245ABF7}"/>
                </a:ext>
              </a:extLst>
            </p:cNvPr>
            <p:cNvSpPr txBox="1"/>
            <p:nvPr/>
          </p:nvSpPr>
          <p:spPr>
            <a:xfrm>
              <a:off x="6202569" y="1651352"/>
              <a:ext cx="140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Convoluted image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8CD396D8-69FB-0E7A-1278-C686A2BE5DDE}"/>
              </a:ext>
            </a:extLst>
          </p:cNvPr>
          <p:cNvSpPr txBox="1"/>
          <p:nvPr/>
        </p:nvSpPr>
        <p:spPr>
          <a:xfrm>
            <a:off x="3716265" y="3315060"/>
            <a:ext cx="349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F02B399-C83F-81C9-A35C-373509E512C1}"/>
              </a:ext>
            </a:extLst>
          </p:cNvPr>
          <p:cNvSpPr txBox="1"/>
          <p:nvPr/>
        </p:nvSpPr>
        <p:spPr>
          <a:xfrm>
            <a:off x="5455775" y="3248987"/>
            <a:ext cx="349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1E188-4076-2D52-FBCB-CBBB8582E14D}"/>
              </a:ext>
            </a:extLst>
          </p:cNvPr>
          <p:cNvSpPr txBox="1"/>
          <p:nvPr/>
        </p:nvSpPr>
        <p:spPr>
          <a:xfrm>
            <a:off x="6884635" y="3647542"/>
            <a:ext cx="34997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₄₄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631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E819-D0D1-8130-5C7C-66704F6E4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Filters in One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3781-4863-137C-0128-469B3C21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76350"/>
            <a:ext cx="7620000" cy="2768829"/>
          </a:xfrm>
        </p:spPr>
        <p:txBody>
          <a:bodyPr/>
          <a:lstStyle/>
          <a:p>
            <a:r>
              <a:rPr lang="en-US" dirty="0"/>
              <a:t>Using convolutions with different filters, we can detect vertical edges, horizontal edges, angular edges, and possibly, many other features of the image (object, pattern).</a:t>
            </a:r>
          </a:p>
          <a:p>
            <a:r>
              <a:rPr lang="en-US" dirty="0"/>
              <a:t>What is we want to consolidate the detection of all those features in one layer?</a:t>
            </a:r>
          </a:p>
          <a:p>
            <a:r>
              <a:rPr lang="en-US" dirty="0"/>
              <a:t>We may apply different filters to the same image (object, pattern) in parallel and built one layer that contains all those features.</a:t>
            </a:r>
          </a:p>
        </p:txBody>
      </p:sp>
    </p:spTree>
    <p:extLst>
      <p:ext uri="{BB962C8B-B14F-4D97-AF65-F5344CB8AC3E}">
        <p14:creationId xmlns:p14="http://schemas.microsoft.com/office/powerpoint/2010/main" val="2097142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Filters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F99AFD-287F-2818-CF37-740DC1D99D51}"/>
              </a:ext>
            </a:extLst>
          </p:cNvPr>
          <p:cNvGrpSpPr/>
          <p:nvPr/>
        </p:nvGrpSpPr>
        <p:grpSpPr>
          <a:xfrm>
            <a:off x="3705832" y="2890993"/>
            <a:ext cx="1268177" cy="2022147"/>
            <a:chOff x="3925680" y="1988293"/>
            <a:chExt cx="1454179" cy="20411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F14F8-081F-93EE-5279-6150E51CFC3E}"/>
                </a:ext>
              </a:extLst>
            </p:cNvPr>
            <p:cNvSpPr txBox="1"/>
            <p:nvPr/>
          </p:nvSpPr>
          <p:spPr>
            <a:xfrm>
              <a:off x="3925680" y="3660075"/>
              <a:ext cx="1338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 x 3 x 3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4571E3-F5D7-7309-8FFC-108AEEEE9E6C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CAFE4D3-8AAF-8183-4596-7B1251EB4FA9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7505428-5E48-A922-9C00-3867F4CB2A6E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3E252A5-45BE-8674-A418-C7F05DD48101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5593E0EF-54C8-52A1-8490-E84AEBE1A0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0454B398-E60E-FB53-9247-DDC3D6B7ED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7268116-A8CE-738B-1941-366202086104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29A0AD94-850A-E1BD-069D-66D86FA00A9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68F87AC6-C97C-35D8-B6E0-1D891A203DE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CEA7AFE-1F02-E428-8CCE-359E516CC522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8462ED8-9137-DAE0-CC36-8126820759F4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48C515A-4DD8-1FA2-365E-5CB7BBB79FFF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19FC0707-3C71-419F-10E4-A6DE5D3B67D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B9FFD9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A510AD06-7D23-09F1-1A80-197C3214152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ED4185B-EF38-B45A-0524-C37448E171D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46107806-6631-8419-CC7D-6DC01FB68BE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065CF95-08FA-0CAD-4A99-5B95F4B9F10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DBA84BC-45F9-B351-1AAC-3F35F88B991F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5707769-A1B6-D874-30A9-17735B675257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F157A84-2A72-1CD7-4494-0A123795BD9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AF688607-6C11-07E9-280D-16BA09483FA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1321D467-990B-EB33-AEB9-A8B53C146DA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145E4B2-73DF-768C-A0C2-F9DCF8154011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B8EB50C2-E822-5F1D-CFCE-1B15E91D99F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9B85DB01-CC79-7D0D-B71E-CC2BF6695D8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5" name="Flowchart: Data 14">
                <a:extLst>
                  <a:ext uri="{FF2B5EF4-FFF2-40B4-BE49-F238E27FC236}">
                    <a16:creationId xmlns:a16="http://schemas.microsoft.com/office/drawing/2014/main" id="{4E1D4418-20B9-FF6B-EC63-E57216BC0EAD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rgbClr val="FFC1C1">
                  <a:alpha val="2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09882-0356-B31A-3F29-714BF84DC4FC}"/>
                </a:ext>
              </a:extLst>
            </p:cNvPr>
            <p:cNvSpPr txBox="1"/>
            <p:nvPr/>
          </p:nvSpPr>
          <p:spPr>
            <a:xfrm>
              <a:off x="4148250" y="1988293"/>
              <a:ext cx="1231609" cy="372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Filter 2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EF23995-8580-4D78-B03D-39C74826D1C6}"/>
              </a:ext>
            </a:extLst>
          </p:cNvPr>
          <p:cNvGrpSpPr/>
          <p:nvPr/>
        </p:nvGrpSpPr>
        <p:grpSpPr>
          <a:xfrm>
            <a:off x="3678438" y="1027302"/>
            <a:ext cx="1226834" cy="1939100"/>
            <a:chOff x="3925680" y="1909773"/>
            <a:chExt cx="1392166" cy="2162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FFEBE-E2DA-A589-DA21-E99F25C8DAD9}"/>
                </a:ext>
              </a:extLst>
            </p:cNvPr>
            <p:cNvSpPr txBox="1"/>
            <p:nvPr/>
          </p:nvSpPr>
          <p:spPr>
            <a:xfrm>
              <a:off x="3925680" y="3660075"/>
              <a:ext cx="1355604" cy="41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 x 3 x 3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4AA273B-40D6-06A1-EBDF-7D40AEBE1B2E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B750D35-20FE-ABD6-A7ED-41D5765863C3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907D6DC-FAF5-A516-750F-EB41DEC36C64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3F24A85-B4F5-578F-143B-143C2077CB7D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D9EC77E3-FF7B-0792-CB69-E178C327A0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52E77374-3074-DCFA-FA98-65A762AC8E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998A346-9F57-2C86-C223-6EC00F913F53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D9FDE7E-8F1C-2FC4-ACE6-0BE400419F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9C2F1F81-3B89-9512-B477-35BA827F6FC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86187E49-4177-E157-3D00-B53451860A7E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97F7A09-0A60-D5EF-017B-3C8DFB022028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B335FDA-650B-A208-013F-B8C3DB0912E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CE5F834B-2470-F9CA-89B6-75C4CBD8C3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FE6CDA40-B908-8730-3465-A4976F436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9CF704C1-0D63-12B8-5C67-1D36564359FC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FCA54248-609A-A9E5-AF4D-623F104BC8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EE02FB6-1CB2-B171-7457-2B06CA1BE5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673240BD-FB60-6954-F75C-9123B89C0518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91F0C28-4ACF-6EDD-FEA3-19D5CA38BA20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9C64CEA2-D88B-C329-51E4-5AF48E81479B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E9D9618-8AA1-2A11-B292-9CB968A7763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B0B9AAA-9F6B-76ED-F4B3-76CD35C092C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D0C7B9-5751-5164-C166-9FB56D42847B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48A8A979-3713-702C-3EBE-CCCE58C128A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97586E0-4E1B-D1F8-25E9-B8AFE834AA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02" name="Flowchart: Data 201">
                <a:extLst>
                  <a:ext uri="{FF2B5EF4-FFF2-40B4-BE49-F238E27FC236}">
                    <a16:creationId xmlns:a16="http://schemas.microsoft.com/office/drawing/2014/main" id="{58291DE7-76A1-08AA-A438-D70EB2E03749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46F35EB-9017-B67B-AFC1-E815F6AE87F4}"/>
                </a:ext>
              </a:extLst>
            </p:cNvPr>
            <p:cNvSpPr txBox="1"/>
            <p:nvPr/>
          </p:nvSpPr>
          <p:spPr>
            <a:xfrm>
              <a:off x="4287228" y="1909773"/>
              <a:ext cx="1030618" cy="41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Filter 1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2E38D37-0B20-6BB6-F34F-F772F63B807A}"/>
              </a:ext>
            </a:extLst>
          </p:cNvPr>
          <p:cNvGrpSpPr/>
          <p:nvPr/>
        </p:nvGrpSpPr>
        <p:grpSpPr>
          <a:xfrm>
            <a:off x="772802" y="1693249"/>
            <a:ext cx="2061109" cy="2809547"/>
            <a:chOff x="1451614" y="1463774"/>
            <a:chExt cx="2338872" cy="313266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34F4F26-3051-EC47-C939-432F09DB5C38}"/>
                </a:ext>
              </a:extLst>
            </p:cNvPr>
            <p:cNvGrpSpPr/>
            <p:nvPr/>
          </p:nvGrpSpPr>
          <p:grpSpPr>
            <a:xfrm>
              <a:off x="1772800" y="1916128"/>
              <a:ext cx="1964469" cy="1936433"/>
              <a:chOff x="1282885" y="2540415"/>
              <a:chExt cx="1964469" cy="1936433"/>
            </a:xfrm>
            <a:solidFill>
              <a:srgbClr val="0070C0"/>
            </a:solidFill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94DCAB5-31CB-BEE4-F7DB-22FD271640D5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AE285C5-1D8B-0EC5-8C25-F2E384595418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  <a:grpFill/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6216EF5B-D695-06D1-DCE5-929ADC74C9F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8441C3E-E3EC-71FF-94A1-009E90CF1D96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1225C67-7BDF-089D-3E9E-E9897A5C5CD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28C51C30-1C4D-CC4D-C97F-2F67A62C841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B4D9821-E989-AA2D-FAE6-4D23FF23CF29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9A7F3B7-60BC-B0A6-327A-9EC10BFF1B9E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grpFill/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E30A6BF-56FE-2144-A5DE-EFD3F39EA78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A34B9DB-45A6-C422-11CC-222B6CE04B04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A61F44D-0CF6-5165-EDFB-E923DC54D3EA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DDC45D7-7CF6-AECC-AE10-C7D479B28E0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E16148BC-5490-09ED-196C-7506901E3ADE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D5654BA-BAE8-69B0-D0B4-873BF168825B}"/>
                </a:ext>
              </a:extLst>
            </p:cNvPr>
            <p:cNvGrpSpPr/>
            <p:nvPr/>
          </p:nvGrpSpPr>
          <p:grpSpPr>
            <a:xfrm>
              <a:off x="1776377" y="1914065"/>
              <a:ext cx="1000080" cy="955463"/>
              <a:chOff x="1282885" y="2540414"/>
              <a:chExt cx="1964469" cy="1936433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4C9FAA9-B468-C01A-4B3F-1E04D0CCB565}"/>
                  </a:ext>
                </a:extLst>
              </p:cNvPr>
              <p:cNvSpPr/>
              <p:nvPr/>
            </p:nvSpPr>
            <p:spPr bwMode="auto">
              <a:xfrm>
                <a:off x="1282887" y="2540414"/>
                <a:ext cx="1964467" cy="19364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0BA64D6-D7DE-A2CB-B8A1-3DCB6A049897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166656B5-8E14-CE3D-733D-454FD804C2E4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3D00930B-B3A4-4418-3BEE-6BB0F3D001C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DADFB77A-BA06-E398-0712-E91444B525FF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F7E23662-91C1-CA08-E7C7-6EFEB3376020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449065F-4150-BC7F-F19B-307228A9EE0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859D1A6-81AF-288E-94B4-A1A61B8294A6}"/>
                </a:ext>
              </a:extLst>
            </p:cNvPr>
            <p:cNvGrpSpPr/>
            <p:nvPr/>
          </p:nvGrpSpPr>
          <p:grpSpPr>
            <a:xfrm>
              <a:off x="1619616" y="2097261"/>
              <a:ext cx="1964469" cy="1936433"/>
              <a:chOff x="1282885" y="2540415"/>
              <a:chExt cx="1964469" cy="1936433"/>
            </a:xfrm>
            <a:solidFill>
              <a:srgbClr val="00B050"/>
            </a:solidFill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A10F63A-C247-05BC-9858-C394749D4A5E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AEC20A1-E96E-ABFF-310A-FD41F1482BDE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  <a:grpFill/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BD49B58-1088-8FB6-E599-9B3D7433C6ED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6BEE538-6CB7-3D16-14DA-CB271B1EEDB9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67E0DCB-9603-5DE5-A464-E7452119437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9E6FE03-6BA0-94BF-CFF3-8424882A69FA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B24B92ED-8118-AD70-9062-2E67314CBC3D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68E3A66-3665-4C63-199D-6EC6D0D792A1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grpFill/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A2C2527-7CB2-328E-505A-8E25ED2B311F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0C746E2-C92D-4FAF-ACAE-DF8BB2A8070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F6268FB-618E-8871-DC07-9FB1EF555331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EE6A83D-7325-A439-0359-1A2EE5F00A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5D930E-7CF1-2CDC-45D6-DE8475868F54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E2E866A-E2BC-E244-944F-5DE602C35B80}"/>
                </a:ext>
              </a:extLst>
            </p:cNvPr>
            <p:cNvGrpSpPr/>
            <p:nvPr/>
          </p:nvGrpSpPr>
          <p:grpSpPr>
            <a:xfrm>
              <a:off x="1611887" y="2082475"/>
              <a:ext cx="1000080" cy="955463"/>
              <a:chOff x="1282885" y="2540414"/>
              <a:chExt cx="1964469" cy="1936433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9DB20AE-0C81-3B8D-70EB-21E3CEC27D5D}"/>
                  </a:ext>
                </a:extLst>
              </p:cNvPr>
              <p:cNvSpPr/>
              <p:nvPr/>
            </p:nvSpPr>
            <p:spPr bwMode="auto">
              <a:xfrm>
                <a:off x="1282887" y="2540414"/>
                <a:ext cx="1964467" cy="193643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8994780-4126-EC88-AA51-F2D55889D964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9ECCE365-030C-1248-F5A3-151FF7D6C6D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E0032CD-88A0-E008-54E1-D0457EBABCA6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DCCAEF13-C794-81E8-A4F8-642C5FF396F5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902F137E-45A1-CE5B-A442-7AA202E2DEF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3A0658CA-2461-8200-F86B-89FCA7C3E46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A5C12B2-19E7-15E4-50D1-5E2E83C184D1}"/>
                </a:ext>
              </a:extLst>
            </p:cNvPr>
            <p:cNvGrpSpPr/>
            <p:nvPr/>
          </p:nvGrpSpPr>
          <p:grpSpPr>
            <a:xfrm>
              <a:off x="1466432" y="2278394"/>
              <a:ext cx="1964469" cy="1936433"/>
              <a:chOff x="1282885" y="2540415"/>
              <a:chExt cx="1964469" cy="193643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C2BD8B-1DD0-520A-B6F8-6BF050DB2F28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031094D-F576-3D7D-0E74-8D4BF1734C54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C5BFEB3-BD05-4CF0-43EB-14D6954FF67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629AC18-61AF-804E-1153-1572AD6EF7D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CED09BE-25D9-64EF-0663-3F2E26EC7F0A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0B613C2-55A5-B733-3A54-E8DEBC3FC1B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258617A-A438-AC68-77FB-509622BE82D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AFFEB0F-3874-E8E4-E54A-1EEBFE2A36BD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solidFill>
                <a:srgbClr val="FF0000"/>
              </a:solidFill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5EE229A-40F7-CC4E-96DE-139533AFB569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F6F4DFF-9503-D649-F304-ADAB74456C8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DB1F08A-7C85-D53A-A24F-13BF3DE1F443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96FFAEA-E3D1-E021-C1F4-FF340E56529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F6A4715-D0E1-329C-A08A-EFF0971449BB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6732120-AC08-E87F-4701-2D2278F566FF}"/>
                </a:ext>
              </a:extLst>
            </p:cNvPr>
            <p:cNvGrpSpPr/>
            <p:nvPr/>
          </p:nvGrpSpPr>
          <p:grpSpPr>
            <a:xfrm>
              <a:off x="1460672" y="2257068"/>
              <a:ext cx="1000474" cy="955463"/>
              <a:chOff x="1282885" y="2502308"/>
              <a:chExt cx="1965243" cy="1936432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17E25DB-0423-1EC8-C1D3-653D2FF706D9}"/>
                  </a:ext>
                </a:extLst>
              </p:cNvPr>
              <p:cNvSpPr/>
              <p:nvPr/>
            </p:nvSpPr>
            <p:spPr bwMode="auto">
              <a:xfrm>
                <a:off x="1283661" y="2502308"/>
                <a:ext cx="1964467" cy="19364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0B97931-4CF6-51C4-A3AE-0A55C704D8E2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B858B8DD-F9E1-D18F-B7B9-024307378D4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5195023-54DD-3B9D-309A-85520BE0897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FA963D7-4D86-4900-0514-806E763D62E8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0425898A-1B01-0980-F2AC-2FE2451E044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2C2801F-16F2-78DB-C0D5-6B4A5724C35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38" name="Flowchart: Data 137">
              <a:extLst>
                <a:ext uri="{FF2B5EF4-FFF2-40B4-BE49-F238E27FC236}">
                  <a16:creationId xmlns:a16="http://schemas.microsoft.com/office/drawing/2014/main" id="{5A714356-B2DB-89BD-7169-686CAEF9A3E4}"/>
                </a:ext>
              </a:extLst>
            </p:cNvPr>
            <p:cNvSpPr/>
            <p:nvPr/>
          </p:nvSpPr>
          <p:spPr bwMode="auto">
            <a:xfrm>
              <a:off x="1451614" y="1910496"/>
              <a:ext cx="1294027" cy="360192"/>
            </a:xfrm>
            <a:prstGeom prst="flowChartInputOutpu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75FE44E-7FB9-1F57-5713-569EB1EDE2A0}"/>
                </a:ext>
              </a:extLst>
            </p:cNvPr>
            <p:cNvSpPr txBox="1"/>
            <p:nvPr/>
          </p:nvSpPr>
          <p:spPr>
            <a:xfrm>
              <a:off x="1888129" y="4184631"/>
              <a:ext cx="1447674" cy="41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 x 6 x 3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CD868AB-E08E-73C0-4D74-38D4147C45BE}"/>
                </a:ext>
              </a:extLst>
            </p:cNvPr>
            <p:cNvSpPr txBox="1"/>
            <p:nvPr/>
          </p:nvSpPr>
          <p:spPr>
            <a:xfrm>
              <a:off x="1978558" y="1463774"/>
              <a:ext cx="1811928" cy="41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RGB image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5C6FF97-39F5-5C2B-0247-4BA7C0FFA3F7}"/>
              </a:ext>
            </a:extLst>
          </p:cNvPr>
          <p:cNvGrpSpPr/>
          <p:nvPr/>
        </p:nvGrpSpPr>
        <p:grpSpPr>
          <a:xfrm>
            <a:off x="4892480" y="1015402"/>
            <a:ext cx="2034613" cy="1888120"/>
            <a:chOff x="5740397" y="1879535"/>
            <a:chExt cx="2308806" cy="2105268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09330DC-E964-3E8E-9CB2-5B2A562FEC92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28D37F-FC39-5233-9580-C0F57BDB802A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9237A2E-E97C-D2A0-B862-C44CFB933CE5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6AF1296-A0A7-0D90-9681-FD1A9B431830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D4B83A6-B241-2162-1478-31C0F4AB724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C00C78C-0C2B-03C3-600F-AA2D1E6817D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57C93C-F990-8DFC-A4DB-96EC3946215F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61CACE6-243E-256F-6523-112ACC848B3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3BB07CC-56E3-0240-05D9-B63856AA00B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7834B9B-58D0-1FF0-E0C8-BE05532372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10DBE9C-B867-19F7-E257-D111EBE0B603}"/>
                </a:ext>
              </a:extLst>
            </p:cNvPr>
            <p:cNvSpPr txBox="1"/>
            <p:nvPr/>
          </p:nvSpPr>
          <p:spPr>
            <a:xfrm>
              <a:off x="6520577" y="3572995"/>
              <a:ext cx="1104345" cy="41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4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C74F22-3D6F-9A1D-4D0B-83674245ABF7}"/>
                </a:ext>
              </a:extLst>
            </p:cNvPr>
            <p:cNvSpPr txBox="1"/>
            <p:nvPr/>
          </p:nvSpPr>
          <p:spPr>
            <a:xfrm>
              <a:off x="5740397" y="1879535"/>
              <a:ext cx="2308806" cy="41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Convoluted image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8CD396D8-69FB-0E7A-1278-C686A2BE5DDE}"/>
              </a:ext>
            </a:extLst>
          </p:cNvPr>
          <p:cNvSpPr txBox="1"/>
          <p:nvPr/>
        </p:nvSpPr>
        <p:spPr>
          <a:xfrm>
            <a:off x="3355744" y="2088031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F02B399-C83F-81C9-A35C-373509E512C1}"/>
              </a:ext>
            </a:extLst>
          </p:cNvPr>
          <p:cNvSpPr txBox="1"/>
          <p:nvPr/>
        </p:nvSpPr>
        <p:spPr>
          <a:xfrm>
            <a:off x="4933456" y="1813367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D578BE9-44C8-079A-7520-018A6616FAE3}"/>
              </a:ext>
            </a:extLst>
          </p:cNvPr>
          <p:cNvSpPr txBox="1"/>
          <p:nvPr/>
        </p:nvSpPr>
        <p:spPr>
          <a:xfrm>
            <a:off x="5250884" y="1374364"/>
            <a:ext cx="40790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sz="1600" dirty="0"/>
              <a:t>c¹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₁₁</a:t>
            </a:r>
            <a:endParaRPr lang="en-US" sz="16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1FF2D8-4490-9DC3-A82F-9C924B0D728F}"/>
              </a:ext>
            </a:extLst>
          </p:cNvPr>
          <p:cNvGrpSpPr/>
          <p:nvPr/>
        </p:nvGrpSpPr>
        <p:grpSpPr>
          <a:xfrm>
            <a:off x="4951790" y="2866538"/>
            <a:ext cx="2034612" cy="1897020"/>
            <a:chOff x="5848181" y="1869612"/>
            <a:chExt cx="2308804" cy="211519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421D84-54F2-CAD5-5F1E-5172FB81552C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9B90298-F32C-BACF-6A4E-017E4BBE811B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rgbClr val="FFC1C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9AAD98-2FDA-CCCA-998A-9CBBFF05C068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16162B2-0F09-CF43-8932-2E889635E4F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24AC0F1-8E45-1CD7-BDEA-CF5612A25AA3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926F5FA-6C1E-CB11-A06D-9082247E5A8F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758C524-99AC-552E-A39E-5A5C6D25B404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31FCFD6-24FC-3B82-5351-81CE613DE44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EF96E5D-985D-EACF-31C9-EEA4BC18D00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C5841DF-C016-1A81-E1FD-466734C538A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CB965D-0C37-79FB-6698-EC4A71C493F3}"/>
                </a:ext>
              </a:extLst>
            </p:cNvPr>
            <p:cNvSpPr txBox="1"/>
            <p:nvPr/>
          </p:nvSpPr>
          <p:spPr>
            <a:xfrm>
              <a:off x="6520578" y="3572995"/>
              <a:ext cx="989696" cy="41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CB8F7C-32CF-18DF-79C7-E4B66FD5F34E}"/>
                </a:ext>
              </a:extLst>
            </p:cNvPr>
            <p:cNvSpPr txBox="1"/>
            <p:nvPr/>
          </p:nvSpPr>
          <p:spPr>
            <a:xfrm>
              <a:off x="5848181" y="1869612"/>
              <a:ext cx="2308804" cy="41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Convoluted image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58EC14E-A155-EE08-1C57-9A7CE406B23C}"/>
              </a:ext>
            </a:extLst>
          </p:cNvPr>
          <p:cNvSpPr txBox="1"/>
          <p:nvPr/>
        </p:nvSpPr>
        <p:spPr>
          <a:xfrm>
            <a:off x="3331037" y="3937425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45B375-6C47-EA15-49EC-F244555A921D}"/>
              </a:ext>
            </a:extLst>
          </p:cNvPr>
          <p:cNvSpPr txBox="1"/>
          <p:nvPr/>
        </p:nvSpPr>
        <p:spPr>
          <a:xfrm>
            <a:off x="4897783" y="3673402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4AB268-C212-7CFC-0589-F4181B2468AD}"/>
              </a:ext>
            </a:extLst>
          </p:cNvPr>
          <p:cNvSpPr txBox="1"/>
          <p:nvPr/>
        </p:nvSpPr>
        <p:spPr>
          <a:xfrm>
            <a:off x="5195504" y="3236561"/>
            <a:ext cx="46197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sz="1600" dirty="0"/>
              <a:t>c²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₁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₁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EEC8746-9868-A49E-7B24-97A3CED7693A}"/>
              </a:ext>
            </a:extLst>
          </p:cNvPr>
          <p:cNvCxnSpPr/>
          <p:nvPr/>
        </p:nvCxnSpPr>
        <p:spPr bwMode="auto">
          <a:xfrm flipV="1">
            <a:off x="2960980" y="2262730"/>
            <a:ext cx="420130" cy="4506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09B594-6D71-757A-598E-CC2C46A52EA8}"/>
              </a:ext>
            </a:extLst>
          </p:cNvPr>
          <p:cNvCxnSpPr/>
          <p:nvPr/>
        </p:nvCxnSpPr>
        <p:spPr bwMode="auto">
          <a:xfrm>
            <a:off x="2953479" y="3533606"/>
            <a:ext cx="414283" cy="3718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3317ED1-5A6F-B0D8-E3A1-F973FF1F0B84}"/>
              </a:ext>
            </a:extLst>
          </p:cNvPr>
          <p:cNvGrpSpPr/>
          <p:nvPr/>
        </p:nvGrpSpPr>
        <p:grpSpPr>
          <a:xfrm>
            <a:off x="7255494" y="2295636"/>
            <a:ext cx="1155786" cy="1073098"/>
            <a:chOff x="6695332" y="2141465"/>
            <a:chExt cx="1964469" cy="1936433"/>
          </a:xfrm>
          <a:solidFill>
            <a:srgbClr val="B9FFD9">
              <a:alpha val="40000"/>
            </a:srgb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4485E36-AADB-2B18-1176-49EF62634E3A}"/>
                </a:ext>
              </a:extLst>
            </p:cNvPr>
            <p:cNvSpPr/>
            <p:nvPr/>
          </p:nvSpPr>
          <p:spPr bwMode="auto">
            <a:xfrm>
              <a:off x="6695333" y="2141465"/>
              <a:ext cx="1964468" cy="1936433"/>
            </a:xfrm>
            <a:prstGeom prst="rect">
              <a:avLst/>
            </a:prstGeom>
            <a:solidFill>
              <a:srgbClr val="FFC1C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78F6098-0538-212C-89C2-EE65C0E56329}"/>
                </a:ext>
              </a:extLst>
            </p:cNvPr>
            <p:cNvGrpSpPr/>
            <p:nvPr/>
          </p:nvGrpSpPr>
          <p:grpSpPr>
            <a:xfrm>
              <a:off x="6695332" y="2625573"/>
              <a:ext cx="1964469" cy="968216"/>
              <a:chOff x="1282885" y="3024523"/>
              <a:chExt cx="1964469" cy="968216"/>
            </a:xfrm>
            <a:grpFill/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C5C4E16-211D-B5B1-F8F7-40CDBE01FDBE}"/>
                  </a:ext>
                </a:extLst>
              </p:cNvPr>
              <p:cNvCxnSpPr/>
              <p:nvPr/>
            </p:nvCxnSpPr>
            <p:spPr bwMode="auto">
              <a:xfrm>
                <a:off x="1282885" y="3024523"/>
                <a:ext cx="1964468" cy="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6A168F9-951B-CF60-56CD-783795565008}"/>
                  </a:ext>
                </a:extLst>
              </p:cNvPr>
              <p:cNvCxnSpPr/>
              <p:nvPr/>
            </p:nvCxnSpPr>
            <p:spPr bwMode="auto">
              <a:xfrm>
                <a:off x="1282886" y="3508631"/>
                <a:ext cx="1964468" cy="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1C25BC4-BFF8-878C-F7CB-E7A5694C5A8F}"/>
                  </a:ext>
                </a:extLst>
              </p:cNvPr>
              <p:cNvCxnSpPr/>
              <p:nvPr/>
            </p:nvCxnSpPr>
            <p:spPr bwMode="auto">
              <a:xfrm>
                <a:off x="1282886" y="3992739"/>
                <a:ext cx="1964468" cy="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6B51760-5FB4-8489-CBA0-0A0C62A6FB52}"/>
                </a:ext>
              </a:extLst>
            </p:cNvPr>
            <p:cNvGrpSpPr/>
            <p:nvPr/>
          </p:nvGrpSpPr>
          <p:grpSpPr>
            <a:xfrm rot="5400000">
              <a:off x="6753543" y="2618571"/>
              <a:ext cx="1848039" cy="982235"/>
              <a:chOff x="4191000" y="1598396"/>
              <a:chExt cx="1524000" cy="596901"/>
            </a:xfrm>
            <a:grpFill/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17AF6DB3-6ADF-196A-D577-F7B7E7AF71E0}"/>
                  </a:ext>
                </a:extLst>
              </p:cNvPr>
              <p:cNvCxnSpPr/>
              <p:nvPr/>
            </p:nvCxnSpPr>
            <p:spPr bwMode="auto">
              <a:xfrm>
                <a:off x="4191000" y="1598396"/>
                <a:ext cx="1524000" cy="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4CC2BD6-C25A-CA18-C534-D1BE37F47E6C}"/>
                  </a:ext>
                </a:extLst>
              </p:cNvPr>
              <p:cNvCxnSpPr/>
              <p:nvPr/>
            </p:nvCxnSpPr>
            <p:spPr bwMode="auto">
              <a:xfrm>
                <a:off x="4191000" y="1896847"/>
                <a:ext cx="1524000" cy="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F266BB3-5D33-7E03-104F-E64E4A79B619}"/>
                  </a:ext>
                </a:extLst>
              </p:cNvPr>
              <p:cNvCxnSpPr/>
              <p:nvPr/>
            </p:nvCxnSpPr>
            <p:spPr bwMode="auto">
              <a:xfrm>
                <a:off x="4191000" y="2195297"/>
                <a:ext cx="1524000" cy="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4C358F6-285E-5519-9DFF-78EC071355E5}"/>
              </a:ext>
            </a:extLst>
          </p:cNvPr>
          <p:cNvSpPr txBox="1"/>
          <p:nvPr/>
        </p:nvSpPr>
        <p:spPr>
          <a:xfrm>
            <a:off x="7346786" y="3518058"/>
            <a:ext cx="126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 x 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856E13D-AE0C-2853-FBC6-1F1D3C23C4F6}"/>
              </a:ext>
            </a:extLst>
          </p:cNvPr>
          <p:cNvSpPr txBox="1"/>
          <p:nvPr/>
        </p:nvSpPr>
        <p:spPr>
          <a:xfrm>
            <a:off x="6767781" y="1392696"/>
            <a:ext cx="203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Multilayer Convoluted image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C0084D4-D43A-341C-2498-4F5C44A820C7}"/>
              </a:ext>
            </a:extLst>
          </p:cNvPr>
          <p:cNvGrpSpPr/>
          <p:nvPr/>
        </p:nvGrpSpPr>
        <p:grpSpPr>
          <a:xfrm>
            <a:off x="7113743" y="2436787"/>
            <a:ext cx="1155786" cy="1073098"/>
            <a:chOff x="6695332" y="2141465"/>
            <a:chExt cx="1964469" cy="193643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7953B58-E549-4751-F9D2-A538370D7744}"/>
                </a:ext>
              </a:extLst>
            </p:cNvPr>
            <p:cNvSpPr/>
            <p:nvPr/>
          </p:nvSpPr>
          <p:spPr bwMode="auto">
            <a:xfrm>
              <a:off x="6695333" y="2141465"/>
              <a:ext cx="1964468" cy="193643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8E1C6A47-293A-C0B3-9147-189EB65C322B}"/>
                </a:ext>
              </a:extLst>
            </p:cNvPr>
            <p:cNvGrpSpPr/>
            <p:nvPr/>
          </p:nvGrpSpPr>
          <p:grpSpPr>
            <a:xfrm>
              <a:off x="6695332" y="2625573"/>
              <a:ext cx="1964469" cy="968216"/>
              <a:chOff x="1282885" y="3024523"/>
              <a:chExt cx="1964469" cy="968216"/>
            </a:xfrm>
            <a:grpFill/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D79F008-3F1E-2FFB-41B2-CBB61E8424C9}"/>
                  </a:ext>
                </a:extLst>
              </p:cNvPr>
              <p:cNvCxnSpPr/>
              <p:nvPr/>
            </p:nvCxnSpPr>
            <p:spPr bwMode="auto">
              <a:xfrm>
                <a:off x="1282885" y="3024523"/>
                <a:ext cx="1964468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E8FB74A-A3CA-4D9F-756E-DF2EBAC6967F}"/>
                  </a:ext>
                </a:extLst>
              </p:cNvPr>
              <p:cNvCxnSpPr/>
              <p:nvPr/>
            </p:nvCxnSpPr>
            <p:spPr bwMode="auto">
              <a:xfrm>
                <a:off x="1282886" y="3508631"/>
                <a:ext cx="1964468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46DECE1C-58C0-F151-2876-914FACF604DE}"/>
                  </a:ext>
                </a:extLst>
              </p:cNvPr>
              <p:cNvCxnSpPr/>
              <p:nvPr/>
            </p:nvCxnSpPr>
            <p:spPr bwMode="auto">
              <a:xfrm>
                <a:off x="1282886" y="3992739"/>
                <a:ext cx="1964468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9EBC5157-629B-AD96-4F9C-335C66F5092B}"/>
                </a:ext>
              </a:extLst>
            </p:cNvPr>
            <p:cNvGrpSpPr/>
            <p:nvPr/>
          </p:nvGrpSpPr>
          <p:grpSpPr>
            <a:xfrm rot="5400000">
              <a:off x="6753543" y="2618571"/>
              <a:ext cx="1848039" cy="982235"/>
              <a:chOff x="4191000" y="1598396"/>
              <a:chExt cx="1524000" cy="596901"/>
            </a:xfrm>
            <a:grpFill/>
          </p:grpSpPr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5087A56-390A-E507-EA3B-310D224AED86}"/>
                  </a:ext>
                </a:extLst>
              </p:cNvPr>
              <p:cNvCxnSpPr/>
              <p:nvPr/>
            </p:nvCxnSpPr>
            <p:spPr bwMode="auto">
              <a:xfrm>
                <a:off x="4191000" y="1598396"/>
                <a:ext cx="15240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5B23C55-3974-CA6E-A618-65BAE4E76D60}"/>
                  </a:ext>
                </a:extLst>
              </p:cNvPr>
              <p:cNvCxnSpPr/>
              <p:nvPr/>
            </p:nvCxnSpPr>
            <p:spPr bwMode="auto">
              <a:xfrm>
                <a:off x="4191000" y="1896847"/>
                <a:ext cx="15240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331894E-9CB0-2D82-FCA0-E5C2F131D9CA}"/>
                  </a:ext>
                </a:extLst>
              </p:cNvPr>
              <p:cNvCxnSpPr/>
              <p:nvPr/>
            </p:nvCxnSpPr>
            <p:spPr bwMode="auto">
              <a:xfrm>
                <a:off x="4191000" y="2195297"/>
                <a:ext cx="15240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4241510-C142-ACA0-F21E-E52F9C77B6BC}"/>
              </a:ext>
            </a:extLst>
          </p:cNvPr>
          <p:cNvCxnSpPr/>
          <p:nvPr/>
        </p:nvCxnSpPr>
        <p:spPr bwMode="auto">
          <a:xfrm>
            <a:off x="6610862" y="2212244"/>
            <a:ext cx="414283" cy="3718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A158AC9-1332-5B47-78F2-BA061587DBC6}"/>
              </a:ext>
            </a:extLst>
          </p:cNvPr>
          <p:cNvSpPr/>
          <p:nvPr/>
        </p:nvSpPr>
        <p:spPr bwMode="auto">
          <a:xfrm>
            <a:off x="6610350" y="3238500"/>
            <a:ext cx="2102527" cy="992990"/>
          </a:xfrm>
          <a:custGeom>
            <a:avLst/>
            <a:gdLst>
              <a:gd name="connsiteX0" fmla="*/ 0 w 2102527"/>
              <a:gd name="connsiteY0" fmla="*/ 981075 h 992990"/>
              <a:gd name="connsiteX1" fmla="*/ 1095375 w 2102527"/>
              <a:gd name="connsiteY1" fmla="*/ 981075 h 992990"/>
              <a:gd name="connsiteX2" fmla="*/ 1809750 w 2102527"/>
              <a:gd name="connsiteY2" fmla="*/ 857250 h 992990"/>
              <a:gd name="connsiteX3" fmla="*/ 2085975 w 2102527"/>
              <a:gd name="connsiteY3" fmla="*/ 457200 h 992990"/>
              <a:gd name="connsiteX4" fmla="*/ 2057400 w 2102527"/>
              <a:gd name="connsiteY4" fmla="*/ 114300 h 992990"/>
              <a:gd name="connsiteX5" fmla="*/ 1943100 w 2102527"/>
              <a:gd name="connsiteY5" fmla="*/ 0 h 99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2527" h="992990">
                <a:moveTo>
                  <a:pt x="0" y="981075"/>
                </a:moveTo>
                <a:cubicBezTo>
                  <a:pt x="396875" y="991394"/>
                  <a:pt x="793750" y="1001713"/>
                  <a:pt x="1095375" y="981075"/>
                </a:cubicBezTo>
                <a:cubicBezTo>
                  <a:pt x="1397000" y="960437"/>
                  <a:pt x="1644650" y="944562"/>
                  <a:pt x="1809750" y="857250"/>
                </a:cubicBezTo>
                <a:cubicBezTo>
                  <a:pt x="1974850" y="769937"/>
                  <a:pt x="2044700" y="581025"/>
                  <a:pt x="2085975" y="457200"/>
                </a:cubicBezTo>
                <a:cubicBezTo>
                  <a:pt x="2127250" y="333375"/>
                  <a:pt x="2081212" y="190500"/>
                  <a:pt x="2057400" y="114300"/>
                </a:cubicBezTo>
                <a:cubicBezTo>
                  <a:pt x="2033588" y="38100"/>
                  <a:pt x="1988344" y="19050"/>
                  <a:pt x="1943100" y="0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21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E819-D0D1-8130-5C7C-66704F6E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3" y="285750"/>
            <a:ext cx="8632827" cy="49053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Multiple Features, Filters, and Convolutional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3781-4863-137C-0128-469B3C21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76350"/>
            <a:ext cx="7620000" cy="2768829"/>
          </a:xfrm>
        </p:spPr>
        <p:txBody>
          <a:bodyPr/>
          <a:lstStyle/>
          <a:p>
            <a:r>
              <a:rPr lang="en-US" dirty="0"/>
              <a:t>Using convolution with different filters, we can detect vertical edges, horizontal edges, angular edges, and possibly, many other features of the image (object, pattern).</a:t>
            </a:r>
          </a:p>
          <a:p>
            <a:r>
              <a:rPr lang="en-US" dirty="0"/>
              <a:t>What if we want to consolidate the detection of all those features in one layer?</a:t>
            </a:r>
          </a:p>
          <a:p>
            <a:r>
              <a:rPr lang="en-US" dirty="0"/>
              <a:t>We may apply different filters to the same image (object, pattern) in parallel and built one layer that contains all those features.</a:t>
            </a:r>
          </a:p>
        </p:txBody>
      </p:sp>
    </p:spTree>
    <p:extLst>
      <p:ext uri="{BB962C8B-B14F-4D97-AF65-F5344CB8AC3E}">
        <p14:creationId xmlns:p14="http://schemas.microsoft.com/office/powerpoint/2010/main" val="19278265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827" y="285750"/>
            <a:ext cx="7064373" cy="490538"/>
          </a:xfrm>
        </p:spPr>
        <p:txBody>
          <a:bodyPr/>
          <a:lstStyle/>
          <a:p>
            <a:r>
              <a:rPr lang="en-US" dirty="0"/>
              <a:t>Convolutional Layer with Multiple Filters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2E38D37-0B20-6BB6-F34F-F772F63B807A}"/>
              </a:ext>
            </a:extLst>
          </p:cNvPr>
          <p:cNvGrpSpPr/>
          <p:nvPr/>
        </p:nvGrpSpPr>
        <p:grpSpPr>
          <a:xfrm>
            <a:off x="742679" y="1319023"/>
            <a:ext cx="2053127" cy="2810604"/>
            <a:chOff x="1460672" y="1463774"/>
            <a:chExt cx="2329814" cy="31338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34F4F26-3051-EC47-C939-432F09DB5C38}"/>
                </a:ext>
              </a:extLst>
            </p:cNvPr>
            <p:cNvGrpSpPr/>
            <p:nvPr/>
          </p:nvGrpSpPr>
          <p:grpSpPr>
            <a:xfrm>
              <a:off x="1772800" y="1916128"/>
              <a:ext cx="1964469" cy="1936433"/>
              <a:chOff x="1282885" y="2540415"/>
              <a:chExt cx="1964469" cy="1936433"/>
            </a:xfrm>
            <a:solidFill>
              <a:srgbClr val="0070C0"/>
            </a:solidFill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94DCAB5-31CB-BEE4-F7DB-22FD271640D5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AE285C5-1D8B-0EC5-8C25-F2E384595418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  <a:grpFill/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6216EF5B-D695-06D1-DCE5-929ADC74C9F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8441C3E-E3EC-71FF-94A1-009E90CF1D96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1225C67-7BDF-089D-3E9E-E9897A5C5CD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28C51C30-1C4D-CC4D-C97F-2F67A62C841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B4D9821-E989-AA2D-FAE6-4D23FF23CF29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9A7F3B7-60BC-B0A6-327A-9EC10BFF1B9E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grpFill/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E30A6BF-56FE-2144-A5DE-EFD3F39EA78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A34B9DB-45A6-C422-11CC-222B6CE04B04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A61F44D-0CF6-5165-EDFB-E923DC54D3EA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DDC45D7-7CF6-AECC-AE10-C7D479B28E0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E16148BC-5490-09ED-196C-7506901E3ADE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D5654BA-BAE8-69B0-D0B4-873BF168825B}"/>
                </a:ext>
              </a:extLst>
            </p:cNvPr>
            <p:cNvGrpSpPr/>
            <p:nvPr/>
          </p:nvGrpSpPr>
          <p:grpSpPr>
            <a:xfrm>
              <a:off x="1776377" y="1935877"/>
              <a:ext cx="1000080" cy="911848"/>
              <a:chOff x="1282885" y="2584620"/>
              <a:chExt cx="1964469" cy="1848039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0BA64D6-D7DE-A2CB-B8A1-3DCB6A049897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166656B5-8E14-CE3D-733D-454FD804C2E4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3D00930B-B3A4-4418-3BEE-6BB0F3D001C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DADFB77A-BA06-E398-0712-E91444B525FF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F7E23662-91C1-CA08-E7C7-6EFEB3376020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449065F-4150-BC7F-F19B-307228A9EE0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859D1A6-81AF-288E-94B4-A1A61B8294A6}"/>
                </a:ext>
              </a:extLst>
            </p:cNvPr>
            <p:cNvGrpSpPr/>
            <p:nvPr/>
          </p:nvGrpSpPr>
          <p:grpSpPr>
            <a:xfrm>
              <a:off x="1619616" y="2097261"/>
              <a:ext cx="1964469" cy="1936433"/>
              <a:chOff x="1282885" y="2540415"/>
              <a:chExt cx="1964469" cy="1936433"/>
            </a:xfrm>
            <a:solidFill>
              <a:srgbClr val="00B050"/>
            </a:solidFill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A10F63A-C247-05BC-9858-C394749D4A5E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AEC20A1-E96E-ABFF-310A-FD41F1482BDE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  <a:grpFill/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BD49B58-1088-8FB6-E599-9B3D7433C6ED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6BEE538-6CB7-3D16-14DA-CB271B1EEDB9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67E0DCB-9603-5DE5-A464-E7452119437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9E6FE03-6BA0-94BF-CFF3-8424882A69FA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B24B92ED-8118-AD70-9062-2E67314CBC3D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68E3A66-3665-4C63-199D-6EC6D0D792A1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grpFill/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A2C2527-7CB2-328E-505A-8E25ED2B311F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0C746E2-C92D-4FAF-ACAE-DF8BB2A8070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F6268FB-618E-8871-DC07-9FB1EF555331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EE6A83D-7325-A439-0359-1A2EE5F00A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5D930E-7CF1-2CDC-45D6-DE8475868F54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E2E866A-E2BC-E244-944F-5DE602C35B80}"/>
                </a:ext>
              </a:extLst>
            </p:cNvPr>
            <p:cNvGrpSpPr/>
            <p:nvPr/>
          </p:nvGrpSpPr>
          <p:grpSpPr>
            <a:xfrm>
              <a:off x="1611887" y="2104287"/>
              <a:ext cx="1000080" cy="911848"/>
              <a:chOff x="1282885" y="2584620"/>
              <a:chExt cx="1964469" cy="1848039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8994780-4126-EC88-AA51-F2D55889D964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9ECCE365-030C-1248-F5A3-151FF7D6C6D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E0032CD-88A0-E008-54E1-D0457EBABCA6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DCCAEF13-C794-81E8-A4F8-642C5FF396F5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902F137E-45A1-CE5B-A442-7AA202E2DEF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3A0658CA-2461-8200-F86B-89FCA7C3E46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A5C12B2-19E7-15E4-50D1-5E2E83C184D1}"/>
                </a:ext>
              </a:extLst>
            </p:cNvPr>
            <p:cNvGrpSpPr/>
            <p:nvPr/>
          </p:nvGrpSpPr>
          <p:grpSpPr>
            <a:xfrm>
              <a:off x="1466432" y="2278394"/>
              <a:ext cx="1964469" cy="1936433"/>
              <a:chOff x="1282885" y="2540415"/>
              <a:chExt cx="1964469" cy="193643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C2BD8B-1DD0-520A-B6F8-6BF050DB2F28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031094D-F576-3D7D-0E74-8D4BF1734C54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C5BFEB3-BD05-4CF0-43EB-14D6954FF67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629AC18-61AF-804E-1153-1572AD6EF7D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CED09BE-25D9-64EF-0663-3F2E26EC7F0A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0B613C2-55A5-B733-3A54-E8DEBC3FC1B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258617A-A438-AC68-77FB-509622BE82D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AFFEB0F-3874-E8E4-E54A-1EEBFE2A36BD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solidFill>
                <a:srgbClr val="FF0000"/>
              </a:solidFill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5EE229A-40F7-CC4E-96DE-139533AFB569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F6F4DFF-9503-D649-F304-ADAB74456C8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DB1F08A-7C85-D53A-A24F-13BF3DE1F443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96FFAEA-E3D1-E021-C1F4-FF340E56529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F6A4715-D0E1-329C-A08A-EFF0971449BB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6732120-AC08-E87F-4701-2D2278F566FF}"/>
                </a:ext>
              </a:extLst>
            </p:cNvPr>
            <p:cNvGrpSpPr/>
            <p:nvPr/>
          </p:nvGrpSpPr>
          <p:grpSpPr>
            <a:xfrm>
              <a:off x="1460672" y="2297682"/>
              <a:ext cx="1000080" cy="911849"/>
              <a:chOff x="1282885" y="2584620"/>
              <a:chExt cx="1964469" cy="1848039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0B97931-4CF6-51C4-A3AE-0A55C704D8E2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B858B8DD-F9E1-D18F-B7B9-024307378D4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5195023-54DD-3B9D-309A-85520BE0897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FA963D7-4D86-4900-0514-806E763D62E8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0425898A-1B01-0980-F2AC-2FE2451E044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2C2801F-16F2-78DB-C0D5-6B4A5724C35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75FE44E-7FB9-1F57-5713-569EB1EDE2A0}"/>
                </a:ext>
              </a:extLst>
            </p:cNvPr>
            <p:cNvSpPr txBox="1"/>
            <p:nvPr/>
          </p:nvSpPr>
          <p:spPr>
            <a:xfrm>
              <a:off x="1934001" y="4288762"/>
              <a:ext cx="1447674" cy="3088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6 x 6 x 3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CD868AB-E08E-73C0-4D74-38D4147C45BE}"/>
                </a:ext>
              </a:extLst>
            </p:cNvPr>
            <p:cNvSpPr txBox="1"/>
            <p:nvPr/>
          </p:nvSpPr>
          <p:spPr>
            <a:xfrm>
              <a:off x="1978557" y="1463774"/>
              <a:ext cx="1811929" cy="3088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RGB image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58EC14E-A155-EE08-1C57-9A7CE406B23C}"/>
              </a:ext>
            </a:extLst>
          </p:cNvPr>
          <p:cNvSpPr txBox="1"/>
          <p:nvPr/>
        </p:nvSpPr>
        <p:spPr>
          <a:xfrm>
            <a:off x="3418490" y="2583816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EEC8746-9868-A49E-7B24-97A3CED7693A}"/>
              </a:ext>
            </a:extLst>
          </p:cNvPr>
          <p:cNvCxnSpPr/>
          <p:nvPr/>
        </p:nvCxnSpPr>
        <p:spPr bwMode="auto">
          <a:xfrm flipV="1">
            <a:off x="2866218" y="1626215"/>
            <a:ext cx="460102" cy="4480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09B594-6D71-757A-598E-CC2C46A52EA8}"/>
              </a:ext>
            </a:extLst>
          </p:cNvPr>
          <p:cNvCxnSpPr/>
          <p:nvPr/>
        </p:nvCxnSpPr>
        <p:spPr bwMode="auto">
          <a:xfrm>
            <a:off x="2896107" y="3420107"/>
            <a:ext cx="545533" cy="6900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9F99AFD-287F-2818-CF37-740DC1D99D51}"/>
              </a:ext>
            </a:extLst>
          </p:cNvPr>
          <p:cNvGrpSpPr/>
          <p:nvPr/>
        </p:nvGrpSpPr>
        <p:grpSpPr>
          <a:xfrm>
            <a:off x="3614578" y="2019313"/>
            <a:ext cx="978951" cy="1193276"/>
            <a:chOff x="3712404" y="1758973"/>
            <a:chExt cx="2113643" cy="2396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F14F8-081F-93EE-5279-6150E51CFC3E}"/>
                </a:ext>
              </a:extLst>
            </p:cNvPr>
            <p:cNvSpPr txBox="1"/>
            <p:nvPr/>
          </p:nvSpPr>
          <p:spPr>
            <a:xfrm>
              <a:off x="3712404" y="3660833"/>
              <a:ext cx="2113643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3 x 3 x 3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4571E3-F5D7-7309-8FFC-108AEEEE9E6C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CAFE4D3-8AAF-8183-4596-7B1251EB4FA9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7505428-5E48-A922-9C00-3867F4CB2A6E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3E252A5-45BE-8674-A418-C7F05DD48101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5593E0EF-54C8-52A1-8490-E84AEBE1A0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0454B398-E60E-FB53-9247-DDC3D6B7ED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7268116-A8CE-738B-1941-366202086104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29A0AD94-850A-E1BD-069D-66D86FA00A9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68F87AC6-C97C-35D8-B6E0-1D891A203DE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CEA7AFE-1F02-E428-8CCE-359E516CC522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8462ED8-9137-DAE0-CC36-8126820759F4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48C515A-4DD8-1FA2-365E-5CB7BBB79FFF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19FC0707-3C71-419F-10E4-A6DE5D3B67D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B9FFD9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A510AD06-7D23-09F1-1A80-197C3214152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ED4185B-EF38-B45A-0524-C37448E171D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46107806-6631-8419-CC7D-6DC01FB68BE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065CF95-08FA-0CAD-4A99-5B95F4B9F10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DBA84BC-45F9-B351-1AAC-3F35F88B991F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5707769-A1B6-D874-30A9-17735B675257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F157A84-2A72-1CD7-4494-0A123795BD9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AF688607-6C11-07E9-280D-16BA09483FA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1321D467-990B-EB33-AEB9-A8B53C146DA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145E4B2-73DF-768C-A0C2-F9DCF8154011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B8EB50C2-E822-5F1D-CFCE-1B15E91D99F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9B85DB01-CC79-7D0D-B71E-CC2BF6695D8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5" name="Flowchart: Data 14">
                <a:extLst>
                  <a:ext uri="{FF2B5EF4-FFF2-40B4-BE49-F238E27FC236}">
                    <a16:creationId xmlns:a16="http://schemas.microsoft.com/office/drawing/2014/main" id="{4E1D4418-20B9-FF6B-EC63-E57216BC0EAD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rgbClr val="FFC1C1">
                  <a:alpha val="2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09882-0356-B31A-3F29-714BF84DC4FC}"/>
                </a:ext>
              </a:extLst>
            </p:cNvPr>
            <p:cNvSpPr txBox="1"/>
            <p:nvPr/>
          </p:nvSpPr>
          <p:spPr>
            <a:xfrm>
              <a:off x="3996121" y="1758973"/>
              <a:ext cx="1777838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2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EF23995-8580-4D78-B03D-39C74826D1C6}"/>
              </a:ext>
            </a:extLst>
          </p:cNvPr>
          <p:cNvGrpSpPr/>
          <p:nvPr/>
        </p:nvGrpSpPr>
        <p:grpSpPr>
          <a:xfrm>
            <a:off x="3572694" y="815017"/>
            <a:ext cx="1011881" cy="1146947"/>
            <a:chOff x="3656212" y="1657261"/>
            <a:chExt cx="2162058" cy="25443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FFEBE-E2DA-A589-DA21-E99F25C8DAD9}"/>
                </a:ext>
              </a:extLst>
            </p:cNvPr>
            <p:cNvSpPr txBox="1"/>
            <p:nvPr/>
          </p:nvSpPr>
          <p:spPr>
            <a:xfrm>
              <a:off x="3656212" y="3655368"/>
              <a:ext cx="2162058" cy="54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3 x 3 x 3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4AA273B-40D6-06A1-EBDF-7D40AEBE1B2E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B750D35-20FE-ABD6-A7ED-41D5765863C3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907D6DC-FAF5-A516-750F-EB41DEC36C64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3F24A85-B4F5-578F-143B-143C2077CB7D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D9EC77E3-FF7B-0792-CB69-E178C327A0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52E77374-3074-DCFA-FA98-65A762AC8E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998A346-9F57-2C86-C223-6EC00F913F53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D9FDE7E-8F1C-2FC4-ACE6-0BE400419F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9C2F1F81-3B89-9512-B477-35BA827F6FC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86187E49-4177-E157-3D00-B53451860A7E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97F7A09-0A60-D5EF-017B-3C8DFB022028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B335FDA-650B-A208-013F-B8C3DB0912E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CE5F834B-2470-F9CA-89B6-75C4CBD8C3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FE6CDA40-B908-8730-3465-A4976F436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9CF704C1-0D63-12B8-5C67-1D36564359FC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FCA54248-609A-A9E5-AF4D-623F104BC8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EE02FB6-1CB2-B171-7457-2B06CA1BE5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673240BD-FB60-6954-F75C-9123B89C0518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91F0C28-4ACF-6EDD-FEA3-19D5CA38BA20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9C64CEA2-D88B-C329-51E4-5AF48E81479B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E9D9618-8AA1-2A11-B292-9CB968A7763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B0B9AAA-9F6B-76ED-F4B3-76CD35C092C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D0C7B9-5751-5164-C166-9FB56D42847B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48A8A979-3713-702C-3EBE-CCCE58C128A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97586E0-4E1B-D1F8-25E9-B8AFE834AA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02" name="Flowchart: Data 201">
                <a:extLst>
                  <a:ext uri="{FF2B5EF4-FFF2-40B4-BE49-F238E27FC236}">
                    <a16:creationId xmlns:a16="http://schemas.microsoft.com/office/drawing/2014/main" id="{58291DE7-76A1-08AA-A438-D70EB2E03749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46F35EB-9017-B67B-AFC1-E815F6AE87F4}"/>
                </a:ext>
              </a:extLst>
            </p:cNvPr>
            <p:cNvSpPr txBox="1"/>
            <p:nvPr/>
          </p:nvSpPr>
          <p:spPr>
            <a:xfrm>
              <a:off x="4014964" y="1657261"/>
              <a:ext cx="1735832" cy="54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5C6FF97-39F5-5C2B-0247-4BA7C0FFA3F7}"/>
              </a:ext>
            </a:extLst>
          </p:cNvPr>
          <p:cNvGrpSpPr/>
          <p:nvPr/>
        </p:nvGrpSpPr>
        <p:grpSpPr>
          <a:xfrm>
            <a:off x="4438345" y="818730"/>
            <a:ext cx="1486767" cy="1097837"/>
            <a:chOff x="5700535" y="1648527"/>
            <a:chExt cx="3176736" cy="2435367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09330DC-E964-3E8E-9CB2-5B2A562FEC92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28D37F-FC39-5233-9580-C0F57BDB802A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9237A2E-E97C-D2A0-B862-C44CFB933CE5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6AF1296-A0A7-0D90-9681-FD1A9B431830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D4B83A6-B241-2162-1478-31C0F4AB724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C00C78C-0C2B-03C3-600F-AA2D1E6817D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57C93C-F990-8DFC-A4DB-96EC3946215F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61CACE6-243E-256F-6523-112ACC848B3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3BB07CC-56E3-0240-05D9-B63856AA00B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7834B9B-58D0-1FF0-E0C8-BE05532372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10DBE9C-B867-19F7-E257-D111EBE0B603}"/>
                </a:ext>
              </a:extLst>
            </p:cNvPr>
            <p:cNvSpPr txBox="1"/>
            <p:nvPr/>
          </p:nvSpPr>
          <p:spPr>
            <a:xfrm>
              <a:off x="6440288" y="3537694"/>
              <a:ext cx="1512419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4 x 4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C74F22-3D6F-9A1D-4D0B-83674245ABF7}"/>
                </a:ext>
              </a:extLst>
            </p:cNvPr>
            <p:cNvSpPr txBox="1"/>
            <p:nvPr/>
          </p:nvSpPr>
          <p:spPr>
            <a:xfrm>
              <a:off x="5700535" y="1648527"/>
              <a:ext cx="3176736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1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8CD396D8-69FB-0E7A-1278-C686A2BE5DDE}"/>
              </a:ext>
            </a:extLst>
          </p:cNvPr>
          <p:cNvSpPr txBox="1"/>
          <p:nvPr/>
        </p:nvSpPr>
        <p:spPr>
          <a:xfrm>
            <a:off x="3481957" y="1474333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*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F02B399-C83F-81C9-A35C-373509E512C1}"/>
              </a:ext>
            </a:extLst>
          </p:cNvPr>
          <p:cNvSpPr txBox="1"/>
          <p:nvPr/>
        </p:nvSpPr>
        <p:spPr>
          <a:xfrm>
            <a:off x="4427257" y="1323950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1FF2D8-4490-9DC3-A82F-9C924B0D728F}"/>
              </a:ext>
            </a:extLst>
          </p:cNvPr>
          <p:cNvGrpSpPr/>
          <p:nvPr/>
        </p:nvGrpSpPr>
        <p:grpSpPr>
          <a:xfrm>
            <a:off x="4475033" y="1986888"/>
            <a:ext cx="1485539" cy="1146118"/>
            <a:chOff x="5729309" y="1571632"/>
            <a:chExt cx="3174112" cy="254247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421D84-54F2-CAD5-5F1E-5172FB81552C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9B90298-F32C-BACF-6A4E-017E4BBE811B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rgbClr val="FFC1C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9AAD98-2FDA-CCCA-998A-9CBBFF05C068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16162B2-0F09-CF43-8932-2E889635E4F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24AC0F1-8E45-1CD7-BDEA-CF5612A25AA3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926F5FA-6C1E-CB11-A06D-9082247E5A8F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758C524-99AC-552E-A39E-5A5C6D25B404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31FCFD6-24FC-3B82-5351-81CE613DE44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EF96E5D-985D-EACF-31C9-EEA4BC18D00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C5841DF-C016-1A81-E1FD-466734C538A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CB965D-0C37-79FB-6698-EC4A71C493F3}"/>
                </a:ext>
              </a:extLst>
            </p:cNvPr>
            <p:cNvSpPr txBox="1"/>
            <p:nvPr/>
          </p:nvSpPr>
          <p:spPr>
            <a:xfrm>
              <a:off x="6377441" y="3567902"/>
              <a:ext cx="1388323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4 x 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CB8F7C-32CF-18DF-79C7-E4B66FD5F34E}"/>
                </a:ext>
              </a:extLst>
            </p:cNvPr>
            <p:cNvSpPr txBox="1"/>
            <p:nvPr/>
          </p:nvSpPr>
          <p:spPr>
            <a:xfrm>
              <a:off x="5729309" y="1571632"/>
              <a:ext cx="3174112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2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245B375-6C47-EA15-49EC-F244555A921D}"/>
              </a:ext>
            </a:extLst>
          </p:cNvPr>
          <p:cNvSpPr txBox="1"/>
          <p:nvPr/>
        </p:nvSpPr>
        <p:spPr>
          <a:xfrm>
            <a:off x="4424350" y="249087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9BDBE-BF5C-D9C1-AB58-F339C9030A6C}"/>
              </a:ext>
            </a:extLst>
          </p:cNvPr>
          <p:cNvSpPr txBox="1"/>
          <p:nvPr/>
        </p:nvSpPr>
        <p:spPr>
          <a:xfrm>
            <a:off x="3418490" y="4137776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EED9BF-09C3-37AD-C7FA-47CABCB25DEF}"/>
              </a:ext>
            </a:extLst>
          </p:cNvPr>
          <p:cNvGrpSpPr/>
          <p:nvPr/>
        </p:nvGrpSpPr>
        <p:grpSpPr>
          <a:xfrm>
            <a:off x="3601707" y="3563277"/>
            <a:ext cx="1016394" cy="1221715"/>
            <a:chOff x="3684614" y="1738899"/>
            <a:chExt cx="2194486" cy="245342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4A3FB85-45F9-B5ED-F900-44DC2DF63CED}"/>
                </a:ext>
              </a:extLst>
            </p:cNvPr>
            <p:cNvSpPr txBox="1"/>
            <p:nvPr/>
          </p:nvSpPr>
          <p:spPr>
            <a:xfrm>
              <a:off x="3684614" y="3697870"/>
              <a:ext cx="2113643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3 x 3 x 3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6528009-7D37-9792-7687-0447A8AD0FEA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33328B8-B3EB-0E2D-031F-E56D266274A0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A1DEAEA-8D94-5816-51FB-771EA054FF8E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E98FB18B-269C-7552-FDE9-796CD63FB23F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9C4296E7-2B51-3484-8090-A19F0E56E3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A42CD89B-A122-FCC1-48BA-96E8374E936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827B6381-9D80-33A6-94AC-DA69DECDEB42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387929BB-D174-E3CC-DBF2-6452B3FC10B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28678D03-D8DB-369E-5453-0CF7547D71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4DE5AC6-1765-3F84-CC1F-434097E371FD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A4F25EF8-78A2-1D1D-3459-8C7002F857AC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66077944-2425-61F0-7C7A-373095CAE3F6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12FC8026-204D-A1AB-F0B8-0609ECC4737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B9FFD9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5FE6F11-7DFA-1AF6-ED90-D04DDFA700C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1ECCCAA-1A00-6195-4B87-E7ECEB47E2E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99F3450B-47E1-E856-F823-D99A63531C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E9855D6C-A0AB-6B23-D583-613A6ED244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AAE6608B-E380-5AB4-5C5A-72B20C42B2EC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AE056DE-AAF3-4992-91D0-CC499954A1B3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FF92C333-FC39-E5FF-F5BE-9EAC0359DEB6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2097CC63-7A47-CEEC-7782-1C3F9D2392C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FF2BE467-9893-7D72-2874-7A9B423D33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5ABEF065-1783-E825-6033-66CA9BD952B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0398BAB3-6874-86A9-D708-1F903D3BF69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6A97FF4-4691-66E9-2285-2069F4E9774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28" name="Flowchart: Data 127">
                <a:extLst>
                  <a:ext uri="{FF2B5EF4-FFF2-40B4-BE49-F238E27FC236}">
                    <a16:creationId xmlns:a16="http://schemas.microsoft.com/office/drawing/2014/main" id="{4DE58A0A-A310-A8CC-C9C1-C204C106718F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5">
                  <a:lumMod val="9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A449249-CFED-2B47-B555-67F7AB788C5E}"/>
                </a:ext>
              </a:extLst>
            </p:cNvPr>
            <p:cNvSpPr txBox="1"/>
            <p:nvPr/>
          </p:nvSpPr>
          <p:spPr>
            <a:xfrm>
              <a:off x="3910954" y="1738899"/>
              <a:ext cx="1968146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baseline="-250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6C534A5-4080-CB6F-2D7E-D842A2274B58}"/>
              </a:ext>
            </a:extLst>
          </p:cNvPr>
          <p:cNvGrpSpPr/>
          <p:nvPr/>
        </p:nvGrpSpPr>
        <p:grpSpPr>
          <a:xfrm>
            <a:off x="4506246" y="3569202"/>
            <a:ext cx="1485539" cy="1151213"/>
            <a:chOff x="4506246" y="3569202"/>
            <a:chExt cx="1485539" cy="115121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359592F-D133-6BDF-40B0-B1079281BC1E}"/>
                </a:ext>
              </a:extLst>
            </p:cNvPr>
            <p:cNvGrpSpPr/>
            <p:nvPr/>
          </p:nvGrpSpPr>
          <p:grpSpPr>
            <a:xfrm>
              <a:off x="4701333" y="3876689"/>
              <a:ext cx="613826" cy="539375"/>
              <a:chOff x="6695332" y="2141465"/>
              <a:chExt cx="1964469" cy="1936433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6CECE3D-B4A8-D236-C746-F7E9073C2ED6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BB1DCC9-100A-5302-E453-71CBC5D0915B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CF1A717-4252-1FA6-E31A-37EFF23138DE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7DBF68C-DC79-31FE-CADE-E952AE1737D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B7D2308-C45E-9754-D8C7-DB539FB34B0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CF01BAC-F96F-CDDB-4700-F1A14C78BC01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EDDCF05-FB69-5BCE-CB0C-4635FB22D69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837D016C-85FF-8F3A-5546-C8318795F18B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ABDA98B0-BBE0-68E4-0343-253B7CE6F5E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5FA6D38-B6CB-D881-EECF-F5E49FC8AB53}"/>
                </a:ext>
              </a:extLst>
            </p:cNvPr>
            <p:cNvSpPr txBox="1"/>
            <p:nvPr/>
          </p:nvSpPr>
          <p:spPr>
            <a:xfrm>
              <a:off x="4778370" y="4474194"/>
              <a:ext cx="6497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4 x 4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8CC2C02-25BB-DC56-48C5-4C30A9717783}"/>
                </a:ext>
              </a:extLst>
            </p:cNvPr>
            <p:cNvSpPr txBox="1"/>
            <p:nvPr/>
          </p:nvSpPr>
          <p:spPr>
            <a:xfrm>
              <a:off x="4506246" y="3569202"/>
              <a:ext cx="148553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dirty="0"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C50C327C-7FC9-1413-1EBD-A37AE961E0D0}"/>
              </a:ext>
            </a:extLst>
          </p:cNvPr>
          <p:cNvSpPr txBox="1"/>
          <p:nvPr/>
        </p:nvSpPr>
        <p:spPr>
          <a:xfrm>
            <a:off x="4427257" y="404483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1603DD4-F39D-C8F1-45F0-6F63C304DFDE}"/>
              </a:ext>
            </a:extLst>
          </p:cNvPr>
          <p:cNvGrpSpPr/>
          <p:nvPr/>
        </p:nvGrpSpPr>
        <p:grpSpPr>
          <a:xfrm>
            <a:off x="6946091" y="1744274"/>
            <a:ext cx="1767892" cy="1562562"/>
            <a:chOff x="6439518" y="2955122"/>
            <a:chExt cx="1767892" cy="156256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4C358F6-285E-5519-9DFF-78EC071355E5}"/>
                </a:ext>
              </a:extLst>
            </p:cNvPr>
            <p:cNvSpPr txBox="1"/>
            <p:nvPr/>
          </p:nvSpPr>
          <p:spPr>
            <a:xfrm>
              <a:off x="6768294" y="4271463"/>
              <a:ext cx="97870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4 x 4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856E13D-AE0C-2853-FBC6-1F1D3C23C4F6}"/>
                </a:ext>
              </a:extLst>
            </p:cNvPr>
            <p:cNvSpPr txBox="1"/>
            <p:nvPr/>
          </p:nvSpPr>
          <p:spPr>
            <a:xfrm>
              <a:off x="6439518" y="2955122"/>
              <a:ext cx="17678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Convolutional Layer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8192D8D4-2FF9-91B8-6359-ACF3A7F0C010}"/>
                </a:ext>
              </a:extLst>
            </p:cNvPr>
            <p:cNvGrpSpPr/>
            <p:nvPr/>
          </p:nvGrpSpPr>
          <p:grpSpPr>
            <a:xfrm>
              <a:off x="6662328" y="3299889"/>
              <a:ext cx="1066992" cy="916912"/>
              <a:chOff x="6610350" y="3463493"/>
              <a:chExt cx="1066992" cy="916912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902B962-FC5D-5905-0B5D-CDA0421616A2}"/>
                  </a:ext>
                </a:extLst>
              </p:cNvPr>
              <p:cNvGrpSpPr/>
              <p:nvPr/>
            </p:nvGrpSpPr>
            <p:grpSpPr>
              <a:xfrm>
                <a:off x="6622705" y="3478814"/>
                <a:ext cx="1029389" cy="900652"/>
                <a:chOff x="7244558" y="1261164"/>
                <a:chExt cx="1029389" cy="900652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0C91EA62-0933-A6E5-2FFA-599F5E223115}"/>
                    </a:ext>
                  </a:extLst>
                </p:cNvPr>
                <p:cNvGrpSpPr/>
                <p:nvPr/>
              </p:nvGrpSpPr>
              <p:grpSpPr>
                <a:xfrm>
                  <a:off x="7660121" y="1261164"/>
                  <a:ext cx="613826" cy="539375"/>
                  <a:chOff x="6695332" y="2141465"/>
                  <a:chExt cx="1964469" cy="1936433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F7AF59F0-7866-7B06-A20D-599702A8A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137DFCF0-C2C8-4734-550F-ABDBE1939F3F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</p:grpSpPr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782D6AFE-A5E1-24DC-5FF5-0A67690C96D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:a16="http://schemas.microsoft.com/office/drawing/2014/main" id="{645269E4-5AB9-F3A4-CAA8-2DDF811BD8D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0C8ADBA4-3CDE-5BA0-D1AC-60EB3880D0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A60F5B11-AAD4-D4D7-6182-4B251EC5F93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solidFill>
                    <a:srgbClr val="FF0000"/>
                  </a:solidFill>
                </p:grpSpPr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8F8F325E-9A9E-E8ED-813B-3770518EFC5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FA872FED-6FC4-58D5-393D-5F0660F0EF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9E84A3D1-E739-A19B-771D-6B9CFBBF9DE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F88048A4-E96C-9FA7-03D4-B1745AEB0B96}"/>
                    </a:ext>
                  </a:extLst>
                </p:cNvPr>
                <p:cNvGrpSpPr/>
                <p:nvPr/>
              </p:nvGrpSpPr>
              <p:grpSpPr>
                <a:xfrm>
                  <a:off x="7398013" y="1323950"/>
                  <a:ext cx="786060" cy="702517"/>
                  <a:chOff x="6428839" y="3418397"/>
                  <a:chExt cx="786060" cy="702517"/>
                </a:xfrm>
              </p:grpSpPr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E69C86D1-CA6A-AA89-4820-A21F98B2E19F}"/>
                      </a:ext>
                    </a:extLst>
                  </p:cNvPr>
                  <p:cNvGrpSpPr/>
                  <p:nvPr/>
                </p:nvGrpSpPr>
                <p:grpSpPr>
                  <a:xfrm>
                    <a:off x="6601073" y="3418397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1BA945BD-0AF3-8F86-BF3C-F2FAB4ABAF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68" name="Group 267">
                      <a:extLst>
                        <a:ext uri="{FF2B5EF4-FFF2-40B4-BE49-F238E27FC236}">
                          <a16:creationId xmlns:a16="http://schemas.microsoft.com/office/drawing/2014/main" id="{DC7BEA28-977F-C742-9C19-5928C643C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73" name="Straight Connector 272">
                        <a:extLst>
                          <a:ext uri="{FF2B5EF4-FFF2-40B4-BE49-F238E27FC236}">
                            <a16:creationId xmlns:a16="http://schemas.microsoft.com/office/drawing/2014/main" id="{16915AF8-696E-53C2-ED2A-BDAA8F0278F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AD8AD8E9-6A6C-1E72-B4C5-E20722AF75D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04A77CB6-5EC6-3FB9-BB3A-42744284220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9B7C565E-880C-AB86-E71D-38D9288CCE3E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70" name="Straight Connector 269">
                        <a:extLst>
                          <a:ext uri="{FF2B5EF4-FFF2-40B4-BE49-F238E27FC236}">
                            <a16:creationId xmlns:a16="http://schemas.microsoft.com/office/drawing/2014/main" id="{3B8B9FF8-FE6D-FB86-313F-29D0EC51205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1" name="Straight Connector 270">
                        <a:extLst>
                          <a:ext uri="{FF2B5EF4-FFF2-40B4-BE49-F238E27FC236}">
                            <a16:creationId xmlns:a16="http://schemas.microsoft.com/office/drawing/2014/main" id="{8BE3C192-8BC4-DE5E-FF35-3DD7F91F101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" name="Straight Connector 271">
                        <a:extLst>
                          <a:ext uri="{FF2B5EF4-FFF2-40B4-BE49-F238E27FC236}">
                            <a16:creationId xmlns:a16="http://schemas.microsoft.com/office/drawing/2014/main" id="{7633B2D8-F677-116C-2D9E-DA038F32A68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35C6BE20-EE13-935B-2711-78225F00AD70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56" y="3505464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8E7046B1-6D77-545E-C315-686826F581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58" name="Group 257">
                      <a:extLst>
                        <a:ext uri="{FF2B5EF4-FFF2-40B4-BE49-F238E27FC236}">
                          <a16:creationId xmlns:a16="http://schemas.microsoft.com/office/drawing/2014/main" id="{C8F22CFA-BA35-C258-3E86-42E90DCDE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429601DF-5B02-3275-20B9-378D6E64F05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89B0C92-2E5C-0A97-7B97-19863C41183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9FB3AA3C-FF15-E592-E46C-ED41965E0AF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59" name="Group 258">
                      <a:extLst>
                        <a:ext uri="{FF2B5EF4-FFF2-40B4-BE49-F238E27FC236}">
                          <a16:creationId xmlns:a16="http://schemas.microsoft.com/office/drawing/2014/main" id="{B7BC892C-1FBB-57A9-8194-15171909F66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0F61386E-A316-A2C0-E06C-35FC8B0741A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3D744618-ED39-E26E-F086-2D790DE0110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9A8AB906-6943-6858-E421-4496F5D2605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738829C6-77B0-D89E-E210-7FCA12EA9AEC}"/>
                      </a:ext>
                    </a:extLst>
                  </p:cNvPr>
                  <p:cNvGrpSpPr/>
                  <p:nvPr/>
                </p:nvGrpSpPr>
                <p:grpSpPr>
                  <a:xfrm>
                    <a:off x="6428839" y="3581539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0D665692-9216-C40B-DE2C-E862DDBC90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48" name="Group 247">
                      <a:extLst>
                        <a:ext uri="{FF2B5EF4-FFF2-40B4-BE49-F238E27FC236}">
                          <a16:creationId xmlns:a16="http://schemas.microsoft.com/office/drawing/2014/main" id="{569AF465-D0B7-4672-19A1-5982122F7C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53" name="Straight Connector 252">
                        <a:extLst>
                          <a:ext uri="{FF2B5EF4-FFF2-40B4-BE49-F238E27FC236}">
                            <a16:creationId xmlns:a16="http://schemas.microsoft.com/office/drawing/2014/main" id="{856F52EC-FC1A-841C-1712-6E8AAE9C7CA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" name="Straight Connector 253">
                        <a:extLst>
                          <a:ext uri="{FF2B5EF4-FFF2-40B4-BE49-F238E27FC236}">
                            <a16:creationId xmlns:a16="http://schemas.microsoft.com/office/drawing/2014/main" id="{6965C0E0-27CF-0FB8-7E0D-079B956D6D2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" name="Straight Connector 254">
                        <a:extLst>
                          <a:ext uri="{FF2B5EF4-FFF2-40B4-BE49-F238E27FC236}">
                            <a16:creationId xmlns:a16="http://schemas.microsoft.com/office/drawing/2014/main" id="{A9C7F9FD-AB9A-B357-01DA-5DBB82F73BA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3C97015B-7FA7-B855-F5A7-8E98048B457A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50" name="Straight Connector 249">
                        <a:extLst>
                          <a:ext uri="{FF2B5EF4-FFF2-40B4-BE49-F238E27FC236}">
                            <a16:creationId xmlns:a16="http://schemas.microsoft.com/office/drawing/2014/main" id="{9D2AC067-91E7-944A-FF7D-A7B7C5D274B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1" name="Straight Connector 250">
                        <a:extLst>
                          <a:ext uri="{FF2B5EF4-FFF2-40B4-BE49-F238E27FC236}">
                            <a16:creationId xmlns:a16="http://schemas.microsoft.com/office/drawing/2014/main" id="{03A7E52B-2BFE-8EC2-2E37-381ACA1DA38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2" name="Straight Connector 251">
                        <a:extLst>
                          <a:ext uri="{FF2B5EF4-FFF2-40B4-BE49-F238E27FC236}">
                            <a16:creationId xmlns:a16="http://schemas.microsoft.com/office/drawing/2014/main" id="{E5797A70-CCE6-7001-F9CC-50C73C1E00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33317ED1-5A6F-B0D8-E3A1-F973FF1F0B84}"/>
                    </a:ext>
                  </a:extLst>
                </p:cNvPr>
                <p:cNvGrpSpPr/>
                <p:nvPr/>
              </p:nvGrpSpPr>
              <p:grpSpPr>
                <a:xfrm>
                  <a:off x="7319840" y="1551494"/>
                  <a:ext cx="613825" cy="539375"/>
                  <a:chOff x="6695332" y="2141465"/>
                  <a:chExt cx="1964469" cy="1936433"/>
                </a:xfrm>
                <a:solidFill>
                  <a:srgbClr val="B9FFD9">
                    <a:alpha val="40000"/>
                  </a:srgbClr>
                </a:solidFill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34485E36-AADB-2B18-1176-49EF62634E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D78F6098-0538-212C-89C2-EE65C0E56329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1C5C4E16-211D-B5B1-F8F7-40CDBE01FDB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" name="Straight Connector 119">
                      <a:extLst>
                        <a:ext uri="{FF2B5EF4-FFF2-40B4-BE49-F238E27FC236}">
                          <a16:creationId xmlns:a16="http://schemas.microsoft.com/office/drawing/2014/main" id="{06A168F9-951B-CF60-56CD-78379556500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11C25BC4-BFF8-878C-F7CB-E7A5694C5A8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66B51760-5FB4-8489-CBA0-0A0C62A6FB5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17AF6DB3-6ADF-196A-D577-F7B7E7AF71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D4CC2BD6-C25A-CA18-C534-D1BE37F47E6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DF266BB3-5D33-7E03-104F-E64E4A79B6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FC0084D4-D43A-341C-2498-4F5C44A820C7}"/>
                    </a:ext>
                  </a:extLst>
                </p:cNvPr>
                <p:cNvGrpSpPr/>
                <p:nvPr/>
              </p:nvGrpSpPr>
              <p:grpSpPr>
                <a:xfrm>
                  <a:off x="7244558" y="1622441"/>
                  <a:ext cx="613825" cy="539375"/>
                  <a:chOff x="6695332" y="2141465"/>
                  <a:chExt cx="1964469" cy="1936433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87953B58-E549-4751-F9D2-A538370D77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59" name="Group 158">
                    <a:extLst>
                      <a:ext uri="{FF2B5EF4-FFF2-40B4-BE49-F238E27FC236}">
                        <a16:creationId xmlns:a16="http://schemas.microsoft.com/office/drawing/2014/main" id="{8E1C6A47-293A-C0B3-9147-189EB65C322B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CD79F008-3F1E-2FFB-41B2-CBB61E8424C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8E8FB74A-A3CA-4D9F-756E-DF2EBAC6967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46DECE1C-58C0-F151-2876-914FACF604D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9EBC5157-629B-AD96-4F9C-335C66F5092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B5087A56-390A-E507-EA3B-310D224AED8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75B23C55-3974-CA6E-A618-65BAE4E76D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9331894E-9CB0-2D82-FCA0-E5C2F131D9C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</p:grp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B4A91FF5-7413-3D8B-09B0-7EC80BD988BA}"/>
                  </a:ext>
                </a:extLst>
              </p:cNvPr>
              <p:cNvCxnSpPr/>
              <p:nvPr/>
            </p:nvCxnSpPr>
            <p:spPr bwMode="auto">
              <a:xfrm flipV="1">
                <a:off x="6610350" y="3463656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4505DEB1-A70C-D9D7-5F58-3F7A8EE245EA}"/>
                  </a:ext>
                </a:extLst>
              </p:cNvPr>
              <p:cNvCxnSpPr/>
              <p:nvPr/>
            </p:nvCxnSpPr>
            <p:spPr bwMode="auto">
              <a:xfrm flipV="1">
                <a:off x="7238506" y="3986624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8361B144-E10A-3DE9-20DC-F2D087BE767A}"/>
                  </a:ext>
                </a:extLst>
              </p:cNvPr>
              <p:cNvCxnSpPr/>
              <p:nvPr/>
            </p:nvCxnSpPr>
            <p:spPr bwMode="auto">
              <a:xfrm flipV="1">
                <a:off x="7218988" y="3463493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71CA0C8D-0210-F669-0712-6C3905E106FE}"/>
              </a:ext>
            </a:extLst>
          </p:cNvPr>
          <p:cNvSpPr txBox="1"/>
          <p:nvPr/>
        </p:nvSpPr>
        <p:spPr>
          <a:xfrm>
            <a:off x="3662223" y="3040011"/>
            <a:ext cx="17311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/>
              <a:t>…       …</a:t>
            </a: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A1DDA203-DD97-5F0C-BC2A-B802FC4954C0}"/>
              </a:ext>
            </a:extLst>
          </p:cNvPr>
          <p:cNvCxnSpPr/>
          <p:nvPr/>
        </p:nvCxnSpPr>
        <p:spPr bwMode="auto">
          <a:xfrm>
            <a:off x="2883900" y="2503396"/>
            <a:ext cx="533712" cy="14883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5B8F842A-E544-C982-6411-F797ED3003E6}"/>
              </a:ext>
            </a:extLst>
          </p:cNvPr>
          <p:cNvCxnSpPr/>
          <p:nvPr/>
        </p:nvCxnSpPr>
        <p:spPr bwMode="auto">
          <a:xfrm>
            <a:off x="2912703" y="2963724"/>
            <a:ext cx="536757" cy="3581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CB79E1E1-85CA-95F9-B993-6F4A91218A0F}"/>
              </a:ext>
            </a:extLst>
          </p:cNvPr>
          <p:cNvCxnSpPr/>
          <p:nvPr/>
        </p:nvCxnSpPr>
        <p:spPr bwMode="auto">
          <a:xfrm flipV="1">
            <a:off x="5920018" y="3303196"/>
            <a:ext cx="1026073" cy="8640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09035397-67AE-DE5E-248D-1EE47EDED053}"/>
              </a:ext>
            </a:extLst>
          </p:cNvPr>
          <p:cNvCxnSpPr/>
          <p:nvPr/>
        </p:nvCxnSpPr>
        <p:spPr bwMode="auto">
          <a:xfrm flipV="1">
            <a:off x="5913999" y="2992706"/>
            <a:ext cx="914100" cy="3426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EA7E444E-BDF8-04ED-78BA-54E68839E5C6}"/>
              </a:ext>
            </a:extLst>
          </p:cNvPr>
          <p:cNvCxnSpPr/>
          <p:nvPr/>
        </p:nvCxnSpPr>
        <p:spPr bwMode="auto">
          <a:xfrm>
            <a:off x="5894636" y="2571679"/>
            <a:ext cx="921090" cy="1348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DD7D2140-DDFC-E581-0CEB-2D3F7380B194}"/>
              </a:ext>
            </a:extLst>
          </p:cNvPr>
          <p:cNvCxnSpPr/>
          <p:nvPr/>
        </p:nvCxnSpPr>
        <p:spPr bwMode="auto">
          <a:xfrm>
            <a:off x="5700964" y="1541349"/>
            <a:ext cx="1127135" cy="7128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65672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E819-D0D1-8130-5C7C-66704F6E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85750"/>
            <a:ext cx="7467600" cy="490538"/>
          </a:xfrm>
          <a:noFill/>
        </p:spPr>
        <p:txBody>
          <a:bodyPr/>
          <a:lstStyle/>
          <a:p>
            <a:r>
              <a:rPr lang="en-US" dirty="0"/>
              <a:t>Channels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3781-4863-137C-0128-469B3C21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19150"/>
            <a:ext cx="8915400" cy="2421167"/>
          </a:xfrm>
        </p:spPr>
        <p:txBody>
          <a:bodyPr/>
          <a:lstStyle/>
          <a:p>
            <a:r>
              <a:rPr lang="en-US" dirty="0"/>
              <a:t>The original image can be represented as a multilayer matrix n₁ x n₂ x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where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is the number of layers.</a:t>
            </a:r>
            <a:endParaRPr lang="en-US" b="1" dirty="0"/>
          </a:p>
          <a:p>
            <a:r>
              <a:rPr lang="en-US" dirty="0"/>
              <a:t>The layers in the original image is referred to as </a:t>
            </a:r>
            <a:r>
              <a:rPr lang="en-US" b="1" i="1" dirty="0"/>
              <a:t>channels</a:t>
            </a:r>
            <a:r>
              <a:rPr lang="en-US" dirty="0"/>
              <a:t>. Thus,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is the number of channels.</a:t>
            </a:r>
          </a:p>
          <a:p>
            <a:r>
              <a:rPr lang="en-US" dirty="0"/>
              <a:t>Suppose each filter is a 3 x 3 x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matrix, which is quite common, thus, f = 3. You remember that the number of layers (channels) in the filter must be equal to the number of layers (channels) in the original matrix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. </a:t>
            </a:r>
          </a:p>
          <a:p>
            <a:r>
              <a:rPr lang="en-US" dirty="0"/>
              <a:t>We may apply multiple filters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(features) thus, the convolutional layer will be of size (n₁ - f + 1) x (n₂ - f + 1)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that is (n₁ - 2) x (n₂ - 2)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because f = 3. Here we ignore padding and striding.</a:t>
            </a:r>
          </a:p>
          <a:p>
            <a:r>
              <a:rPr lang="en-US" dirty="0"/>
              <a:t>The number of channels in the original object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does not impact the size of the convolutional layer; it only impacts the number of layers in the filters.</a:t>
            </a:r>
          </a:p>
        </p:txBody>
      </p:sp>
    </p:spTree>
    <p:extLst>
      <p:ext uri="{BB962C8B-B14F-4D97-AF65-F5344CB8AC3E}">
        <p14:creationId xmlns:p14="http://schemas.microsoft.com/office/powerpoint/2010/main" val="348628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FD24-34A0-CC46-7E90-B40D23CB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79" y="285750"/>
            <a:ext cx="8251822" cy="490538"/>
          </a:xfrm>
        </p:spPr>
        <p:txBody>
          <a:bodyPr/>
          <a:lstStyle/>
          <a:p>
            <a:r>
              <a:rPr lang="en-US" dirty="0"/>
              <a:t>Computer Vision Problems: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FD8E-4040-914C-366B-7D42E6E3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67" y="1302856"/>
            <a:ext cx="3902202" cy="3028949"/>
          </a:xfrm>
        </p:spPr>
        <p:txBody>
          <a:bodyPr/>
          <a:lstStyle/>
          <a:p>
            <a:r>
              <a:rPr lang="en-US" dirty="0"/>
              <a:t>Object detection </a:t>
            </a:r>
            <a:r>
              <a:rPr lang="en-US"/>
              <a:t>is a </a:t>
            </a:r>
            <a:r>
              <a:rPr lang="en-US" dirty="0"/>
              <a:t>computer vision technique </a:t>
            </a:r>
            <a:r>
              <a:rPr lang="en-US"/>
              <a:t>for locating instances </a:t>
            </a:r>
            <a:r>
              <a:rPr lang="en-US" dirty="0"/>
              <a:t>of objects </a:t>
            </a:r>
            <a:r>
              <a:rPr lang="en-US"/>
              <a:t>in images </a:t>
            </a:r>
            <a:r>
              <a:rPr lang="en-US" dirty="0"/>
              <a:t>or videos. </a:t>
            </a:r>
          </a:p>
          <a:p>
            <a:r>
              <a:rPr lang="en-US" dirty="0"/>
              <a:t>Object </a:t>
            </a:r>
            <a:r>
              <a:rPr lang="en-US"/>
              <a:t>detection algorithms typically leverage machine learning </a:t>
            </a:r>
            <a:r>
              <a:rPr lang="en-US" dirty="0"/>
              <a:t>or </a:t>
            </a:r>
            <a:r>
              <a:rPr lang="en-US"/>
              <a:t>deep learning </a:t>
            </a:r>
            <a:r>
              <a:rPr lang="en-US" dirty="0"/>
              <a:t>to </a:t>
            </a:r>
            <a:r>
              <a:rPr lang="en-US"/>
              <a:t>produce meaningful </a:t>
            </a:r>
            <a:r>
              <a:rPr lang="en-US" dirty="0"/>
              <a:t>results.</a:t>
            </a:r>
          </a:p>
        </p:txBody>
      </p:sp>
      <p:pic>
        <p:nvPicPr>
          <p:cNvPr id="6" name="Picture 5" descr="A person riding a bicycle on a street&#10;&#10;Description automatically generated">
            <a:extLst>
              <a:ext uri="{FF2B5EF4-FFF2-40B4-BE49-F238E27FC236}">
                <a16:creationId xmlns:a16="http://schemas.microsoft.com/office/drawing/2014/main" id="{617B960C-44DC-2D23-269F-ADF652CD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69" y="1234112"/>
            <a:ext cx="4711832" cy="31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43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827" y="285750"/>
            <a:ext cx="7064373" cy="490538"/>
          </a:xfrm>
        </p:spPr>
        <p:txBody>
          <a:bodyPr/>
          <a:lstStyle/>
          <a:p>
            <a:r>
              <a:rPr lang="en-US" dirty="0"/>
              <a:t>Convolutional Layer with Multiple Filters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2E38D37-0B20-6BB6-F34F-F772F63B807A}"/>
              </a:ext>
            </a:extLst>
          </p:cNvPr>
          <p:cNvGrpSpPr/>
          <p:nvPr/>
        </p:nvGrpSpPr>
        <p:grpSpPr>
          <a:xfrm>
            <a:off x="742679" y="1319023"/>
            <a:ext cx="2053127" cy="2810604"/>
            <a:chOff x="1460672" y="1463774"/>
            <a:chExt cx="2329814" cy="31338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34F4F26-3051-EC47-C939-432F09DB5C38}"/>
                </a:ext>
              </a:extLst>
            </p:cNvPr>
            <p:cNvGrpSpPr/>
            <p:nvPr/>
          </p:nvGrpSpPr>
          <p:grpSpPr>
            <a:xfrm>
              <a:off x="1772800" y="1916128"/>
              <a:ext cx="1964469" cy="1936433"/>
              <a:chOff x="1282885" y="2540415"/>
              <a:chExt cx="1964469" cy="1936433"/>
            </a:xfrm>
            <a:solidFill>
              <a:srgbClr val="0070C0"/>
            </a:solidFill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94DCAB5-31CB-BEE4-F7DB-22FD271640D5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AE285C5-1D8B-0EC5-8C25-F2E384595418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  <a:grpFill/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6216EF5B-D695-06D1-DCE5-929ADC74C9F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8441C3E-E3EC-71FF-94A1-009E90CF1D96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1225C67-7BDF-089D-3E9E-E9897A5C5CD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28C51C30-1C4D-CC4D-C97F-2F67A62C841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B4D9821-E989-AA2D-FAE6-4D23FF23CF29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9A7F3B7-60BC-B0A6-327A-9EC10BFF1B9E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grpFill/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E30A6BF-56FE-2144-A5DE-EFD3F39EA78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A34B9DB-45A6-C422-11CC-222B6CE04B04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A61F44D-0CF6-5165-EDFB-E923DC54D3EA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DDC45D7-7CF6-AECC-AE10-C7D479B28E0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E16148BC-5490-09ED-196C-7506901E3ADE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D5654BA-BAE8-69B0-D0B4-873BF168825B}"/>
                </a:ext>
              </a:extLst>
            </p:cNvPr>
            <p:cNvGrpSpPr/>
            <p:nvPr/>
          </p:nvGrpSpPr>
          <p:grpSpPr>
            <a:xfrm>
              <a:off x="1776377" y="1935877"/>
              <a:ext cx="1000080" cy="911848"/>
              <a:chOff x="1282885" y="2584620"/>
              <a:chExt cx="1964469" cy="1848039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0BA64D6-D7DE-A2CB-B8A1-3DCB6A049897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166656B5-8E14-CE3D-733D-454FD804C2E4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3D00930B-B3A4-4418-3BEE-6BB0F3D001C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DADFB77A-BA06-E398-0712-E91444B525FF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F7E23662-91C1-CA08-E7C7-6EFEB3376020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449065F-4150-BC7F-F19B-307228A9EE0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859D1A6-81AF-288E-94B4-A1A61B8294A6}"/>
                </a:ext>
              </a:extLst>
            </p:cNvPr>
            <p:cNvGrpSpPr/>
            <p:nvPr/>
          </p:nvGrpSpPr>
          <p:grpSpPr>
            <a:xfrm>
              <a:off x="1619616" y="2097261"/>
              <a:ext cx="1964469" cy="1936433"/>
              <a:chOff x="1282885" y="2540415"/>
              <a:chExt cx="1964469" cy="1936433"/>
            </a:xfrm>
            <a:solidFill>
              <a:srgbClr val="00B050"/>
            </a:solidFill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A10F63A-C247-05BC-9858-C394749D4A5E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AEC20A1-E96E-ABFF-310A-FD41F1482BDE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  <a:grpFill/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BD49B58-1088-8FB6-E599-9B3D7433C6ED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6BEE538-6CB7-3D16-14DA-CB271B1EEDB9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67E0DCB-9603-5DE5-A464-E7452119437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9E6FE03-6BA0-94BF-CFF3-8424882A69FA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B24B92ED-8118-AD70-9062-2E67314CBC3D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68E3A66-3665-4C63-199D-6EC6D0D792A1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grpFill/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A2C2527-7CB2-328E-505A-8E25ED2B311F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0C746E2-C92D-4FAF-ACAE-DF8BB2A8070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F6268FB-618E-8871-DC07-9FB1EF555331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EE6A83D-7325-A439-0359-1A2EE5F00A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5D930E-7CF1-2CDC-45D6-DE8475868F54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E2E866A-E2BC-E244-944F-5DE602C35B80}"/>
                </a:ext>
              </a:extLst>
            </p:cNvPr>
            <p:cNvGrpSpPr/>
            <p:nvPr/>
          </p:nvGrpSpPr>
          <p:grpSpPr>
            <a:xfrm>
              <a:off x="1611887" y="2104287"/>
              <a:ext cx="1000080" cy="911848"/>
              <a:chOff x="1282885" y="2584620"/>
              <a:chExt cx="1964469" cy="1848039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8994780-4126-EC88-AA51-F2D55889D964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9ECCE365-030C-1248-F5A3-151FF7D6C6D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E0032CD-88A0-E008-54E1-D0457EBABCA6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DCCAEF13-C794-81E8-A4F8-642C5FF396F5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902F137E-45A1-CE5B-A442-7AA202E2DEF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3A0658CA-2461-8200-F86B-89FCA7C3E46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A5C12B2-19E7-15E4-50D1-5E2E83C184D1}"/>
                </a:ext>
              </a:extLst>
            </p:cNvPr>
            <p:cNvGrpSpPr/>
            <p:nvPr/>
          </p:nvGrpSpPr>
          <p:grpSpPr>
            <a:xfrm>
              <a:off x="1466432" y="2278394"/>
              <a:ext cx="1964469" cy="1936433"/>
              <a:chOff x="1282885" y="2540415"/>
              <a:chExt cx="1964469" cy="193643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C2BD8B-1DD0-520A-B6F8-6BF050DB2F28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031094D-F576-3D7D-0E74-8D4BF1734C54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C5BFEB3-BD05-4CF0-43EB-14D6954FF67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629AC18-61AF-804E-1153-1572AD6EF7D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CED09BE-25D9-64EF-0663-3F2E26EC7F0A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0B613C2-55A5-B733-3A54-E8DEBC3FC1B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258617A-A438-AC68-77FB-509622BE82D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AFFEB0F-3874-E8E4-E54A-1EEBFE2A36BD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solidFill>
                <a:srgbClr val="FF0000"/>
              </a:solidFill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5EE229A-40F7-CC4E-96DE-139533AFB569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F6F4DFF-9503-D649-F304-ADAB74456C8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DB1F08A-7C85-D53A-A24F-13BF3DE1F443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96FFAEA-E3D1-E021-C1F4-FF340E56529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F6A4715-D0E1-329C-A08A-EFF0971449BB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6732120-AC08-E87F-4701-2D2278F566FF}"/>
                </a:ext>
              </a:extLst>
            </p:cNvPr>
            <p:cNvGrpSpPr/>
            <p:nvPr/>
          </p:nvGrpSpPr>
          <p:grpSpPr>
            <a:xfrm>
              <a:off x="1460672" y="2297682"/>
              <a:ext cx="1000080" cy="911849"/>
              <a:chOff x="1282885" y="2584620"/>
              <a:chExt cx="1964469" cy="1848039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0B97931-4CF6-51C4-A3AE-0A55C704D8E2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B858B8DD-F9E1-D18F-B7B9-024307378D4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5195023-54DD-3B9D-309A-85520BE08971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FA963D7-4D86-4900-0514-806E763D62E8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0425898A-1B01-0980-F2AC-2FE2451E044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2C2801F-16F2-78DB-C0D5-6B4A5724C35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75FE44E-7FB9-1F57-5713-569EB1EDE2A0}"/>
                </a:ext>
              </a:extLst>
            </p:cNvPr>
            <p:cNvSpPr txBox="1"/>
            <p:nvPr/>
          </p:nvSpPr>
          <p:spPr>
            <a:xfrm>
              <a:off x="1934001" y="4288762"/>
              <a:ext cx="1447674" cy="3088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n₁ x n₂ x </a:t>
              </a:r>
              <a:r>
                <a:rPr lang="en-US" dirty="0" err="1"/>
                <a:t>n</a:t>
              </a:r>
              <a:r>
                <a:rPr lang="en-US" baseline="-25000" dirty="0" err="1"/>
                <a:t>C</a:t>
              </a:r>
              <a:endParaRPr lang="en-US" dirty="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CD868AB-E08E-73C0-4D74-38D4147C45BE}"/>
                </a:ext>
              </a:extLst>
            </p:cNvPr>
            <p:cNvSpPr txBox="1"/>
            <p:nvPr/>
          </p:nvSpPr>
          <p:spPr>
            <a:xfrm>
              <a:off x="1978557" y="1463774"/>
              <a:ext cx="1811929" cy="3088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RGB image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58EC14E-A155-EE08-1C57-9A7CE406B23C}"/>
              </a:ext>
            </a:extLst>
          </p:cNvPr>
          <p:cNvSpPr txBox="1"/>
          <p:nvPr/>
        </p:nvSpPr>
        <p:spPr>
          <a:xfrm>
            <a:off x="3418490" y="2583816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EEC8746-9868-A49E-7B24-97A3CED7693A}"/>
              </a:ext>
            </a:extLst>
          </p:cNvPr>
          <p:cNvCxnSpPr/>
          <p:nvPr/>
        </p:nvCxnSpPr>
        <p:spPr bwMode="auto">
          <a:xfrm flipV="1">
            <a:off x="2866218" y="1626215"/>
            <a:ext cx="460102" cy="4480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09B594-6D71-757A-598E-CC2C46A52EA8}"/>
              </a:ext>
            </a:extLst>
          </p:cNvPr>
          <p:cNvCxnSpPr/>
          <p:nvPr/>
        </p:nvCxnSpPr>
        <p:spPr bwMode="auto">
          <a:xfrm>
            <a:off x="2896107" y="3420107"/>
            <a:ext cx="545533" cy="6900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9F99AFD-287F-2818-CF37-740DC1D99D51}"/>
              </a:ext>
            </a:extLst>
          </p:cNvPr>
          <p:cNvGrpSpPr/>
          <p:nvPr/>
        </p:nvGrpSpPr>
        <p:grpSpPr>
          <a:xfrm>
            <a:off x="3614578" y="2019313"/>
            <a:ext cx="978951" cy="1193276"/>
            <a:chOff x="3712404" y="1758973"/>
            <a:chExt cx="2113643" cy="2396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F14F8-081F-93EE-5279-6150E51CFC3E}"/>
                </a:ext>
              </a:extLst>
            </p:cNvPr>
            <p:cNvSpPr txBox="1"/>
            <p:nvPr/>
          </p:nvSpPr>
          <p:spPr>
            <a:xfrm>
              <a:off x="3712404" y="3660833"/>
              <a:ext cx="2113643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3 x 3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C</a:t>
              </a:r>
              <a:endParaRPr lang="en-US" sz="14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4571E3-F5D7-7309-8FFC-108AEEEE9E6C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CAFE4D3-8AAF-8183-4596-7B1251EB4FA9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7505428-5E48-A922-9C00-3867F4CB2A6E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3E252A5-45BE-8674-A418-C7F05DD48101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5593E0EF-54C8-52A1-8490-E84AEBE1A0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0454B398-E60E-FB53-9247-DDC3D6B7ED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7268116-A8CE-738B-1941-366202086104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29A0AD94-850A-E1BD-069D-66D86FA00A9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68F87AC6-C97C-35D8-B6E0-1D891A203DE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CEA7AFE-1F02-E428-8CCE-359E516CC522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8462ED8-9137-DAE0-CC36-8126820759F4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48C515A-4DD8-1FA2-365E-5CB7BBB79FFF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19FC0707-3C71-419F-10E4-A6DE5D3B67D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B9FFD9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A510AD06-7D23-09F1-1A80-197C3214152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ED4185B-EF38-B45A-0524-C37448E171D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46107806-6631-8419-CC7D-6DC01FB68BE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065CF95-08FA-0CAD-4A99-5B95F4B9F10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DBA84BC-45F9-B351-1AAC-3F35F88B991F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5707769-A1B6-D874-30A9-17735B675257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F157A84-2A72-1CD7-4494-0A123795BD9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AF688607-6C11-07E9-280D-16BA09483FA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1321D467-990B-EB33-AEB9-A8B53C146DA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145E4B2-73DF-768C-A0C2-F9DCF8154011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B8EB50C2-E822-5F1D-CFCE-1B15E91D99F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9B85DB01-CC79-7D0D-B71E-CC2BF6695D8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5" name="Flowchart: Data 14">
                <a:extLst>
                  <a:ext uri="{FF2B5EF4-FFF2-40B4-BE49-F238E27FC236}">
                    <a16:creationId xmlns:a16="http://schemas.microsoft.com/office/drawing/2014/main" id="{4E1D4418-20B9-FF6B-EC63-E57216BC0EAD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rgbClr val="FFC1C1">
                  <a:alpha val="2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09882-0356-B31A-3F29-714BF84DC4FC}"/>
                </a:ext>
              </a:extLst>
            </p:cNvPr>
            <p:cNvSpPr txBox="1"/>
            <p:nvPr/>
          </p:nvSpPr>
          <p:spPr>
            <a:xfrm>
              <a:off x="3996121" y="1758973"/>
              <a:ext cx="1777838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2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EF23995-8580-4D78-B03D-39C74826D1C6}"/>
              </a:ext>
            </a:extLst>
          </p:cNvPr>
          <p:cNvGrpSpPr/>
          <p:nvPr/>
        </p:nvGrpSpPr>
        <p:grpSpPr>
          <a:xfrm>
            <a:off x="3572694" y="815017"/>
            <a:ext cx="1011881" cy="1177725"/>
            <a:chOff x="3656212" y="1657261"/>
            <a:chExt cx="2162058" cy="26125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FFEBE-E2DA-A589-DA21-E99F25C8DAD9}"/>
                </a:ext>
              </a:extLst>
            </p:cNvPr>
            <p:cNvSpPr txBox="1"/>
            <p:nvPr/>
          </p:nvSpPr>
          <p:spPr>
            <a:xfrm>
              <a:off x="3656212" y="3655368"/>
              <a:ext cx="2162058" cy="6144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3</a:t>
              </a:r>
              <a:r>
                <a:rPr lang="en-US" sz="1800" dirty="0"/>
                <a:t> x 3 x </a:t>
              </a:r>
              <a:r>
                <a:rPr lang="en-US" sz="1800" dirty="0" err="1"/>
                <a:t>n</a:t>
              </a:r>
              <a:r>
                <a:rPr lang="en-US" sz="1800" baseline="-25000" dirty="0" err="1"/>
                <a:t>C</a:t>
              </a:r>
              <a:endParaRPr lang="en-US" sz="1600" dirty="0"/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4AA273B-40D6-06A1-EBDF-7D40AEBE1B2E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B750D35-20FE-ABD6-A7ED-41D5765863C3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907D6DC-FAF5-A516-750F-EB41DEC36C64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3F24A85-B4F5-578F-143B-143C2077CB7D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D9EC77E3-FF7B-0792-CB69-E178C327A0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52E77374-3074-DCFA-FA98-65A762AC8E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998A346-9F57-2C86-C223-6EC00F913F53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D9FDE7E-8F1C-2FC4-ACE6-0BE400419F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9C2F1F81-3B89-9512-B477-35BA827F6FC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86187E49-4177-E157-3D00-B53451860A7E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97F7A09-0A60-D5EF-017B-3C8DFB022028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B335FDA-650B-A208-013F-B8C3DB0912E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CE5F834B-2470-F9CA-89B6-75C4CBD8C3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FE6CDA40-B908-8730-3465-A4976F436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9CF704C1-0D63-12B8-5C67-1D36564359FC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FCA54248-609A-A9E5-AF4D-623F104BC8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EE02FB6-1CB2-B171-7457-2B06CA1BE5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673240BD-FB60-6954-F75C-9123B89C0518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91F0C28-4ACF-6EDD-FEA3-19D5CA38BA20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9C64CEA2-D88B-C329-51E4-5AF48E81479B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E9D9618-8AA1-2A11-B292-9CB968A7763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B0B9AAA-9F6B-76ED-F4B3-76CD35C092C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D0C7B9-5751-5164-C166-9FB56D42847B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48A8A979-3713-702C-3EBE-CCCE58C128A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97586E0-4E1B-D1F8-25E9-B8AFE834AA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02" name="Flowchart: Data 201">
                <a:extLst>
                  <a:ext uri="{FF2B5EF4-FFF2-40B4-BE49-F238E27FC236}">
                    <a16:creationId xmlns:a16="http://schemas.microsoft.com/office/drawing/2014/main" id="{58291DE7-76A1-08AA-A438-D70EB2E03749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46F35EB-9017-B67B-AFC1-E815F6AE87F4}"/>
                </a:ext>
              </a:extLst>
            </p:cNvPr>
            <p:cNvSpPr txBox="1"/>
            <p:nvPr/>
          </p:nvSpPr>
          <p:spPr>
            <a:xfrm>
              <a:off x="4014964" y="1657261"/>
              <a:ext cx="1735832" cy="54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5C6FF97-39F5-5C2B-0247-4BA7C0FFA3F7}"/>
              </a:ext>
            </a:extLst>
          </p:cNvPr>
          <p:cNvGrpSpPr/>
          <p:nvPr/>
        </p:nvGrpSpPr>
        <p:grpSpPr>
          <a:xfrm>
            <a:off x="4438345" y="818730"/>
            <a:ext cx="1486767" cy="1129904"/>
            <a:chOff x="5700535" y="1648527"/>
            <a:chExt cx="3176736" cy="2506503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09330DC-E964-3E8E-9CB2-5B2A562FEC92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28D37F-FC39-5233-9580-C0F57BDB802A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9237A2E-E97C-D2A0-B862-C44CFB933CE5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6AF1296-A0A7-0D90-9681-FD1A9B431830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D4B83A6-B241-2162-1478-31C0F4AB724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C00C78C-0C2B-03C3-600F-AA2D1E6817D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57C93C-F990-8DFC-A4DB-96EC3946215F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61CACE6-243E-256F-6523-112ACC848B3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3BB07CC-56E3-0240-05D9-B63856AA00B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7834B9B-58D0-1FF0-E0C8-BE05532372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10DBE9C-B867-19F7-E257-D111EBE0B603}"/>
                </a:ext>
              </a:extLst>
            </p:cNvPr>
            <p:cNvSpPr txBox="1"/>
            <p:nvPr/>
          </p:nvSpPr>
          <p:spPr>
            <a:xfrm>
              <a:off x="6238336" y="3540554"/>
              <a:ext cx="1512419" cy="6144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c₁ x c</a:t>
              </a:r>
              <a:r>
                <a:rPr lang="en-US" sz="1600" dirty="0"/>
                <a:t>₂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C74F22-3D6F-9A1D-4D0B-83674245ABF7}"/>
                </a:ext>
              </a:extLst>
            </p:cNvPr>
            <p:cNvSpPr txBox="1"/>
            <p:nvPr/>
          </p:nvSpPr>
          <p:spPr>
            <a:xfrm>
              <a:off x="5700535" y="1648527"/>
              <a:ext cx="3176736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1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8CD396D8-69FB-0E7A-1278-C686A2BE5DDE}"/>
              </a:ext>
            </a:extLst>
          </p:cNvPr>
          <p:cNvSpPr txBox="1"/>
          <p:nvPr/>
        </p:nvSpPr>
        <p:spPr>
          <a:xfrm>
            <a:off x="3481957" y="1474333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*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F02B399-C83F-81C9-A35C-373509E512C1}"/>
              </a:ext>
            </a:extLst>
          </p:cNvPr>
          <p:cNvSpPr txBox="1"/>
          <p:nvPr/>
        </p:nvSpPr>
        <p:spPr>
          <a:xfrm>
            <a:off x="4427257" y="1323950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1FF2D8-4490-9DC3-A82F-9C924B0D728F}"/>
              </a:ext>
            </a:extLst>
          </p:cNvPr>
          <p:cNvGrpSpPr/>
          <p:nvPr/>
        </p:nvGrpSpPr>
        <p:grpSpPr>
          <a:xfrm>
            <a:off x="4475033" y="1986888"/>
            <a:ext cx="1485539" cy="1176896"/>
            <a:chOff x="5729309" y="1571632"/>
            <a:chExt cx="3174112" cy="261074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421D84-54F2-CAD5-5F1E-5172FB81552C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9B90298-F32C-BACF-6A4E-017E4BBE811B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rgbClr val="FFC1C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9AAD98-2FDA-CCCA-998A-9CBBFF05C068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16162B2-0F09-CF43-8932-2E889635E4F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24AC0F1-8E45-1CD7-BDEA-CF5612A25AA3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926F5FA-6C1E-CB11-A06D-9082247E5A8F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758C524-99AC-552E-A39E-5A5C6D25B404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31FCFD6-24FC-3B82-5351-81CE613DE44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EF96E5D-985D-EACF-31C9-EEA4BC18D00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C5841DF-C016-1A81-E1FD-466734C538A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CB965D-0C37-79FB-6698-EC4A71C493F3}"/>
                </a:ext>
              </a:extLst>
            </p:cNvPr>
            <p:cNvSpPr txBox="1"/>
            <p:nvPr/>
          </p:nvSpPr>
          <p:spPr>
            <a:xfrm>
              <a:off x="6081136" y="3567902"/>
              <a:ext cx="1684628" cy="6144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c₁ x c₂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CB8F7C-32CF-18DF-79C7-E4B66FD5F34E}"/>
                </a:ext>
              </a:extLst>
            </p:cNvPr>
            <p:cNvSpPr txBox="1"/>
            <p:nvPr/>
          </p:nvSpPr>
          <p:spPr>
            <a:xfrm>
              <a:off x="5729309" y="1571632"/>
              <a:ext cx="3174112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2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245B375-6C47-EA15-49EC-F244555A921D}"/>
              </a:ext>
            </a:extLst>
          </p:cNvPr>
          <p:cNvSpPr txBox="1"/>
          <p:nvPr/>
        </p:nvSpPr>
        <p:spPr>
          <a:xfrm>
            <a:off x="4424350" y="249087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9BDBE-BF5C-D9C1-AB58-F339C9030A6C}"/>
              </a:ext>
            </a:extLst>
          </p:cNvPr>
          <p:cNvSpPr txBox="1"/>
          <p:nvPr/>
        </p:nvSpPr>
        <p:spPr>
          <a:xfrm>
            <a:off x="3418490" y="4137776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EED9BF-09C3-37AD-C7FA-47CABCB25DEF}"/>
              </a:ext>
            </a:extLst>
          </p:cNvPr>
          <p:cNvGrpSpPr/>
          <p:nvPr/>
        </p:nvGrpSpPr>
        <p:grpSpPr>
          <a:xfrm>
            <a:off x="3601707" y="3563277"/>
            <a:ext cx="1016394" cy="1221715"/>
            <a:chOff x="3684614" y="1738899"/>
            <a:chExt cx="2194486" cy="245342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4A3FB85-45F9-B5ED-F900-44DC2DF63CED}"/>
                </a:ext>
              </a:extLst>
            </p:cNvPr>
            <p:cNvSpPr txBox="1"/>
            <p:nvPr/>
          </p:nvSpPr>
          <p:spPr>
            <a:xfrm>
              <a:off x="3684614" y="3697870"/>
              <a:ext cx="2113643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3 x 3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C</a:t>
              </a:r>
              <a:endParaRPr lang="en-US" sz="1400" dirty="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6528009-7D37-9792-7687-0447A8AD0FEA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33328B8-B3EB-0E2D-031F-E56D266274A0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A1DEAEA-8D94-5816-51FB-771EA054FF8E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E98FB18B-269C-7552-FDE9-796CD63FB23F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9C4296E7-2B51-3484-8090-A19F0E56E3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A42CD89B-A122-FCC1-48BA-96E8374E936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827B6381-9D80-33A6-94AC-DA69DECDEB42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387929BB-D174-E3CC-DBF2-6452B3FC10B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28678D03-D8DB-369E-5453-0CF7547D71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4DE5AC6-1765-3F84-CC1F-434097E371FD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A4F25EF8-78A2-1D1D-3459-8C7002F857AC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66077944-2425-61F0-7C7A-373095CAE3F6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12FC8026-204D-A1AB-F0B8-0609ECC4737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B9FFD9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5FE6F11-7DFA-1AF6-ED90-D04DDFA700C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1ECCCAA-1A00-6195-4B87-E7ECEB47E2E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99F3450B-47E1-E856-F823-D99A63531C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E9855D6C-A0AB-6B23-D583-613A6ED244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AAE6608B-E380-5AB4-5C5A-72B20C42B2EC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AE056DE-AAF3-4992-91D0-CC499954A1B3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FF92C333-FC39-E5FF-F5BE-9EAC0359DEB6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2097CC63-7A47-CEEC-7782-1C3F9D2392C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FF2BE467-9893-7D72-2874-7A9B423D33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5ABEF065-1783-E825-6033-66CA9BD952B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0398BAB3-6874-86A9-D708-1F903D3BF69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6A97FF4-4691-66E9-2285-2069F4E9774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28" name="Flowchart: Data 127">
                <a:extLst>
                  <a:ext uri="{FF2B5EF4-FFF2-40B4-BE49-F238E27FC236}">
                    <a16:creationId xmlns:a16="http://schemas.microsoft.com/office/drawing/2014/main" id="{4DE58A0A-A310-A8CC-C9C1-C204C106718F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5">
                  <a:lumMod val="9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A449249-CFED-2B47-B555-67F7AB788C5E}"/>
                </a:ext>
              </a:extLst>
            </p:cNvPr>
            <p:cNvSpPr txBox="1"/>
            <p:nvPr/>
          </p:nvSpPr>
          <p:spPr>
            <a:xfrm>
              <a:off x="3910954" y="1738899"/>
              <a:ext cx="1968146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baseline="-250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6C534A5-4080-CB6F-2D7E-D842A2274B58}"/>
              </a:ext>
            </a:extLst>
          </p:cNvPr>
          <p:cNvGrpSpPr/>
          <p:nvPr/>
        </p:nvGrpSpPr>
        <p:grpSpPr>
          <a:xfrm>
            <a:off x="4506246" y="3569202"/>
            <a:ext cx="1485539" cy="1181991"/>
            <a:chOff x="4506246" y="3569202"/>
            <a:chExt cx="1485539" cy="1181991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359592F-D133-6BDF-40B0-B1079281BC1E}"/>
                </a:ext>
              </a:extLst>
            </p:cNvPr>
            <p:cNvGrpSpPr/>
            <p:nvPr/>
          </p:nvGrpSpPr>
          <p:grpSpPr>
            <a:xfrm>
              <a:off x="4701333" y="3876689"/>
              <a:ext cx="613826" cy="539375"/>
              <a:chOff x="6695332" y="2141465"/>
              <a:chExt cx="1964469" cy="1936433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6CECE3D-B4A8-D236-C746-F7E9073C2ED6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BB1DCC9-100A-5302-E453-71CBC5D0915B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CF1A717-4252-1FA6-E31A-37EFF23138DE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7DBF68C-DC79-31FE-CADE-E952AE1737D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B7D2308-C45E-9754-D8C7-DB539FB34B0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CF01BAC-F96F-CDDB-4700-F1A14C78BC01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EDDCF05-FB69-5BCE-CB0C-4635FB22D69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837D016C-85FF-8F3A-5546-C8318795F18B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ABDA98B0-BBE0-68E4-0343-253B7CE6F5E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5FA6D38-B6CB-D881-EECF-F5E49FC8AB53}"/>
                </a:ext>
              </a:extLst>
            </p:cNvPr>
            <p:cNvSpPr txBox="1"/>
            <p:nvPr/>
          </p:nvSpPr>
          <p:spPr>
            <a:xfrm>
              <a:off x="4690046" y="4474194"/>
              <a:ext cx="7380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c₁ x c</a:t>
              </a:r>
              <a:r>
                <a:rPr lang="en-US" sz="1600" dirty="0"/>
                <a:t>₂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8CC2C02-25BB-DC56-48C5-4C30A9717783}"/>
                </a:ext>
              </a:extLst>
            </p:cNvPr>
            <p:cNvSpPr txBox="1"/>
            <p:nvPr/>
          </p:nvSpPr>
          <p:spPr>
            <a:xfrm>
              <a:off x="4506246" y="3569202"/>
              <a:ext cx="148553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dirty="0"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C50C327C-7FC9-1413-1EBD-A37AE961E0D0}"/>
              </a:ext>
            </a:extLst>
          </p:cNvPr>
          <p:cNvSpPr txBox="1"/>
          <p:nvPr/>
        </p:nvSpPr>
        <p:spPr>
          <a:xfrm>
            <a:off x="4427257" y="404483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1603DD4-F39D-C8F1-45F0-6F63C304DFDE}"/>
              </a:ext>
            </a:extLst>
          </p:cNvPr>
          <p:cNvGrpSpPr/>
          <p:nvPr/>
        </p:nvGrpSpPr>
        <p:grpSpPr>
          <a:xfrm>
            <a:off x="6946091" y="1744274"/>
            <a:ext cx="1767892" cy="1593340"/>
            <a:chOff x="6439518" y="2955122"/>
            <a:chExt cx="1767892" cy="1593340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4C358F6-285E-5519-9DFF-78EC071355E5}"/>
                </a:ext>
              </a:extLst>
            </p:cNvPr>
            <p:cNvSpPr txBox="1"/>
            <p:nvPr/>
          </p:nvSpPr>
          <p:spPr>
            <a:xfrm>
              <a:off x="6674683" y="4271463"/>
              <a:ext cx="127694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c₁ x c₂ x </a:t>
              </a:r>
              <a:r>
                <a:rPr lang="en-US" dirty="0" err="1"/>
                <a:t>n</a:t>
              </a:r>
              <a:r>
                <a:rPr lang="en-US" baseline="-25000" dirty="0" err="1"/>
                <a:t>F</a:t>
              </a:r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856E13D-AE0C-2853-FBC6-1F1D3C23C4F6}"/>
                </a:ext>
              </a:extLst>
            </p:cNvPr>
            <p:cNvSpPr txBox="1"/>
            <p:nvPr/>
          </p:nvSpPr>
          <p:spPr>
            <a:xfrm>
              <a:off x="6439518" y="2955122"/>
              <a:ext cx="17678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Convolutional Layer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8192D8D4-2FF9-91B8-6359-ACF3A7F0C010}"/>
                </a:ext>
              </a:extLst>
            </p:cNvPr>
            <p:cNvGrpSpPr/>
            <p:nvPr/>
          </p:nvGrpSpPr>
          <p:grpSpPr>
            <a:xfrm>
              <a:off x="6662328" y="3299889"/>
              <a:ext cx="1066992" cy="916912"/>
              <a:chOff x="6610350" y="3463493"/>
              <a:chExt cx="1066992" cy="916912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902B962-FC5D-5905-0B5D-CDA0421616A2}"/>
                  </a:ext>
                </a:extLst>
              </p:cNvPr>
              <p:cNvGrpSpPr/>
              <p:nvPr/>
            </p:nvGrpSpPr>
            <p:grpSpPr>
              <a:xfrm>
                <a:off x="6622705" y="3478814"/>
                <a:ext cx="1029389" cy="900652"/>
                <a:chOff x="7244558" y="1261164"/>
                <a:chExt cx="1029389" cy="900652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0C91EA62-0933-A6E5-2FFA-599F5E223115}"/>
                    </a:ext>
                  </a:extLst>
                </p:cNvPr>
                <p:cNvGrpSpPr/>
                <p:nvPr/>
              </p:nvGrpSpPr>
              <p:grpSpPr>
                <a:xfrm>
                  <a:off x="7660121" y="1261164"/>
                  <a:ext cx="613826" cy="539375"/>
                  <a:chOff x="6695332" y="2141465"/>
                  <a:chExt cx="1964469" cy="1936433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F7AF59F0-7866-7B06-A20D-599702A8A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137DFCF0-C2C8-4734-550F-ABDBE1939F3F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</p:grpSpPr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782D6AFE-A5E1-24DC-5FF5-0A67690C96D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:a16="http://schemas.microsoft.com/office/drawing/2014/main" id="{645269E4-5AB9-F3A4-CAA8-2DDF811BD8D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0C8ADBA4-3CDE-5BA0-D1AC-60EB3880D0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A60F5B11-AAD4-D4D7-6182-4B251EC5F93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solidFill>
                    <a:srgbClr val="FF0000"/>
                  </a:solidFill>
                </p:grpSpPr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8F8F325E-9A9E-E8ED-813B-3770518EFC5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FA872FED-6FC4-58D5-393D-5F0660F0EF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9E84A3D1-E739-A19B-771D-6B9CFBBF9DE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F88048A4-E96C-9FA7-03D4-B1745AEB0B96}"/>
                    </a:ext>
                  </a:extLst>
                </p:cNvPr>
                <p:cNvGrpSpPr/>
                <p:nvPr/>
              </p:nvGrpSpPr>
              <p:grpSpPr>
                <a:xfrm>
                  <a:off x="7398013" y="1323950"/>
                  <a:ext cx="786060" cy="702517"/>
                  <a:chOff x="6428839" y="3418397"/>
                  <a:chExt cx="786060" cy="702517"/>
                </a:xfrm>
              </p:grpSpPr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E69C86D1-CA6A-AA89-4820-A21F98B2E19F}"/>
                      </a:ext>
                    </a:extLst>
                  </p:cNvPr>
                  <p:cNvGrpSpPr/>
                  <p:nvPr/>
                </p:nvGrpSpPr>
                <p:grpSpPr>
                  <a:xfrm>
                    <a:off x="6601073" y="3418397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1BA945BD-0AF3-8F86-BF3C-F2FAB4ABAF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68" name="Group 267">
                      <a:extLst>
                        <a:ext uri="{FF2B5EF4-FFF2-40B4-BE49-F238E27FC236}">
                          <a16:creationId xmlns:a16="http://schemas.microsoft.com/office/drawing/2014/main" id="{DC7BEA28-977F-C742-9C19-5928C643C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73" name="Straight Connector 272">
                        <a:extLst>
                          <a:ext uri="{FF2B5EF4-FFF2-40B4-BE49-F238E27FC236}">
                            <a16:creationId xmlns:a16="http://schemas.microsoft.com/office/drawing/2014/main" id="{16915AF8-696E-53C2-ED2A-BDAA8F0278F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AD8AD8E9-6A6C-1E72-B4C5-E20722AF75D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04A77CB6-5EC6-3FB9-BB3A-42744284220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9B7C565E-880C-AB86-E71D-38D9288CCE3E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70" name="Straight Connector 269">
                        <a:extLst>
                          <a:ext uri="{FF2B5EF4-FFF2-40B4-BE49-F238E27FC236}">
                            <a16:creationId xmlns:a16="http://schemas.microsoft.com/office/drawing/2014/main" id="{3B8B9FF8-FE6D-FB86-313F-29D0EC51205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1" name="Straight Connector 270">
                        <a:extLst>
                          <a:ext uri="{FF2B5EF4-FFF2-40B4-BE49-F238E27FC236}">
                            <a16:creationId xmlns:a16="http://schemas.microsoft.com/office/drawing/2014/main" id="{8BE3C192-8BC4-DE5E-FF35-3DD7F91F101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" name="Straight Connector 271">
                        <a:extLst>
                          <a:ext uri="{FF2B5EF4-FFF2-40B4-BE49-F238E27FC236}">
                            <a16:creationId xmlns:a16="http://schemas.microsoft.com/office/drawing/2014/main" id="{7633B2D8-F677-116C-2D9E-DA038F32A68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35C6BE20-EE13-935B-2711-78225F00AD70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56" y="3505464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8E7046B1-6D77-545E-C315-686826F581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58" name="Group 257">
                      <a:extLst>
                        <a:ext uri="{FF2B5EF4-FFF2-40B4-BE49-F238E27FC236}">
                          <a16:creationId xmlns:a16="http://schemas.microsoft.com/office/drawing/2014/main" id="{C8F22CFA-BA35-C258-3E86-42E90DCDE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429601DF-5B02-3275-20B9-378D6E64F05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89B0C92-2E5C-0A97-7B97-19863C41183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9FB3AA3C-FF15-E592-E46C-ED41965E0AF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59" name="Group 258">
                      <a:extLst>
                        <a:ext uri="{FF2B5EF4-FFF2-40B4-BE49-F238E27FC236}">
                          <a16:creationId xmlns:a16="http://schemas.microsoft.com/office/drawing/2014/main" id="{B7BC892C-1FBB-57A9-8194-15171909F66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0F61386E-A316-A2C0-E06C-35FC8B0741A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3D744618-ED39-E26E-F086-2D790DE0110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9A8AB906-6943-6858-E421-4496F5D2605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738829C6-77B0-D89E-E210-7FCA12EA9AEC}"/>
                      </a:ext>
                    </a:extLst>
                  </p:cNvPr>
                  <p:cNvGrpSpPr/>
                  <p:nvPr/>
                </p:nvGrpSpPr>
                <p:grpSpPr>
                  <a:xfrm>
                    <a:off x="6428839" y="3581539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0D665692-9216-C40B-DE2C-E862DDBC90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48" name="Group 247">
                      <a:extLst>
                        <a:ext uri="{FF2B5EF4-FFF2-40B4-BE49-F238E27FC236}">
                          <a16:creationId xmlns:a16="http://schemas.microsoft.com/office/drawing/2014/main" id="{569AF465-D0B7-4672-19A1-5982122F7C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53" name="Straight Connector 252">
                        <a:extLst>
                          <a:ext uri="{FF2B5EF4-FFF2-40B4-BE49-F238E27FC236}">
                            <a16:creationId xmlns:a16="http://schemas.microsoft.com/office/drawing/2014/main" id="{856F52EC-FC1A-841C-1712-6E8AAE9C7CA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" name="Straight Connector 253">
                        <a:extLst>
                          <a:ext uri="{FF2B5EF4-FFF2-40B4-BE49-F238E27FC236}">
                            <a16:creationId xmlns:a16="http://schemas.microsoft.com/office/drawing/2014/main" id="{6965C0E0-27CF-0FB8-7E0D-079B956D6D2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" name="Straight Connector 254">
                        <a:extLst>
                          <a:ext uri="{FF2B5EF4-FFF2-40B4-BE49-F238E27FC236}">
                            <a16:creationId xmlns:a16="http://schemas.microsoft.com/office/drawing/2014/main" id="{A9C7F9FD-AB9A-B357-01DA-5DBB82F73BA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3C97015B-7FA7-B855-F5A7-8E98048B457A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50" name="Straight Connector 249">
                        <a:extLst>
                          <a:ext uri="{FF2B5EF4-FFF2-40B4-BE49-F238E27FC236}">
                            <a16:creationId xmlns:a16="http://schemas.microsoft.com/office/drawing/2014/main" id="{9D2AC067-91E7-944A-FF7D-A7B7C5D274B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1" name="Straight Connector 250">
                        <a:extLst>
                          <a:ext uri="{FF2B5EF4-FFF2-40B4-BE49-F238E27FC236}">
                            <a16:creationId xmlns:a16="http://schemas.microsoft.com/office/drawing/2014/main" id="{03A7E52B-2BFE-8EC2-2E37-381ACA1DA38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2" name="Straight Connector 251">
                        <a:extLst>
                          <a:ext uri="{FF2B5EF4-FFF2-40B4-BE49-F238E27FC236}">
                            <a16:creationId xmlns:a16="http://schemas.microsoft.com/office/drawing/2014/main" id="{E5797A70-CCE6-7001-F9CC-50C73C1E00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33317ED1-5A6F-B0D8-E3A1-F973FF1F0B84}"/>
                    </a:ext>
                  </a:extLst>
                </p:cNvPr>
                <p:cNvGrpSpPr/>
                <p:nvPr/>
              </p:nvGrpSpPr>
              <p:grpSpPr>
                <a:xfrm>
                  <a:off x="7319840" y="1551494"/>
                  <a:ext cx="613825" cy="539375"/>
                  <a:chOff x="6695332" y="2141465"/>
                  <a:chExt cx="1964469" cy="1936433"/>
                </a:xfrm>
                <a:solidFill>
                  <a:srgbClr val="B9FFD9">
                    <a:alpha val="40000"/>
                  </a:srgbClr>
                </a:solidFill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34485E36-AADB-2B18-1176-49EF62634E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D78F6098-0538-212C-89C2-EE65C0E56329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1C5C4E16-211D-B5B1-F8F7-40CDBE01FDB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" name="Straight Connector 119">
                      <a:extLst>
                        <a:ext uri="{FF2B5EF4-FFF2-40B4-BE49-F238E27FC236}">
                          <a16:creationId xmlns:a16="http://schemas.microsoft.com/office/drawing/2014/main" id="{06A168F9-951B-CF60-56CD-78379556500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11C25BC4-BFF8-878C-F7CB-E7A5694C5A8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66B51760-5FB4-8489-CBA0-0A0C62A6FB5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17AF6DB3-6ADF-196A-D577-F7B7E7AF71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D4CC2BD6-C25A-CA18-C534-D1BE37F47E6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DF266BB3-5D33-7E03-104F-E64E4A79B6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FC0084D4-D43A-341C-2498-4F5C44A820C7}"/>
                    </a:ext>
                  </a:extLst>
                </p:cNvPr>
                <p:cNvGrpSpPr/>
                <p:nvPr/>
              </p:nvGrpSpPr>
              <p:grpSpPr>
                <a:xfrm>
                  <a:off x="7244558" y="1622441"/>
                  <a:ext cx="613825" cy="539375"/>
                  <a:chOff x="6695332" y="2141465"/>
                  <a:chExt cx="1964469" cy="1936433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87953B58-E549-4751-F9D2-A538370D77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59" name="Group 158">
                    <a:extLst>
                      <a:ext uri="{FF2B5EF4-FFF2-40B4-BE49-F238E27FC236}">
                        <a16:creationId xmlns:a16="http://schemas.microsoft.com/office/drawing/2014/main" id="{8E1C6A47-293A-C0B3-9147-189EB65C322B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CD79F008-3F1E-2FFB-41B2-CBB61E8424C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8E8FB74A-A3CA-4D9F-756E-DF2EBAC6967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46DECE1C-58C0-F151-2876-914FACF604D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9EBC5157-629B-AD96-4F9C-335C66F5092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B5087A56-390A-E507-EA3B-310D224AED8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75B23C55-3974-CA6E-A618-65BAE4E76D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9331894E-9CB0-2D82-FCA0-E5C2F131D9C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</p:grp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B4A91FF5-7413-3D8B-09B0-7EC80BD988BA}"/>
                  </a:ext>
                </a:extLst>
              </p:cNvPr>
              <p:cNvCxnSpPr/>
              <p:nvPr/>
            </p:nvCxnSpPr>
            <p:spPr bwMode="auto">
              <a:xfrm flipV="1">
                <a:off x="6610350" y="3463656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4505DEB1-A70C-D9D7-5F58-3F7A8EE245EA}"/>
                  </a:ext>
                </a:extLst>
              </p:cNvPr>
              <p:cNvCxnSpPr/>
              <p:nvPr/>
            </p:nvCxnSpPr>
            <p:spPr bwMode="auto">
              <a:xfrm flipV="1">
                <a:off x="7238506" y="3986624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8361B144-E10A-3DE9-20DC-F2D087BE767A}"/>
                  </a:ext>
                </a:extLst>
              </p:cNvPr>
              <p:cNvCxnSpPr/>
              <p:nvPr/>
            </p:nvCxnSpPr>
            <p:spPr bwMode="auto">
              <a:xfrm flipV="1">
                <a:off x="7218988" y="3463493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71CA0C8D-0210-F669-0712-6C3905E106FE}"/>
              </a:ext>
            </a:extLst>
          </p:cNvPr>
          <p:cNvSpPr txBox="1"/>
          <p:nvPr/>
        </p:nvSpPr>
        <p:spPr>
          <a:xfrm>
            <a:off x="3662223" y="3040011"/>
            <a:ext cx="17311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/>
              <a:t>…       …</a:t>
            </a: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A1DDA203-DD97-5F0C-BC2A-B802FC4954C0}"/>
              </a:ext>
            </a:extLst>
          </p:cNvPr>
          <p:cNvCxnSpPr/>
          <p:nvPr/>
        </p:nvCxnSpPr>
        <p:spPr bwMode="auto">
          <a:xfrm>
            <a:off x="2883900" y="2503396"/>
            <a:ext cx="533712" cy="14883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5B8F842A-E544-C982-6411-F797ED3003E6}"/>
              </a:ext>
            </a:extLst>
          </p:cNvPr>
          <p:cNvCxnSpPr/>
          <p:nvPr/>
        </p:nvCxnSpPr>
        <p:spPr bwMode="auto">
          <a:xfrm>
            <a:off x="2912703" y="2963724"/>
            <a:ext cx="536757" cy="3581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CB79E1E1-85CA-95F9-B993-6F4A91218A0F}"/>
              </a:ext>
            </a:extLst>
          </p:cNvPr>
          <p:cNvCxnSpPr/>
          <p:nvPr/>
        </p:nvCxnSpPr>
        <p:spPr bwMode="auto">
          <a:xfrm flipV="1">
            <a:off x="5920018" y="3303196"/>
            <a:ext cx="1026073" cy="8640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09035397-67AE-DE5E-248D-1EE47EDED053}"/>
              </a:ext>
            </a:extLst>
          </p:cNvPr>
          <p:cNvCxnSpPr/>
          <p:nvPr/>
        </p:nvCxnSpPr>
        <p:spPr bwMode="auto">
          <a:xfrm flipV="1">
            <a:off x="5913999" y="2992706"/>
            <a:ext cx="914100" cy="3426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EA7E444E-BDF8-04ED-78BA-54E68839E5C6}"/>
              </a:ext>
            </a:extLst>
          </p:cNvPr>
          <p:cNvCxnSpPr/>
          <p:nvPr/>
        </p:nvCxnSpPr>
        <p:spPr bwMode="auto">
          <a:xfrm>
            <a:off x="5894636" y="2571679"/>
            <a:ext cx="921090" cy="1348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DD7D2140-DDFC-E581-0CEB-2D3F7380B194}"/>
              </a:ext>
            </a:extLst>
          </p:cNvPr>
          <p:cNvCxnSpPr/>
          <p:nvPr/>
        </p:nvCxnSpPr>
        <p:spPr bwMode="auto">
          <a:xfrm>
            <a:off x="5700964" y="1541349"/>
            <a:ext cx="1127135" cy="7128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5C5D1D-DFDA-5A74-CE58-D815B34E1811}"/>
              </a:ext>
            </a:extLst>
          </p:cNvPr>
          <p:cNvSpPr txBox="1"/>
          <p:nvPr/>
        </p:nvSpPr>
        <p:spPr>
          <a:xfrm>
            <a:off x="6167420" y="4076579"/>
            <a:ext cx="2834893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000" dirty="0"/>
              <a:t>c₁ = n₁ - f + 1 = n₁ - 2 </a:t>
            </a:r>
          </a:p>
          <a:p>
            <a:pPr algn="ctr"/>
            <a:r>
              <a:rPr lang="en-US" sz="2000" dirty="0"/>
              <a:t>c₂ = n₂ - f + 1 = n₂ - 2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B53BB9-F7B4-5734-E5D8-B8B1268539BD}"/>
              </a:ext>
            </a:extLst>
          </p:cNvPr>
          <p:cNvSpPr txBox="1"/>
          <p:nvPr/>
        </p:nvSpPr>
        <p:spPr>
          <a:xfrm>
            <a:off x="5976668" y="752843"/>
            <a:ext cx="30329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0" rIns="0" bIns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is the number of channels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number of features</a:t>
            </a:r>
          </a:p>
          <a:p>
            <a:r>
              <a:rPr lang="en-US" dirty="0"/>
              <a:t>f = 3 is the filter linear size.</a:t>
            </a:r>
          </a:p>
        </p:txBody>
      </p:sp>
    </p:spTree>
    <p:extLst>
      <p:ext uri="{BB962C8B-B14F-4D97-AF65-F5344CB8AC3E}">
        <p14:creationId xmlns:p14="http://schemas.microsoft.com/office/powerpoint/2010/main" val="3254913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16AA-F50C-EEB2-5F4E-AD2CAD07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Feature Detection</a:t>
            </a:r>
          </a:p>
        </p:txBody>
      </p:sp>
      <p:pic>
        <p:nvPicPr>
          <p:cNvPr id="4" name="Picture 3" descr="A collage of different images&#10;&#10;Description automatically generated">
            <a:extLst>
              <a:ext uri="{FF2B5EF4-FFF2-40B4-BE49-F238E27FC236}">
                <a16:creationId xmlns:a16="http://schemas.microsoft.com/office/drawing/2014/main" id="{141F694F-38A8-101B-9ECF-857F18903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93" y="757238"/>
            <a:ext cx="6902489" cy="392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6E5D3-A4B6-74FE-3E73-4AA2781430D9}"/>
              </a:ext>
            </a:extLst>
          </p:cNvPr>
          <p:cNvSpPr txBox="1"/>
          <p:nvPr/>
        </p:nvSpPr>
        <p:spPr>
          <a:xfrm>
            <a:off x="1981200" y="4580751"/>
            <a:ext cx="70548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https://towardsdatascience.com/build-your-own-convolution-neural-network-in-5-mins-4217c2cf964f</a:t>
            </a:r>
          </a:p>
        </p:txBody>
      </p:sp>
    </p:spTree>
    <p:extLst>
      <p:ext uri="{BB962C8B-B14F-4D97-AF65-F5344CB8AC3E}">
        <p14:creationId xmlns:p14="http://schemas.microsoft.com/office/powerpoint/2010/main" val="4284594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E819-D0D1-8130-5C7C-66704F6E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85750"/>
            <a:ext cx="7467600" cy="490538"/>
          </a:xfrm>
          <a:noFill/>
        </p:spPr>
        <p:txBody>
          <a:bodyPr/>
          <a:lstStyle/>
          <a:p>
            <a:r>
              <a:rPr lang="en-US" dirty="0"/>
              <a:t>More than an RGB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3781-4863-137C-0128-469B3C21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776288"/>
            <a:ext cx="8229600" cy="2768829"/>
          </a:xfrm>
        </p:spPr>
        <p:txBody>
          <a:bodyPr/>
          <a:lstStyle/>
          <a:p>
            <a:r>
              <a:rPr lang="en-US" dirty="0"/>
              <a:t>The original object can be more than an RGB image.</a:t>
            </a:r>
          </a:p>
          <a:p>
            <a:r>
              <a:rPr lang="en-US" dirty="0"/>
              <a:t>The original object can be anything represented as a multilayer matrix n₁ x n₂ x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 where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is the number of channels (layers).</a:t>
            </a:r>
          </a:p>
          <a:p>
            <a:r>
              <a:rPr lang="en-US" dirty="0"/>
              <a:t>Each filter can be f x f x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. You remember that a filter is square (f₁ = f₂ = f) and the number of layers (channels) in the filter must be equal to the number of layers (channels) in the original matrix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. </a:t>
            </a:r>
          </a:p>
          <a:p>
            <a:r>
              <a:rPr lang="en-US" dirty="0"/>
              <a:t>We may apply multiple filters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(features) thus, the convolutional layer will be of size ((n₁+2p-f)/s + 1) x ((n₂+2p-f+s)/s + 1)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.</a:t>
            </a:r>
          </a:p>
          <a:p>
            <a:r>
              <a:rPr lang="en-US" dirty="0"/>
              <a:t>The number of channels in the original object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does not impact the size of the convolutional layer; it only impacts the number of layers in the filters.</a:t>
            </a:r>
          </a:p>
        </p:txBody>
      </p:sp>
    </p:spTree>
    <p:extLst>
      <p:ext uri="{BB962C8B-B14F-4D97-AF65-F5344CB8AC3E}">
        <p14:creationId xmlns:p14="http://schemas.microsoft.com/office/powerpoint/2010/main" val="3353700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827" y="285750"/>
            <a:ext cx="7064373" cy="490538"/>
          </a:xfrm>
        </p:spPr>
        <p:txBody>
          <a:bodyPr/>
          <a:lstStyle/>
          <a:p>
            <a:r>
              <a:rPr lang="en-US" dirty="0"/>
              <a:t>Convolutional Layer with Multiple Filters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8EC14E-A155-EE08-1C57-9A7CE406B23C}"/>
              </a:ext>
            </a:extLst>
          </p:cNvPr>
          <p:cNvSpPr txBox="1"/>
          <p:nvPr/>
        </p:nvSpPr>
        <p:spPr>
          <a:xfrm>
            <a:off x="3418490" y="2583816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EEC8746-9868-A49E-7B24-97A3CED7693A}"/>
              </a:ext>
            </a:extLst>
          </p:cNvPr>
          <p:cNvCxnSpPr/>
          <p:nvPr/>
        </p:nvCxnSpPr>
        <p:spPr bwMode="auto">
          <a:xfrm flipV="1">
            <a:off x="2866218" y="1626215"/>
            <a:ext cx="460102" cy="4480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09B594-6D71-757A-598E-CC2C46A52EA8}"/>
              </a:ext>
            </a:extLst>
          </p:cNvPr>
          <p:cNvCxnSpPr/>
          <p:nvPr/>
        </p:nvCxnSpPr>
        <p:spPr bwMode="auto">
          <a:xfrm>
            <a:off x="2896107" y="3420107"/>
            <a:ext cx="545533" cy="6900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9F99AFD-287F-2818-CF37-740DC1D99D51}"/>
              </a:ext>
            </a:extLst>
          </p:cNvPr>
          <p:cNvGrpSpPr/>
          <p:nvPr/>
        </p:nvGrpSpPr>
        <p:grpSpPr>
          <a:xfrm>
            <a:off x="3614578" y="2019313"/>
            <a:ext cx="978951" cy="1193276"/>
            <a:chOff x="3712404" y="1758973"/>
            <a:chExt cx="2113643" cy="2396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F14F8-081F-93EE-5279-6150E51CFC3E}"/>
                </a:ext>
              </a:extLst>
            </p:cNvPr>
            <p:cNvSpPr txBox="1"/>
            <p:nvPr/>
          </p:nvSpPr>
          <p:spPr>
            <a:xfrm>
              <a:off x="3712404" y="3660833"/>
              <a:ext cx="2113643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 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4571E3-F5D7-7309-8FFC-108AEEEE9E6C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CAFE4D3-8AAF-8183-4596-7B1251EB4FA9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7505428-5E48-A922-9C00-3867F4CB2A6E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3E252A5-45BE-8674-A418-C7F05DD48101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5593E0EF-54C8-52A1-8490-E84AEBE1A0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0454B398-E60E-FB53-9247-DDC3D6B7ED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7268116-A8CE-738B-1941-366202086104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29A0AD94-850A-E1BD-069D-66D86FA00A9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68F87AC6-C97C-35D8-B6E0-1D891A203DE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CEA7AFE-1F02-E428-8CCE-359E516CC522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8462ED8-9137-DAE0-CC36-8126820759F4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48C515A-4DD8-1FA2-365E-5CB7BBB79FFF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19FC0707-3C71-419F-10E4-A6DE5D3B67D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B9FFD9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A510AD06-7D23-09F1-1A80-197C3214152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ED4185B-EF38-B45A-0524-C37448E171D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46107806-6631-8419-CC7D-6DC01FB68BE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065CF95-08FA-0CAD-4A99-5B95F4B9F10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DBA84BC-45F9-B351-1AAC-3F35F88B991F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5707769-A1B6-D874-30A9-17735B675257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F157A84-2A72-1CD7-4494-0A123795BD9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AF688607-6C11-07E9-280D-16BA09483FA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1321D467-990B-EB33-AEB9-A8B53C146DA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145E4B2-73DF-768C-A0C2-F9DCF8154011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B8EB50C2-E822-5F1D-CFCE-1B15E91D99F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9B85DB01-CC79-7D0D-B71E-CC2BF6695D8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5" name="Flowchart: Data 14">
                <a:extLst>
                  <a:ext uri="{FF2B5EF4-FFF2-40B4-BE49-F238E27FC236}">
                    <a16:creationId xmlns:a16="http://schemas.microsoft.com/office/drawing/2014/main" id="{4E1D4418-20B9-FF6B-EC63-E57216BC0EAD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rgbClr val="FFC1C1">
                  <a:alpha val="2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09882-0356-B31A-3F29-714BF84DC4FC}"/>
                </a:ext>
              </a:extLst>
            </p:cNvPr>
            <p:cNvSpPr txBox="1"/>
            <p:nvPr/>
          </p:nvSpPr>
          <p:spPr>
            <a:xfrm>
              <a:off x="3996121" y="1758973"/>
              <a:ext cx="1777838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2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EF23995-8580-4D78-B03D-39C74826D1C6}"/>
              </a:ext>
            </a:extLst>
          </p:cNvPr>
          <p:cNvGrpSpPr/>
          <p:nvPr/>
        </p:nvGrpSpPr>
        <p:grpSpPr>
          <a:xfrm>
            <a:off x="3572694" y="815017"/>
            <a:ext cx="1011881" cy="1146947"/>
            <a:chOff x="3656212" y="1657261"/>
            <a:chExt cx="2162058" cy="25443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FFEBE-E2DA-A589-DA21-E99F25C8DAD9}"/>
                </a:ext>
              </a:extLst>
            </p:cNvPr>
            <p:cNvSpPr txBox="1"/>
            <p:nvPr/>
          </p:nvSpPr>
          <p:spPr>
            <a:xfrm>
              <a:off x="3656212" y="3655368"/>
              <a:ext cx="2162058" cy="54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C</a:t>
              </a:r>
              <a:endParaRPr lang="en-US" sz="1600" dirty="0"/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4AA273B-40D6-06A1-EBDF-7D40AEBE1B2E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B750D35-20FE-ABD6-A7ED-41D5765863C3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907D6DC-FAF5-A516-750F-EB41DEC36C64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3F24A85-B4F5-578F-143B-143C2077CB7D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D9EC77E3-FF7B-0792-CB69-E178C327A0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52E77374-3074-DCFA-FA98-65A762AC8E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998A346-9F57-2C86-C223-6EC00F913F53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D9FDE7E-8F1C-2FC4-ACE6-0BE400419F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9C2F1F81-3B89-9512-B477-35BA827F6FC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86187E49-4177-E157-3D00-B53451860A7E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97F7A09-0A60-D5EF-017B-3C8DFB022028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B335FDA-650B-A208-013F-B8C3DB0912E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CE5F834B-2470-F9CA-89B6-75C4CBD8C3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FE6CDA40-B908-8730-3465-A4976F436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9CF704C1-0D63-12B8-5C67-1D36564359FC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FCA54248-609A-A9E5-AF4D-623F104BC8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EE02FB6-1CB2-B171-7457-2B06CA1BE5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673240BD-FB60-6954-F75C-9123B89C0518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91F0C28-4ACF-6EDD-FEA3-19D5CA38BA20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9C64CEA2-D88B-C329-51E4-5AF48E81479B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E9D9618-8AA1-2A11-B292-9CB968A7763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B0B9AAA-9F6B-76ED-F4B3-76CD35C092C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D0C7B9-5751-5164-C166-9FB56D42847B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48A8A979-3713-702C-3EBE-CCCE58C128A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97586E0-4E1B-D1F8-25E9-B8AFE834AA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02" name="Flowchart: Data 201">
                <a:extLst>
                  <a:ext uri="{FF2B5EF4-FFF2-40B4-BE49-F238E27FC236}">
                    <a16:creationId xmlns:a16="http://schemas.microsoft.com/office/drawing/2014/main" id="{58291DE7-76A1-08AA-A438-D70EB2E03749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46F35EB-9017-B67B-AFC1-E815F6AE87F4}"/>
                </a:ext>
              </a:extLst>
            </p:cNvPr>
            <p:cNvSpPr txBox="1"/>
            <p:nvPr/>
          </p:nvSpPr>
          <p:spPr>
            <a:xfrm>
              <a:off x="4014964" y="1657261"/>
              <a:ext cx="1735832" cy="54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5C6FF97-39F5-5C2B-0247-4BA7C0FFA3F7}"/>
              </a:ext>
            </a:extLst>
          </p:cNvPr>
          <p:cNvGrpSpPr/>
          <p:nvPr/>
        </p:nvGrpSpPr>
        <p:grpSpPr>
          <a:xfrm>
            <a:off x="4438345" y="818730"/>
            <a:ext cx="1486767" cy="1097837"/>
            <a:chOff x="5700535" y="1648527"/>
            <a:chExt cx="3176736" cy="2435367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09330DC-E964-3E8E-9CB2-5B2A562FEC92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28D37F-FC39-5233-9580-C0F57BDB802A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9237A2E-E97C-D2A0-B862-C44CFB933CE5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6AF1296-A0A7-0D90-9681-FD1A9B431830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D4B83A6-B241-2162-1478-31C0F4AB724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C00C78C-0C2B-03C3-600F-AA2D1E6817D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57C93C-F990-8DFC-A4DB-96EC3946215F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61CACE6-243E-256F-6523-112ACC848B3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3BB07CC-56E3-0240-05D9-B63856AA00B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7834B9B-58D0-1FF0-E0C8-BE05532372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10DBE9C-B867-19F7-E257-D111EBE0B603}"/>
                </a:ext>
              </a:extLst>
            </p:cNvPr>
            <p:cNvSpPr txBox="1"/>
            <p:nvPr/>
          </p:nvSpPr>
          <p:spPr>
            <a:xfrm>
              <a:off x="6137442" y="3537694"/>
              <a:ext cx="1532715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C74F22-3D6F-9A1D-4D0B-83674245ABF7}"/>
                </a:ext>
              </a:extLst>
            </p:cNvPr>
            <p:cNvSpPr txBox="1"/>
            <p:nvPr/>
          </p:nvSpPr>
          <p:spPr>
            <a:xfrm>
              <a:off x="5700535" y="1648527"/>
              <a:ext cx="3176736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1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8CD396D8-69FB-0E7A-1278-C686A2BE5DDE}"/>
              </a:ext>
            </a:extLst>
          </p:cNvPr>
          <p:cNvSpPr txBox="1"/>
          <p:nvPr/>
        </p:nvSpPr>
        <p:spPr>
          <a:xfrm>
            <a:off x="3481957" y="1474333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*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F02B399-C83F-81C9-A35C-373509E512C1}"/>
              </a:ext>
            </a:extLst>
          </p:cNvPr>
          <p:cNvSpPr txBox="1"/>
          <p:nvPr/>
        </p:nvSpPr>
        <p:spPr>
          <a:xfrm>
            <a:off x="4427257" y="1323950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1FF2D8-4490-9DC3-A82F-9C924B0D728F}"/>
              </a:ext>
            </a:extLst>
          </p:cNvPr>
          <p:cNvGrpSpPr/>
          <p:nvPr/>
        </p:nvGrpSpPr>
        <p:grpSpPr>
          <a:xfrm>
            <a:off x="4475033" y="1986888"/>
            <a:ext cx="1485539" cy="1146118"/>
            <a:chOff x="5729309" y="1571632"/>
            <a:chExt cx="3174112" cy="254247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421D84-54F2-CAD5-5F1E-5172FB81552C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9B90298-F32C-BACF-6A4E-017E4BBE811B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rgbClr val="FFC1C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9AAD98-2FDA-CCCA-998A-9CBBFF05C068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16162B2-0F09-CF43-8932-2E889635E4F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24AC0F1-8E45-1CD7-BDEA-CF5612A25AA3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926F5FA-6C1E-CB11-A06D-9082247E5A8F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758C524-99AC-552E-A39E-5A5C6D25B404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31FCFD6-24FC-3B82-5351-81CE613DE44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EF96E5D-985D-EACF-31C9-EEA4BC18D00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C5841DF-C016-1A81-E1FD-466734C538A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CB965D-0C37-79FB-6698-EC4A71C493F3}"/>
                </a:ext>
              </a:extLst>
            </p:cNvPr>
            <p:cNvSpPr txBox="1"/>
            <p:nvPr/>
          </p:nvSpPr>
          <p:spPr>
            <a:xfrm>
              <a:off x="6377441" y="3567902"/>
              <a:ext cx="1388323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CB8F7C-32CF-18DF-79C7-E4B66FD5F34E}"/>
                </a:ext>
              </a:extLst>
            </p:cNvPr>
            <p:cNvSpPr txBox="1"/>
            <p:nvPr/>
          </p:nvSpPr>
          <p:spPr>
            <a:xfrm>
              <a:off x="5729309" y="1571632"/>
              <a:ext cx="3174112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2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245B375-6C47-EA15-49EC-F244555A921D}"/>
              </a:ext>
            </a:extLst>
          </p:cNvPr>
          <p:cNvSpPr txBox="1"/>
          <p:nvPr/>
        </p:nvSpPr>
        <p:spPr>
          <a:xfrm>
            <a:off x="4424350" y="249087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9BDBE-BF5C-D9C1-AB58-F339C9030A6C}"/>
              </a:ext>
            </a:extLst>
          </p:cNvPr>
          <p:cNvSpPr txBox="1"/>
          <p:nvPr/>
        </p:nvSpPr>
        <p:spPr>
          <a:xfrm>
            <a:off x="3418490" y="4137776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EED9BF-09C3-37AD-C7FA-47CABCB25DEF}"/>
              </a:ext>
            </a:extLst>
          </p:cNvPr>
          <p:cNvGrpSpPr/>
          <p:nvPr/>
        </p:nvGrpSpPr>
        <p:grpSpPr>
          <a:xfrm>
            <a:off x="3601707" y="3563277"/>
            <a:ext cx="1016394" cy="1221715"/>
            <a:chOff x="3684614" y="1738899"/>
            <a:chExt cx="2194486" cy="245342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4A3FB85-45F9-B5ED-F900-44DC2DF63CED}"/>
                </a:ext>
              </a:extLst>
            </p:cNvPr>
            <p:cNvSpPr txBox="1"/>
            <p:nvPr/>
          </p:nvSpPr>
          <p:spPr>
            <a:xfrm>
              <a:off x="3684614" y="3697870"/>
              <a:ext cx="2113643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 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6528009-7D37-9792-7687-0447A8AD0FEA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33328B8-B3EB-0E2D-031F-E56D266274A0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A1DEAEA-8D94-5816-51FB-771EA054FF8E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E98FB18B-269C-7552-FDE9-796CD63FB23F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9C4296E7-2B51-3484-8090-A19F0E56E3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A42CD89B-A122-FCC1-48BA-96E8374E936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827B6381-9D80-33A6-94AC-DA69DECDEB42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387929BB-D174-E3CC-DBF2-6452B3FC10B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28678D03-D8DB-369E-5453-0CF7547D71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4DE5AC6-1765-3F84-CC1F-434097E371FD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A4F25EF8-78A2-1D1D-3459-8C7002F857AC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66077944-2425-61F0-7C7A-373095CAE3F6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12FC8026-204D-A1AB-F0B8-0609ECC4737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B9FFD9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5FE6F11-7DFA-1AF6-ED90-D04DDFA700C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1ECCCAA-1A00-6195-4B87-E7ECEB47E2E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99F3450B-47E1-E856-F823-D99A63531C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E9855D6C-A0AB-6B23-D583-613A6ED244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AAE6608B-E380-5AB4-5C5A-72B20C42B2EC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AE056DE-AAF3-4992-91D0-CC499954A1B3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FF92C333-FC39-E5FF-F5BE-9EAC0359DEB6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2097CC63-7A47-CEEC-7782-1C3F9D2392C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FF2BE467-9893-7D72-2874-7A9B423D33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5ABEF065-1783-E825-6033-66CA9BD952B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0398BAB3-6874-86A9-D708-1F903D3BF69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6A97FF4-4691-66E9-2285-2069F4E9774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28" name="Flowchart: Data 127">
                <a:extLst>
                  <a:ext uri="{FF2B5EF4-FFF2-40B4-BE49-F238E27FC236}">
                    <a16:creationId xmlns:a16="http://schemas.microsoft.com/office/drawing/2014/main" id="{4DE58A0A-A310-A8CC-C9C1-C204C106718F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5">
                  <a:lumMod val="9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A449249-CFED-2B47-B555-67F7AB788C5E}"/>
                </a:ext>
              </a:extLst>
            </p:cNvPr>
            <p:cNvSpPr txBox="1"/>
            <p:nvPr/>
          </p:nvSpPr>
          <p:spPr>
            <a:xfrm>
              <a:off x="3910954" y="1738899"/>
              <a:ext cx="1968146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baseline="-250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6C534A5-4080-CB6F-2D7E-D842A2274B58}"/>
              </a:ext>
            </a:extLst>
          </p:cNvPr>
          <p:cNvGrpSpPr/>
          <p:nvPr/>
        </p:nvGrpSpPr>
        <p:grpSpPr>
          <a:xfrm>
            <a:off x="4506246" y="3569202"/>
            <a:ext cx="1485539" cy="1151213"/>
            <a:chOff x="4506246" y="3569202"/>
            <a:chExt cx="1485539" cy="115121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359592F-D133-6BDF-40B0-B1079281BC1E}"/>
                </a:ext>
              </a:extLst>
            </p:cNvPr>
            <p:cNvGrpSpPr/>
            <p:nvPr/>
          </p:nvGrpSpPr>
          <p:grpSpPr>
            <a:xfrm>
              <a:off x="4701333" y="3876689"/>
              <a:ext cx="613826" cy="539375"/>
              <a:chOff x="6695332" y="2141465"/>
              <a:chExt cx="1964469" cy="1936433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6CECE3D-B4A8-D236-C746-F7E9073C2ED6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BB1DCC9-100A-5302-E453-71CBC5D0915B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CF1A717-4252-1FA6-E31A-37EFF23138DE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7DBF68C-DC79-31FE-CADE-E952AE1737D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B7D2308-C45E-9754-D8C7-DB539FB34B0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CF01BAC-F96F-CDDB-4700-F1A14C78BC01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EDDCF05-FB69-5BCE-CB0C-4635FB22D69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837D016C-85FF-8F3A-5546-C8318795F18B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ABDA98B0-BBE0-68E4-0343-253B7CE6F5E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5FA6D38-B6CB-D881-EECF-F5E49FC8AB53}"/>
                </a:ext>
              </a:extLst>
            </p:cNvPr>
            <p:cNvSpPr txBox="1"/>
            <p:nvPr/>
          </p:nvSpPr>
          <p:spPr>
            <a:xfrm>
              <a:off x="4778370" y="4474194"/>
              <a:ext cx="6497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8CC2C02-25BB-DC56-48C5-4C30A9717783}"/>
                </a:ext>
              </a:extLst>
            </p:cNvPr>
            <p:cNvSpPr txBox="1"/>
            <p:nvPr/>
          </p:nvSpPr>
          <p:spPr>
            <a:xfrm>
              <a:off x="4506246" y="3569202"/>
              <a:ext cx="148553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dirty="0"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C50C327C-7FC9-1413-1EBD-A37AE961E0D0}"/>
              </a:ext>
            </a:extLst>
          </p:cNvPr>
          <p:cNvSpPr txBox="1"/>
          <p:nvPr/>
        </p:nvSpPr>
        <p:spPr>
          <a:xfrm>
            <a:off x="4427257" y="404483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1603DD4-F39D-C8F1-45F0-6F63C304DFDE}"/>
              </a:ext>
            </a:extLst>
          </p:cNvPr>
          <p:cNvGrpSpPr/>
          <p:nvPr/>
        </p:nvGrpSpPr>
        <p:grpSpPr>
          <a:xfrm>
            <a:off x="6946091" y="1744274"/>
            <a:ext cx="1767892" cy="1572193"/>
            <a:chOff x="6439518" y="2955122"/>
            <a:chExt cx="1767892" cy="1572193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4C358F6-285E-5519-9DFF-78EC071355E5}"/>
                </a:ext>
              </a:extLst>
            </p:cNvPr>
            <p:cNvSpPr txBox="1"/>
            <p:nvPr/>
          </p:nvSpPr>
          <p:spPr>
            <a:xfrm>
              <a:off x="6652263" y="4281094"/>
              <a:ext cx="11399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856E13D-AE0C-2853-FBC6-1F1D3C23C4F6}"/>
                </a:ext>
              </a:extLst>
            </p:cNvPr>
            <p:cNvSpPr txBox="1"/>
            <p:nvPr/>
          </p:nvSpPr>
          <p:spPr>
            <a:xfrm>
              <a:off x="6439518" y="2955122"/>
              <a:ext cx="17678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Convolutional Layer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8192D8D4-2FF9-91B8-6359-ACF3A7F0C010}"/>
                </a:ext>
              </a:extLst>
            </p:cNvPr>
            <p:cNvGrpSpPr/>
            <p:nvPr/>
          </p:nvGrpSpPr>
          <p:grpSpPr>
            <a:xfrm>
              <a:off x="6662328" y="3299889"/>
              <a:ext cx="1066992" cy="916912"/>
              <a:chOff x="6610350" y="3463493"/>
              <a:chExt cx="1066992" cy="916912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902B962-FC5D-5905-0B5D-CDA0421616A2}"/>
                  </a:ext>
                </a:extLst>
              </p:cNvPr>
              <p:cNvGrpSpPr/>
              <p:nvPr/>
            </p:nvGrpSpPr>
            <p:grpSpPr>
              <a:xfrm>
                <a:off x="6622705" y="3478814"/>
                <a:ext cx="1029389" cy="900652"/>
                <a:chOff x="7244558" y="1261164"/>
                <a:chExt cx="1029389" cy="900652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0C91EA62-0933-A6E5-2FFA-599F5E223115}"/>
                    </a:ext>
                  </a:extLst>
                </p:cNvPr>
                <p:cNvGrpSpPr/>
                <p:nvPr/>
              </p:nvGrpSpPr>
              <p:grpSpPr>
                <a:xfrm>
                  <a:off x="7660121" y="1261164"/>
                  <a:ext cx="613826" cy="539375"/>
                  <a:chOff x="6695332" y="2141465"/>
                  <a:chExt cx="1964469" cy="1936433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F7AF59F0-7866-7B06-A20D-599702A8A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137DFCF0-C2C8-4734-550F-ABDBE1939F3F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</p:grpSpPr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782D6AFE-A5E1-24DC-5FF5-0A67690C96D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:a16="http://schemas.microsoft.com/office/drawing/2014/main" id="{645269E4-5AB9-F3A4-CAA8-2DDF811BD8D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0C8ADBA4-3CDE-5BA0-D1AC-60EB3880D0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A60F5B11-AAD4-D4D7-6182-4B251EC5F93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solidFill>
                    <a:srgbClr val="FF0000"/>
                  </a:solidFill>
                </p:grpSpPr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8F8F325E-9A9E-E8ED-813B-3770518EFC5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FA872FED-6FC4-58D5-393D-5F0660F0EF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9E84A3D1-E739-A19B-771D-6B9CFBBF9DE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F88048A4-E96C-9FA7-03D4-B1745AEB0B96}"/>
                    </a:ext>
                  </a:extLst>
                </p:cNvPr>
                <p:cNvGrpSpPr/>
                <p:nvPr/>
              </p:nvGrpSpPr>
              <p:grpSpPr>
                <a:xfrm>
                  <a:off x="7398013" y="1323950"/>
                  <a:ext cx="786060" cy="702517"/>
                  <a:chOff x="6428839" y="3418397"/>
                  <a:chExt cx="786060" cy="702517"/>
                </a:xfrm>
              </p:grpSpPr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E69C86D1-CA6A-AA89-4820-A21F98B2E19F}"/>
                      </a:ext>
                    </a:extLst>
                  </p:cNvPr>
                  <p:cNvGrpSpPr/>
                  <p:nvPr/>
                </p:nvGrpSpPr>
                <p:grpSpPr>
                  <a:xfrm>
                    <a:off x="6601073" y="3418397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1BA945BD-0AF3-8F86-BF3C-F2FAB4ABAF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68" name="Group 267">
                      <a:extLst>
                        <a:ext uri="{FF2B5EF4-FFF2-40B4-BE49-F238E27FC236}">
                          <a16:creationId xmlns:a16="http://schemas.microsoft.com/office/drawing/2014/main" id="{DC7BEA28-977F-C742-9C19-5928C643C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73" name="Straight Connector 272">
                        <a:extLst>
                          <a:ext uri="{FF2B5EF4-FFF2-40B4-BE49-F238E27FC236}">
                            <a16:creationId xmlns:a16="http://schemas.microsoft.com/office/drawing/2014/main" id="{16915AF8-696E-53C2-ED2A-BDAA8F0278F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AD8AD8E9-6A6C-1E72-B4C5-E20722AF75D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04A77CB6-5EC6-3FB9-BB3A-42744284220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9B7C565E-880C-AB86-E71D-38D9288CCE3E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70" name="Straight Connector 269">
                        <a:extLst>
                          <a:ext uri="{FF2B5EF4-FFF2-40B4-BE49-F238E27FC236}">
                            <a16:creationId xmlns:a16="http://schemas.microsoft.com/office/drawing/2014/main" id="{3B8B9FF8-FE6D-FB86-313F-29D0EC51205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1" name="Straight Connector 270">
                        <a:extLst>
                          <a:ext uri="{FF2B5EF4-FFF2-40B4-BE49-F238E27FC236}">
                            <a16:creationId xmlns:a16="http://schemas.microsoft.com/office/drawing/2014/main" id="{8BE3C192-8BC4-DE5E-FF35-3DD7F91F101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" name="Straight Connector 271">
                        <a:extLst>
                          <a:ext uri="{FF2B5EF4-FFF2-40B4-BE49-F238E27FC236}">
                            <a16:creationId xmlns:a16="http://schemas.microsoft.com/office/drawing/2014/main" id="{7633B2D8-F677-116C-2D9E-DA038F32A68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35C6BE20-EE13-935B-2711-78225F00AD70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56" y="3505464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8E7046B1-6D77-545E-C315-686826F581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58" name="Group 257">
                      <a:extLst>
                        <a:ext uri="{FF2B5EF4-FFF2-40B4-BE49-F238E27FC236}">
                          <a16:creationId xmlns:a16="http://schemas.microsoft.com/office/drawing/2014/main" id="{C8F22CFA-BA35-C258-3E86-42E90DCDE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429601DF-5B02-3275-20B9-378D6E64F05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89B0C92-2E5C-0A97-7B97-19863C41183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9FB3AA3C-FF15-E592-E46C-ED41965E0AF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59" name="Group 258">
                      <a:extLst>
                        <a:ext uri="{FF2B5EF4-FFF2-40B4-BE49-F238E27FC236}">
                          <a16:creationId xmlns:a16="http://schemas.microsoft.com/office/drawing/2014/main" id="{B7BC892C-1FBB-57A9-8194-15171909F66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0F61386E-A316-A2C0-E06C-35FC8B0741A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3D744618-ED39-E26E-F086-2D790DE0110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9A8AB906-6943-6858-E421-4496F5D2605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738829C6-77B0-D89E-E210-7FCA12EA9AEC}"/>
                      </a:ext>
                    </a:extLst>
                  </p:cNvPr>
                  <p:cNvGrpSpPr/>
                  <p:nvPr/>
                </p:nvGrpSpPr>
                <p:grpSpPr>
                  <a:xfrm>
                    <a:off x="6428839" y="3581539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0D665692-9216-C40B-DE2C-E862DDBC90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48" name="Group 247">
                      <a:extLst>
                        <a:ext uri="{FF2B5EF4-FFF2-40B4-BE49-F238E27FC236}">
                          <a16:creationId xmlns:a16="http://schemas.microsoft.com/office/drawing/2014/main" id="{569AF465-D0B7-4672-19A1-5982122F7C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53" name="Straight Connector 252">
                        <a:extLst>
                          <a:ext uri="{FF2B5EF4-FFF2-40B4-BE49-F238E27FC236}">
                            <a16:creationId xmlns:a16="http://schemas.microsoft.com/office/drawing/2014/main" id="{856F52EC-FC1A-841C-1712-6E8AAE9C7CA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" name="Straight Connector 253">
                        <a:extLst>
                          <a:ext uri="{FF2B5EF4-FFF2-40B4-BE49-F238E27FC236}">
                            <a16:creationId xmlns:a16="http://schemas.microsoft.com/office/drawing/2014/main" id="{6965C0E0-27CF-0FB8-7E0D-079B956D6D2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" name="Straight Connector 254">
                        <a:extLst>
                          <a:ext uri="{FF2B5EF4-FFF2-40B4-BE49-F238E27FC236}">
                            <a16:creationId xmlns:a16="http://schemas.microsoft.com/office/drawing/2014/main" id="{A9C7F9FD-AB9A-B357-01DA-5DBB82F73BA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3C97015B-7FA7-B855-F5A7-8E98048B457A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50" name="Straight Connector 249">
                        <a:extLst>
                          <a:ext uri="{FF2B5EF4-FFF2-40B4-BE49-F238E27FC236}">
                            <a16:creationId xmlns:a16="http://schemas.microsoft.com/office/drawing/2014/main" id="{9D2AC067-91E7-944A-FF7D-A7B7C5D274B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1" name="Straight Connector 250">
                        <a:extLst>
                          <a:ext uri="{FF2B5EF4-FFF2-40B4-BE49-F238E27FC236}">
                            <a16:creationId xmlns:a16="http://schemas.microsoft.com/office/drawing/2014/main" id="{03A7E52B-2BFE-8EC2-2E37-381ACA1DA38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2" name="Straight Connector 251">
                        <a:extLst>
                          <a:ext uri="{FF2B5EF4-FFF2-40B4-BE49-F238E27FC236}">
                            <a16:creationId xmlns:a16="http://schemas.microsoft.com/office/drawing/2014/main" id="{E5797A70-CCE6-7001-F9CC-50C73C1E00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33317ED1-5A6F-B0D8-E3A1-F973FF1F0B84}"/>
                    </a:ext>
                  </a:extLst>
                </p:cNvPr>
                <p:cNvGrpSpPr/>
                <p:nvPr/>
              </p:nvGrpSpPr>
              <p:grpSpPr>
                <a:xfrm>
                  <a:off x="7319840" y="1551494"/>
                  <a:ext cx="613825" cy="539375"/>
                  <a:chOff x="6695332" y="2141465"/>
                  <a:chExt cx="1964469" cy="1936433"/>
                </a:xfrm>
                <a:solidFill>
                  <a:srgbClr val="B9FFD9">
                    <a:alpha val="40000"/>
                  </a:srgbClr>
                </a:solidFill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34485E36-AADB-2B18-1176-49EF62634E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D78F6098-0538-212C-89C2-EE65C0E56329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1C5C4E16-211D-B5B1-F8F7-40CDBE01FDB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" name="Straight Connector 119">
                      <a:extLst>
                        <a:ext uri="{FF2B5EF4-FFF2-40B4-BE49-F238E27FC236}">
                          <a16:creationId xmlns:a16="http://schemas.microsoft.com/office/drawing/2014/main" id="{06A168F9-951B-CF60-56CD-78379556500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11C25BC4-BFF8-878C-F7CB-E7A5694C5A8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66B51760-5FB4-8489-CBA0-0A0C62A6FB5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17AF6DB3-6ADF-196A-D577-F7B7E7AF71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D4CC2BD6-C25A-CA18-C534-D1BE37F47E6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DF266BB3-5D33-7E03-104F-E64E4A79B6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FC0084D4-D43A-341C-2498-4F5C44A820C7}"/>
                    </a:ext>
                  </a:extLst>
                </p:cNvPr>
                <p:cNvGrpSpPr/>
                <p:nvPr/>
              </p:nvGrpSpPr>
              <p:grpSpPr>
                <a:xfrm>
                  <a:off x="7244558" y="1622441"/>
                  <a:ext cx="613825" cy="539375"/>
                  <a:chOff x="6695332" y="2141465"/>
                  <a:chExt cx="1964469" cy="1936433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87953B58-E549-4751-F9D2-A538370D77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59" name="Group 158">
                    <a:extLst>
                      <a:ext uri="{FF2B5EF4-FFF2-40B4-BE49-F238E27FC236}">
                        <a16:creationId xmlns:a16="http://schemas.microsoft.com/office/drawing/2014/main" id="{8E1C6A47-293A-C0B3-9147-189EB65C322B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CD79F008-3F1E-2FFB-41B2-CBB61E8424C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8E8FB74A-A3CA-4D9F-756E-DF2EBAC6967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46DECE1C-58C0-F151-2876-914FACF604D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9EBC5157-629B-AD96-4F9C-335C66F5092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B5087A56-390A-E507-EA3B-310D224AED8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75B23C55-3974-CA6E-A618-65BAE4E76D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9331894E-9CB0-2D82-FCA0-E5C2F131D9C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</p:grp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B4A91FF5-7413-3D8B-09B0-7EC80BD988BA}"/>
                  </a:ext>
                </a:extLst>
              </p:cNvPr>
              <p:cNvCxnSpPr/>
              <p:nvPr/>
            </p:nvCxnSpPr>
            <p:spPr bwMode="auto">
              <a:xfrm flipV="1">
                <a:off x="6610350" y="3463656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4505DEB1-A70C-D9D7-5F58-3F7A8EE245EA}"/>
                  </a:ext>
                </a:extLst>
              </p:cNvPr>
              <p:cNvCxnSpPr/>
              <p:nvPr/>
            </p:nvCxnSpPr>
            <p:spPr bwMode="auto">
              <a:xfrm flipV="1">
                <a:off x="7238506" y="3986624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8361B144-E10A-3DE9-20DC-F2D087BE767A}"/>
                  </a:ext>
                </a:extLst>
              </p:cNvPr>
              <p:cNvCxnSpPr/>
              <p:nvPr/>
            </p:nvCxnSpPr>
            <p:spPr bwMode="auto">
              <a:xfrm flipV="1">
                <a:off x="7218988" y="3463493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71CA0C8D-0210-F669-0712-6C3905E106FE}"/>
              </a:ext>
            </a:extLst>
          </p:cNvPr>
          <p:cNvSpPr txBox="1"/>
          <p:nvPr/>
        </p:nvSpPr>
        <p:spPr>
          <a:xfrm>
            <a:off x="3715073" y="3037135"/>
            <a:ext cx="17311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/>
              <a:t>…       …</a:t>
            </a: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A1DDA203-DD97-5F0C-BC2A-B802FC4954C0}"/>
              </a:ext>
            </a:extLst>
          </p:cNvPr>
          <p:cNvCxnSpPr/>
          <p:nvPr/>
        </p:nvCxnSpPr>
        <p:spPr bwMode="auto">
          <a:xfrm>
            <a:off x="2883900" y="2503396"/>
            <a:ext cx="533712" cy="14883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5B8F842A-E544-C982-6411-F797ED3003E6}"/>
              </a:ext>
            </a:extLst>
          </p:cNvPr>
          <p:cNvCxnSpPr/>
          <p:nvPr/>
        </p:nvCxnSpPr>
        <p:spPr bwMode="auto">
          <a:xfrm>
            <a:off x="2912703" y="2963724"/>
            <a:ext cx="536757" cy="3581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CB79E1E1-85CA-95F9-B993-6F4A91218A0F}"/>
              </a:ext>
            </a:extLst>
          </p:cNvPr>
          <p:cNvCxnSpPr/>
          <p:nvPr/>
        </p:nvCxnSpPr>
        <p:spPr bwMode="auto">
          <a:xfrm flipV="1">
            <a:off x="5920018" y="3303196"/>
            <a:ext cx="1026073" cy="8640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09035397-67AE-DE5E-248D-1EE47EDED053}"/>
              </a:ext>
            </a:extLst>
          </p:cNvPr>
          <p:cNvCxnSpPr/>
          <p:nvPr/>
        </p:nvCxnSpPr>
        <p:spPr bwMode="auto">
          <a:xfrm flipV="1">
            <a:off x="5913999" y="2992706"/>
            <a:ext cx="914100" cy="3426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EA7E444E-BDF8-04ED-78BA-54E68839E5C6}"/>
              </a:ext>
            </a:extLst>
          </p:cNvPr>
          <p:cNvCxnSpPr/>
          <p:nvPr/>
        </p:nvCxnSpPr>
        <p:spPr bwMode="auto">
          <a:xfrm>
            <a:off x="5894636" y="2571679"/>
            <a:ext cx="921090" cy="1348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DD7D2140-DDFC-E581-0CEB-2D3F7380B194}"/>
              </a:ext>
            </a:extLst>
          </p:cNvPr>
          <p:cNvCxnSpPr/>
          <p:nvPr/>
        </p:nvCxnSpPr>
        <p:spPr bwMode="auto">
          <a:xfrm>
            <a:off x="5700964" y="1541349"/>
            <a:ext cx="1127135" cy="7128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D1806255-750E-B312-F09A-6E06E8749154}"/>
              </a:ext>
            </a:extLst>
          </p:cNvPr>
          <p:cNvSpPr txBox="1"/>
          <p:nvPr/>
        </p:nvSpPr>
        <p:spPr>
          <a:xfrm>
            <a:off x="6937232" y="3888998"/>
            <a:ext cx="1520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dirty="0"/>
              <a:t>c₁ = n₁ - f + 1</a:t>
            </a:r>
          </a:p>
          <a:p>
            <a:r>
              <a:rPr lang="en-US" sz="1600" dirty="0"/>
              <a:t>c₂ = n₂ - f + 1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8505FF6-DBC6-2AE2-793B-63131C07D8DE}"/>
              </a:ext>
            </a:extLst>
          </p:cNvPr>
          <p:cNvGrpSpPr/>
          <p:nvPr/>
        </p:nvGrpSpPr>
        <p:grpSpPr>
          <a:xfrm>
            <a:off x="493775" y="1318630"/>
            <a:ext cx="2255134" cy="3143972"/>
            <a:chOff x="493775" y="1318630"/>
            <a:chExt cx="2255134" cy="314397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CD868AB-E08E-73C0-4D74-38D4147C45BE}"/>
                </a:ext>
              </a:extLst>
            </p:cNvPr>
            <p:cNvSpPr txBox="1"/>
            <p:nvPr/>
          </p:nvSpPr>
          <p:spPr>
            <a:xfrm>
              <a:off x="1062462" y="1318630"/>
              <a:ext cx="159674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Original matrix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846AA0B-64EB-9146-DA38-5E9A66F36DBB}"/>
                </a:ext>
              </a:extLst>
            </p:cNvPr>
            <p:cNvSpPr txBox="1"/>
            <p:nvPr/>
          </p:nvSpPr>
          <p:spPr>
            <a:xfrm>
              <a:off x="742679" y="4185603"/>
              <a:ext cx="1289754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n₁ x n₂ x </a:t>
              </a:r>
              <a:r>
                <a:rPr lang="en-US" dirty="0" err="1"/>
                <a:t>n</a:t>
              </a:r>
              <a:r>
                <a:rPr lang="en-US" baseline="-25000" dirty="0" err="1"/>
                <a:t>C</a:t>
              </a:r>
              <a:r>
                <a:rPr lang="en-US" dirty="0"/>
                <a:t> </a:t>
              </a:r>
            </a:p>
          </p:txBody>
        </p: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4573142B-AC10-6507-1A44-0B3574E619E8}"/>
                </a:ext>
              </a:extLst>
            </p:cNvPr>
            <p:cNvGrpSpPr/>
            <p:nvPr/>
          </p:nvGrpSpPr>
          <p:grpSpPr>
            <a:xfrm>
              <a:off x="493775" y="1715296"/>
              <a:ext cx="2255134" cy="2454297"/>
              <a:chOff x="493775" y="1715296"/>
              <a:chExt cx="2255134" cy="2454297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2735F8AC-4989-1E9D-A841-8B19CC23D752}"/>
                  </a:ext>
                </a:extLst>
              </p:cNvPr>
              <p:cNvGrpSpPr/>
              <p:nvPr/>
            </p:nvGrpSpPr>
            <p:grpSpPr>
              <a:xfrm>
                <a:off x="500482" y="1724719"/>
                <a:ext cx="2248427" cy="2421658"/>
                <a:chOff x="500482" y="1724719"/>
                <a:chExt cx="2248427" cy="2421658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034F4F26-3051-EC47-C939-432F09DB5C38}"/>
                    </a:ext>
                  </a:extLst>
                </p:cNvPr>
                <p:cNvGrpSpPr/>
                <p:nvPr/>
              </p:nvGrpSpPr>
              <p:grpSpPr>
                <a:xfrm>
                  <a:off x="1017739" y="1724719"/>
                  <a:ext cx="1731170" cy="1736700"/>
                  <a:chOff x="1282885" y="2540415"/>
                  <a:chExt cx="1964469" cy="1936433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894DCAB5-31CB-BEE4-F7DB-22FD27164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6" y="2540415"/>
                    <a:ext cx="1964468" cy="1936433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DAE285C5-1D8B-0EC5-8C25-F2E384595418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2855864"/>
                    <a:ext cx="1964469" cy="1284208"/>
                    <a:chOff x="1282885" y="2855864"/>
                    <a:chExt cx="1964469" cy="1284208"/>
                  </a:xfrm>
                  <a:grpFill/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6216EF5B-D695-06D1-DCE5-929ADC74C9F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2855864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28441C3E-E3EC-71FF-94A1-009E90CF1D9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01225C67-7BDF-089D-3E9E-E9897A5C5CD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7968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28C51C30-1C4D-CC4D-C97F-2F67A62C841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7B4D9821-E989-AA2D-FAE6-4D23FF23CF2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414007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F9A7F3B7-60BC-B0A6-327A-9EC10BFF1B9E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9" y="2855410"/>
                    <a:ext cx="1848039" cy="1306457"/>
                    <a:chOff x="4191000" y="1493731"/>
                    <a:chExt cx="1524000" cy="793930"/>
                  </a:xfrm>
                  <a:grpFill/>
                </p:grpSpPr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4E30A6BF-56FE-2144-A5DE-EFD3F39EA78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5A34B9DB-45A6-C422-11CC-222B6CE04B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06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8A61F44D-0CF6-5165-EDFB-E923DC54D3E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9DDC45D7-7CF6-AECC-AE10-C7D479B28E0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4937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E16148BC-5490-09ED-196C-7506901E3AD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28766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D5654BA-BAE8-69B0-D0B4-873BF168825B}"/>
                    </a:ext>
                  </a:extLst>
                </p:cNvPr>
                <p:cNvGrpSpPr/>
                <p:nvPr/>
              </p:nvGrpSpPr>
              <p:grpSpPr>
                <a:xfrm>
                  <a:off x="1020891" y="1742431"/>
                  <a:ext cx="881311" cy="817796"/>
                  <a:chOff x="1282885" y="2584620"/>
                  <a:chExt cx="1964469" cy="1848039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60BA64D6-D7DE-A2CB-B8A1-3DCB6A049897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166656B5-8E14-CE3D-733D-454FD804C2E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3D00930B-B3A4-4418-3BEE-6BB0F3D001C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DADFB77A-BA06-E398-0712-E91444B525F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F7E23662-91C1-CA08-E7C7-6EFEB337602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9449065F-4150-BC7F-F19B-307228A9EE0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8859D1A6-81AF-288E-94B4-A1A61B8294A6}"/>
                    </a:ext>
                  </a:extLst>
                </p:cNvPr>
                <p:cNvGrpSpPr/>
                <p:nvPr/>
              </p:nvGrpSpPr>
              <p:grpSpPr>
                <a:xfrm>
                  <a:off x="882747" y="1887169"/>
                  <a:ext cx="1731170" cy="1736700"/>
                  <a:chOff x="1282885" y="2540415"/>
                  <a:chExt cx="1964469" cy="1936433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DA10F63A-C247-05BC-9858-C394749D4A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6" y="2540415"/>
                    <a:ext cx="1964468" cy="1936433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4AEC20A1-E96E-ABFF-310A-FD41F1482BDE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2855864"/>
                    <a:ext cx="1964469" cy="1284208"/>
                    <a:chOff x="1282885" y="2855864"/>
                    <a:chExt cx="1964469" cy="1284208"/>
                  </a:xfrm>
                  <a:grpFill/>
                </p:grpSpPr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9BD49B58-1088-8FB6-E599-9B3D7433C6E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2855864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E6BEE538-6CB7-3D16-14DA-CB271B1EEDB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B67E0DCB-9603-5DE5-A464-E7452119437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7968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D9E6FE03-6BA0-94BF-CFF3-8424882A69F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B24B92ED-8118-AD70-9062-2E67314CBC3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414007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368E3A66-3665-4C63-199D-6EC6D0D792A1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9" y="2855410"/>
                    <a:ext cx="1848039" cy="1306457"/>
                    <a:chOff x="4191000" y="1493731"/>
                    <a:chExt cx="1524000" cy="793930"/>
                  </a:xfrm>
                  <a:grpFill/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7A2C2527-7CB2-328E-505A-8E25ED2B311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60C746E2-C92D-4FAF-ACAE-DF8BB2A8070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06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3F6268FB-618E-8871-DC07-9FB1EF55533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CEE6A83D-7325-A439-0359-1A2EE5F00A3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4937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375D930E-7CF1-2CDC-45D6-DE8475868F5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28766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1E2E866A-E2BC-E244-944F-5DE602C35B80}"/>
                    </a:ext>
                  </a:extLst>
                </p:cNvPr>
                <p:cNvGrpSpPr/>
                <p:nvPr/>
              </p:nvGrpSpPr>
              <p:grpSpPr>
                <a:xfrm>
                  <a:off x="875936" y="1893470"/>
                  <a:ext cx="881311" cy="817796"/>
                  <a:chOff x="1282885" y="2584620"/>
                  <a:chExt cx="1964469" cy="1848039"/>
                </a:xfrm>
              </p:grpSpPr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68994780-4126-EC88-AA51-F2D55889D964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9ECCE365-030C-1248-F5A3-151FF7D6C6D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1E0032CD-88A0-E008-54E1-D0457EBABCA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DCCAEF13-C794-81E8-A4F8-642C5FF396F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902F137E-45A1-CE5B-A442-7AA202E2DEF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3A0658CA-2461-8200-F86B-89FCA7C3E46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A5C12B2-19E7-15E4-50D1-5E2E83C184D1}"/>
                    </a:ext>
                  </a:extLst>
                </p:cNvPr>
                <p:cNvGrpSpPr/>
                <p:nvPr/>
              </p:nvGrpSpPr>
              <p:grpSpPr>
                <a:xfrm>
                  <a:off x="747755" y="2049619"/>
                  <a:ext cx="1731170" cy="1736700"/>
                  <a:chOff x="1282885" y="2540415"/>
                  <a:chExt cx="1964469" cy="1936433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63C2BD8B-1DD0-520A-B6F8-6BF050DB2F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6" y="2540415"/>
                    <a:ext cx="1964468" cy="1936433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D031094D-F576-3D7D-0E74-8D4BF1734C54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2855864"/>
                    <a:ext cx="1964469" cy="1284208"/>
                    <a:chOff x="1282885" y="2855864"/>
                    <a:chExt cx="1964469" cy="1284208"/>
                  </a:xfrm>
                  <a:grpFill/>
                </p:grpSpPr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1C5BFEB3-BD05-4CF0-43EB-14D6954FF67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2855864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3629AC18-61AF-804E-1153-1572AD6EF7D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4CED09BE-25D9-64EF-0663-3F2E26EC7F0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7968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90B613C2-55A5-B733-3A54-E8DEBC3FC1B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0258617A-A438-AC68-77FB-509622BE82D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414007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AFFEB0F-3874-E8E4-E54A-1EEBFE2A36BD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9" y="2855410"/>
                    <a:ext cx="1848039" cy="1306457"/>
                    <a:chOff x="4191000" y="1493731"/>
                    <a:chExt cx="1524000" cy="793930"/>
                  </a:xfrm>
                  <a:grpFill/>
                </p:grpSpPr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85EE229A-40F7-CC4E-96DE-139533AFB56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CF6F4DFF-9503-D649-F304-ADAB74456C8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06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8DB1F08A-7C85-D53A-A24F-13BF3DE1F44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096FFAEA-E3D1-E021-C1F4-FF340E56529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4937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FF6A4715-D0E1-329C-A08A-EFF0971449B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28766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B6732120-AC08-E87F-4701-2D2278F566FF}"/>
                    </a:ext>
                  </a:extLst>
                </p:cNvPr>
                <p:cNvGrpSpPr/>
                <p:nvPr/>
              </p:nvGrpSpPr>
              <p:grpSpPr>
                <a:xfrm>
                  <a:off x="742679" y="2066918"/>
                  <a:ext cx="881311" cy="817796"/>
                  <a:chOff x="1282885" y="2584620"/>
                  <a:chExt cx="1964469" cy="1848039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A0B97931-4CF6-51C4-A3AE-0A55C704D8E2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B858B8DD-F9E1-D18F-B7B9-024307378D4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15195023-54DD-3B9D-309A-85520BE0897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EFA963D7-4D86-4900-0514-806E763D62E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0425898A-1B01-0980-F2AC-2FE2451E044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9" name="Straight Connector 128">
                      <a:extLst>
                        <a:ext uri="{FF2B5EF4-FFF2-40B4-BE49-F238E27FC236}">
                          <a16:creationId xmlns:a16="http://schemas.microsoft.com/office/drawing/2014/main" id="{72C2801F-16F2-78DB-C0D5-6B4A5724C35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A30C9DD-B7B7-BE02-98FC-CC134AEACB7C}"/>
                    </a:ext>
                  </a:extLst>
                </p:cNvPr>
                <p:cNvGrpSpPr/>
                <p:nvPr/>
              </p:nvGrpSpPr>
              <p:grpSpPr>
                <a:xfrm>
                  <a:off x="634565" y="2250899"/>
                  <a:ext cx="1731170" cy="1736700"/>
                  <a:chOff x="1282885" y="2540416"/>
                  <a:chExt cx="1964469" cy="1936433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AB310E46-C02A-1546-41CA-D6C3187BEF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6" y="2540415"/>
                    <a:ext cx="1964468" cy="1936433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241C31B8-10DB-AA41-6972-C9C7A0E409DC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2855864"/>
                    <a:ext cx="1964469" cy="1284208"/>
                    <a:chOff x="1282885" y="2855864"/>
                    <a:chExt cx="1964469" cy="1284208"/>
                  </a:xfrm>
                  <a:grpFill/>
                </p:grpSpPr>
                <p:cxnSp>
                  <p:nvCxnSpPr>
                    <p:cNvPr id="223" name="Straight Connector 222">
                      <a:extLst>
                        <a:ext uri="{FF2B5EF4-FFF2-40B4-BE49-F238E27FC236}">
                          <a16:creationId xmlns:a16="http://schemas.microsoft.com/office/drawing/2014/main" id="{86260474-9CF1-A111-1A87-3ED0C4C9FB7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2855864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4" name="Straight Connector 233">
                      <a:extLst>
                        <a:ext uri="{FF2B5EF4-FFF2-40B4-BE49-F238E27FC236}">
                          <a16:creationId xmlns:a16="http://schemas.microsoft.com/office/drawing/2014/main" id="{F6042309-16E5-73AF-F878-AB0550D5FF3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8" name="Straight Connector 277">
                      <a:extLst>
                        <a:ext uri="{FF2B5EF4-FFF2-40B4-BE49-F238E27FC236}">
                          <a16:creationId xmlns:a16="http://schemas.microsoft.com/office/drawing/2014/main" id="{2E514594-5422-8D46-CE7F-7A0D7F00354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7968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0" name="Straight Connector 279">
                      <a:extLst>
                        <a:ext uri="{FF2B5EF4-FFF2-40B4-BE49-F238E27FC236}">
                          <a16:creationId xmlns:a16="http://schemas.microsoft.com/office/drawing/2014/main" id="{10927978-B404-1251-398D-BAA4CE5C449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1" name="Straight Connector 280">
                      <a:extLst>
                        <a:ext uri="{FF2B5EF4-FFF2-40B4-BE49-F238E27FC236}">
                          <a16:creationId xmlns:a16="http://schemas.microsoft.com/office/drawing/2014/main" id="{48DD3AD4-AA2E-9B0F-7E04-02EB8562DE2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414007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B0385FF5-E9A4-93EF-AAFC-952F3D44CF2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9" y="2855410"/>
                    <a:ext cx="1848039" cy="1306457"/>
                    <a:chOff x="4191000" y="1493731"/>
                    <a:chExt cx="1524000" cy="793930"/>
                  </a:xfrm>
                  <a:grpFill/>
                </p:grpSpPr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BDF97430-F781-4F5E-720F-B20020CC655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D454DA5A-1781-AB92-EFFB-40D2A347105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06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8" name="Straight Connector 167">
                      <a:extLst>
                        <a:ext uri="{FF2B5EF4-FFF2-40B4-BE49-F238E27FC236}">
                          <a16:creationId xmlns:a16="http://schemas.microsoft.com/office/drawing/2014/main" id="{CC23517C-19F9-ABC2-984A-3C106C86841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9" name="Straight Connector 168">
                      <a:extLst>
                        <a:ext uri="{FF2B5EF4-FFF2-40B4-BE49-F238E27FC236}">
                          <a16:creationId xmlns:a16="http://schemas.microsoft.com/office/drawing/2014/main" id="{853F8BBB-E9CB-25F5-4A17-2B24FDDA389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4937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2" name="Straight Connector 181">
                      <a:extLst>
                        <a:ext uri="{FF2B5EF4-FFF2-40B4-BE49-F238E27FC236}">
                          <a16:creationId xmlns:a16="http://schemas.microsoft.com/office/drawing/2014/main" id="{F1C5A092-D442-EA39-C219-45F0749D08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28766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1C45514-80AB-F975-417D-436ADB7469F8}"/>
                    </a:ext>
                  </a:extLst>
                </p:cNvPr>
                <p:cNvGrpSpPr/>
                <p:nvPr/>
              </p:nvGrpSpPr>
              <p:grpSpPr>
                <a:xfrm>
                  <a:off x="500482" y="2409677"/>
                  <a:ext cx="1731170" cy="1736700"/>
                  <a:chOff x="1282885" y="2540416"/>
                  <a:chExt cx="1964469" cy="1936433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B9D4635A-8597-1C73-916A-50A902CC0C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6" y="2540416"/>
                    <a:ext cx="1964468" cy="1936433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988AF393-65B5-E3D3-FF63-47B6E2FC15DB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2855865"/>
                    <a:ext cx="1964469" cy="1284209"/>
                    <a:chOff x="1282885" y="2855864"/>
                    <a:chExt cx="1964469" cy="1284208"/>
                  </a:xfrm>
                  <a:grpFill/>
                </p:grpSpPr>
                <p:cxnSp>
                  <p:nvCxnSpPr>
                    <p:cNvPr id="301" name="Straight Connector 300">
                      <a:extLst>
                        <a:ext uri="{FF2B5EF4-FFF2-40B4-BE49-F238E27FC236}">
                          <a16:creationId xmlns:a16="http://schemas.microsoft.com/office/drawing/2014/main" id="{D176E440-617F-7F68-590A-9943960DD14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2855864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2" name="Straight Connector 301">
                      <a:extLst>
                        <a:ext uri="{FF2B5EF4-FFF2-40B4-BE49-F238E27FC236}">
                          <a16:creationId xmlns:a16="http://schemas.microsoft.com/office/drawing/2014/main" id="{DB785A8F-50B5-9484-E942-8947620BDC5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4" name="Straight Connector 303">
                      <a:extLst>
                        <a:ext uri="{FF2B5EF4-FFF2-40B4-BE49-F238E27FC236}">
                          <a16:creationId xmlns:a16="http://schemas.microsoft.com/office/drawing/2014/main" id="{52A1542F-AF6E-FA43-3C44-54368086480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7968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5" name="Straight Connector 304">
                      <a:extLst>
                        <a:ext uri="{FF2B5EF4-FFF2-40B4-BE49-F238E27FC236}">
                          <a16:creationId xmlns:a16="http://schemas.microsoft.com/office/drawing/2014/main" id="{2D20686A-CE18-B4B7-5944-39971D8D1EA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6" name="Straight Connector 305">
                      <a:extLst>
                        <a:ext uri="{FF2B5EF4-FFF2-40B4-BE49-F238E27FC236}">
                          <a16:creationId xmlns:a16="http://schemas.microsoft.com/office/drawing/2014/main" id="{E4A195DD-2F67-8FA3-6334-B5AB23F8F95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414007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91" name="Group 290">
                    <a:extLst>
                      <a:ext uri="{FF2B5EF4-FFF2-40B4-BE49-F238E27FC236}">
                        <a16:creationId xmlns:a16="http://schemas.microsoft.com/office/drawing/2014/main" id="{DAFEACC7-DC65-80FC-8E58-CAF15522341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9" y="2855410"/>
                    <a:ext cx="1848039" cy="1306457"/>
                    <a:chOff x="4191000" y="1493731"/>
                    <a:chExt cx="1524000" cy="793930"/>
                  </a:xfrm>
                  <a:grpFill/>
                </p:grpSpPr>
                <p:cxnSp>
                  <p:nvCxnSpPr>
                    <p:cNvPr id="293" name="Straight Connector 292">
                      <a:extLst>
                        <a:ext uri="{FF2B5EF4-FFF2-40B4-BE49-F238E27FC236}">
                          <a16:creationId xmlns:a16="http://schemas.microsoft.com/office/drawing/2014/main" id="{BC891E02-E54C-3EF0-54DD-1AB2590CFCA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4" name="Straight Connector 293">
                      <a:extLst>
                        <a:ext uri="{FF2B5EF4-FFF2-40B4-BE49-F238E27FC236}">
                          <a16:creationId xmlns:a16="http://schemas.microsoft.com/office/drawing/2014/main" id="{A8B9B473-5A06-02C8-323F-D31410D9490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06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5" name="Straight Connector 294">
                      <a:extLst>
                        <a:ext uri="{FF2B5EF4-FFF2-40B4-BE49-F238E27FC236}">
                          <a16:creationId xmlns:a16="http://schemas.microsoft.com/office/drawing/2014/main" id="{22529934-C0CE-F43F-E562-3BC4C2AC998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" name="Straight Connector 296">
                      <a:extLst>
                        <a:ext uri="{FF2B5EF4-FFF2-40B4-BE49-F238E27FC236}">
                          <a16:creationId xmlns:a16="http://schemas.microsoft.com/office/drawing/2014/main" id="{7F37EA0E-FC6E-F900-D3A7-6C2144F6440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4937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9" name="Straight Connector 298">
                      <a:extLst>
                        <a:ext uri="{FF2B5EF4-FFF2-40B4-BE49-F238E27FC236}">
                          <a16:creationId xmlns:a16="http://schemas.microsoft.com/office/drawing/2014/main" id="{E708E3D4-3785-6646-E08C-D9693ECD3E2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28766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C261D2B7-108B-B4D4-1BF6-6AAA99B8A67D}"/>
                    </a:ext>
                  </a:extLst>
                </p:cNvPr>
                <p:cNvGrpSpPr/>
                <p:nvPr/>
              </p:nvGrpSpPr>
              <p:grpSpPr>
                <a:xfrm>
                  <a:off x="778242" y="2710287"/>
                  <a:ext cx="1182287" cy="1083967"/>
                  <a:chOff x="1282885" y="2584619"/>
                  <a:chExt cx="1964469" cy="1848039"/>
                </a:xfrm>
                <a:solidFill>
                  <a:schemeClr val="bg1"/>
                </a:solidFill>
              </p:grpSpPr>
              <p:grpSp>
                <p:nvGrpSpPr>
                  <p:cNvPr id="315" name="Group 314">
                    <a:extLst>
                      <a:ext uri="{FF2B5EF4-FFF2-40B4-BE49-F238E27FC236}">
                        <a16:creationId xmlns:a16="http://schemas.microsoft.com/office/drawing/2014/main" id="{F90CACB8-36E7-DCC0-F11C-E2EC63BC829B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010932"/>
                    <a:ext cx="1964469" cy="967784"/>
                    <a:chOff x="1282885" y="3010930"/>
                    <a:chExt cx="1964469" cy="967783"/>
                  </a:xfrm>
                  <a:grpFill/>
                </p:grpSpPr>
                <p:cxnSp>
                  <p:nvCxnSpPr>
                    <p:cNvPr id="323" name="Straight Connector 322">
                      <a:extLst>
                        <a:ext uri="{FF2B5EF4-FFF2-40B4-BE49-F238E27FC236}">
                          <a16:creationId xmlns:a16="http://schemas.microsoft.com/office/drawing/2014/main" id="{E67214DA-FFEE-48BC-621F-419514ED113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1093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" name="Straight Connector 323">
                      <a:extLst>
                        <a:ext uri="{FF2B5EF4-FFF2-40B4-BE49-F238E27FC236}">
                          <a16:creationId xmlns:a16="http://schemas.microsoft.com/office/drawing/2014/main" id="{E85C9C0D-3E97-1F8B-CA2D-45AB20DC6F7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482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5" name="Straight Connector 324">
                      <a:extLst>
                        <a:ext uri="{FF2B5EF4-FFF2-40B4-BE49-F238E27FC236}">
                          <a16:creationId xmlns:a16="http://schemas.microsoft.com/office/drawing/2014/main" id="{F18447F8-ADEE-47FC-54F2-0B0DA8A3D1E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78713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316" name="Group 315">
                    <a:extLst>
                      <a:ext uri="{FF2B5EF4-FFF2-40B4-BE49-F238E27FC236}">
                        <a16:creationId xmlns:a16="http://schemas.microsoft.com/office/drawing/2014/main" id="{85D27901-F804-D7A0-EB5E-1AB272AC808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41668" y="3016668"/>
                    <a:ext cx="1848039" cy="983941"/>
                    <a:chOff x="4191000" y="1597531"/>
                    <a:chExt cx="1524000" cy="597938"/>
                  </a:xfrm>
                  <a:grpFill/>
                </p:grpSpPr>
                <p:cxnSp>
                  <p:nvCxnSpPr>
                    <p:cNvPr id="317" name="Straight Connector 316">
                      <a:extLst>
                        <a:ext uri="{FF2B5EF4-FFF2-40B4-BE49-F238E27FC236}">
                          <a16:creationId xmlns:a16="http://schemas.microsoft.com/office/drawing/2014/main" id="{F659A386-77D1-1E44-3595-DECD036E3AC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75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8" name="Straight Connector 317">
                      <a:extLst>
                        <a:ext uri="{FF2B5EF4-FFF2-40B4-BE49-F238E27FC236}">
                          <a16:creationId xmlns:a16="http://schemas.microsoft.com/office/drawing/2014/main" id="{36B8316D-4C60-1B35-74FC-5A559E6E099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500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9" name="Straight Connector 318">
                      <a:extLst>
                        <a:ext uri="{FF2B5EF4-FFF2-40B4-BE49-F238E27FC236}">
                          <a16:creationId xmlns:a16="http://schemas.microsoft.com/office/drawing/2014/main" id="{B97A56AE-A84E-B904-30BB-AFFA5E5E5E6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469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</p:grp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A2228BD4-1DE5-7F77-0029-4C4995B4B9F3}"/>
                  </a:ext>
                </a:extLst>
              </p:cNvPr>
              <p:cNvCxnSpPr/>
              <p:nvPr/>
            </p:nvCxnSpPr>
            <p:spPr bwMode="auto">
              <a:xfrm flipV="1">
                <a:off x="493775" y="1724719"/>
                <a:ext cx="515474" cy="7023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BDB19ACD-549F-04C6-F611-876F99945651}"/>
                  </a:ext>
                </a:extLst>
              </p:cNvPr>
              <p:cNvCxnSpPr/>
              <p:nvPr/>
            </p:nvCxnSpPr>
            <p:spPr bwMode="auto">
              <a:xfrm flipV="1">
                <a:off x="2227008" y="1715296"/>
                <a:ext cx="515474" cy="7023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D8F57CD3-E395-02A0-E212-3554E78C73A4}"/>
                  </a:ext>
                </a:extLst>
              </p:cNvPr>
              <p:cNvCxnSpPr/>
              <p:nvPr/>
            </p:nvCxnSpPr>
            <p:spPr bwMode="auto">
              <a:xfrm flipV="1">
                <a:off x="2226441" y="3467279"/>
                <a:ext cx="515474" cy="7023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40900308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546" y="400133"/>
            <a:ext cx="7064373" cy="490538"/>
          </a:xfrm>
        </p:spPr>
        <p:txBody>
          <a:bodyPr/>
          <a:lstStyle/>
          <a:p>
            <a:r>
              <a:rPr lang="en-US" dirty="0"/>
              <a:t>Convolutional Layer:</a:t>
            </a:r>
            <a:br>
              <a:rPr lang="en-US" dirty="0"/>
            </a:br>
            <a:r>
              <a:rPr lang="en-US" dirty="0"/>
              <a:t>Padding, Strides, and Multiple Filters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8EC14E-A155-EE08-1C57-9A7CE406B23C}"/>
              </a:ext>
            </a:extLst>
          </p:cNvPr>
          <p:cNvSpPr txBox="1"/>
          <p:nvPr/>
        </p:nvSpPr>
        <p:spPr>
          <a:xfrm>
            <a:off x="3418490" y="2583816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EEC8746-9868-A49E-7B24-97A3CED7693A}"/>
              </a:ext>
            </a:extLst>
          </p:cNvPr>
          <p:cNvCxnSpPr/>
          <p:nvPr/>
        </p:nvCxnSpPr>
        <p:spPr bwMode="auto">
          <a:xfrm flipV="1">
            <a:off x="2866218" y="1626215"/>
            <a:ext cx="460102" cy="4480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09B594-6D71-757A-598E-CC2C46A52EA8}"/>
              </a:ext>
            </a:extLst>
          </p:cNvPr>
          <p:cNvCxnSpPr/>
          <p:nvPr/>
        </p:nvCxnSpPr>
        <p:spPr bwMode="auto">
          <a:xfrm>
            <a:off x="2896107" y="3420107"/>
            <a:ext cx="545533" cy="6900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9F99AFD-287F-2818-CF37-740DC1D99D51}"/>
              </a:ext>
            </a:extLst>
          </p:cNvPr>
          <p:cNvGrpSpPr/>
          <p:nvPr/>
        </p:nvGrpSpPr>
        <p:grpSpPr>
          <a:xfrm>
            <a:off x="3614578" y="2019313"/>
            <a:ext cx="978951" cy="1193276"/>
            <a:chOff x="3712404" y="1758973"/>
            <a:chExt cx="2113643" cy="2396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F14F8-081F-93EE-5279-6150E51CFC3E}"/>
                </a:ext>
              </a:extLst>
            </p:cNvPr>
            <p:cNvSpPr txBox="1"/>
            <p:nvPr/>
          </p:nvSpPr>
          <p:spPr>
            <a:xfrm>
              <a:off x="3712404" y="3660833"/>
              <a:ext cx="2113643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 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4571E3-F5D7-7309-8FFC-108AEEEE9E6C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CAFE4D3-8AAF-8183-4596-7B1251EB4FA9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7505428-5E48-A922-9C00-3867F4CB2A6E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3E252A5-45BE-8674-A418-C7F05DD48101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5593E0EF-54C8-52A1-8490-E84AEBE1A0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0454B398-E60E-FB53-9247-DDC3D6B7ED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7268116-A8CE-738B-1941-366202086104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29A0AD94-850A-E1BD-069D-66D86FA00A9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68F87AC6-C97C-35D8-B6E0-1D891A203DE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CEA7AFE-1F02-E428-8CCE-359E516CC522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8462ED8-9137-DAE0-CC36-8126820759F4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48C515A-4DD8-1FA2-365E-5CB7BBB79FFF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19FC0707-3C71-419F-10E4-A6DE5D3B67D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B9FFD9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A510AD06-7D23-09F1-1A80-197C3214152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ED4185B-EF38-B45A-0524-C37448E171D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46107806-6631-8419-CC7D-6DC01FB68BE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065CF95-08FA-0CAD-4A99-5B95F4B9F10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DBA84BC-45F9-B351-1AAC-3F35F88B991F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5707769-A1B6-D874-30A9-17735B675257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rgbClr val="FFC1C1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F157A84-2A72-1CD7-4494-0A123795BD9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AF688607-6C11-07E9-280D-16BA09483FA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1321D467-990B-EB33-AEB9-A8B53C146DA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145E4B2-73DF-768C-A0C2-F9DCF8154011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B8EB50C2-E822-5F1D-CFCE-1B15E91D99F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9B85DB01-CC79-7D0D-B71E-CC2BF6695D8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5" name="Flowchart: Data 14">
                <a:extLst>
                  <a:ext uri="{FF2B5EF4-FFF2-40B4-BE49-F238E27FC236}">
                    <a16:creationId xmlns:a16="http://schemas.microsoft.com/office/drawing/2014/main" id="{4E1D4418-20B9-FF6B-EC63-E57216BC0EAD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rgbClr val="FFC1C1">
                  <a:alpha val="2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09882-0356-B31A-3F29-714BF84DC4FC}"/>
                </a:ext>
              </a:extLst>
            </p:cNvPr>
            <p:cNvSpPr txBox="1"/>
            <p:nvPr/>
          </p:nvSpPr>
          <p:spPr>
            <a:xfrm>
              <a:off x="3996121" y="1758973"/>
              <a:ext cx="1777838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2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EF23995-8580-4D78-B03D-39C74826D1C6}"/>
              </a:ext>
            </a:extLst>
          </p:cNvPr>
          <p:cNvGrpSpPr/>
          <p:nvPr/>
        </p:nvGrpSpPr>
        <p:grpSpPr>
          <a:xfrm>
            <a:off x="3630941" y="815017"/>
            <a:ext cx="1011881" cy="1156267"/>
            <a:chOff x="3780667" y="1657261"/>
            <a:chExt cx="2162058" cy="25649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FFEBE-E2DA-A589-DA21-E99F25C8DAD9}"/>
                </a:ext>
              </a:extLst>
            </p:cNvPr>
            <p:cNvSpPr txBox="1"/>
            <p:nvPr/>
          </p:nvSpPr>
          <p:spPr>
            <a:xfrm>
              <a:off x="3780667" y="3676043"/>
              <a:ext cx="2162058" cy="54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 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4AA273B-40D6-06A1-EBDF-7D40AEBE1B2E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B750D35-20FE-ABD6-A7ED-41D5765863C3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907D6DC-FAF5-A516-750F-EB41DEC36C64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3F24A85-B4F5-578F-143B-143C2077CB7D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D9EC77E3-FF7B-0792-CB69-E178C327A0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52E77374-3074-DCFA-FA98-65A762AC8E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998A346-9F57-2C86-C223-6EC00F913F53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D9FDE7E-8F1C-2FC4-ACE6-0BE400419F1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9C2F1F81-3B89-9512-B477-35BA827F6FC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86187E49-4177-E157-3D00-B53451860A7E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97F7A09-0A60-D5EF-017B-3C8DFB022028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B335FDA-650B-A208-013F-B8C3DB0912E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CE5F834B-2470-F9CA-89B6-75C4CBD8C3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FE6CDA40-B908-8730-3465-A4976F436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9CF704C1-0D63-12B8-5C67-1D36564359FC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FCA54248-609A-A9E5-AF4D-623F104BC8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EE02FB6-1CB2-B171-7457-2B06CA1BE5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673240BD-FB60-6954-F75C-9123B89C0518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91F0C28-4ACF-6EDD-FEA3-19D5CA38BA20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9C64CEA2-D88B-C329-51E4-5AF48E81479B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7E9D9618-8AA1-2A11-B292-9CB968A7763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B0B9AAA-9F6B-76ED-F4B3-76CD35C092C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9AD0C7B9-5751-5164-C166-9FB56D42847B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48A8A979-3713-702C-3EBE-CCCE58C128A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97586E0-4E1B-D1F8-25E9-B8AFE834AA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02" name="Flowchart: Data 201">
                <a:extLst>
                  <a:ext uri="{FF2B5EF4-FFF2-40B4-BE49-F238E27FC236}">
                    <a16:creationId xmlns:a16="http://schemas.microsoft.com/office/drawing/2014/main" id="{58291DE7-76A1-08AA-A438-D70EB2E03749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46F35EB-9017-B67B-AFC1-E815F6AE87F4}"/>
                </a:ext>
              </a:extLst>
            </p:cNvPr>
            <p:cNvSpPr txBox="1"/>
            <p:nvPr/>
          </p:nvSpPr>
          <p:spPr>
            <a:xfrm>
              <a:off x="4014964" y="1657261"/>
              <a:ext cx="1735832" cy="54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5C6FF97-39F5-5C2B-0247-4BA7C0FFA3F7}"/>
              </a:ext>
            </a:extLst>
          </p:cNvPr>
          <p:cNvGrpSpPr/>
          <p:nvPr/>
        </p:nvGrpSpPr>
        <p:grpSpPr>
          <a:xfrm>
            <a:off x="4438345" y="818730"/>
            <a:ext cx="1486767" cy="1097837"/>
            <a:chOff x="5700535" y="1648527"/>
            <a:chExt cx="3176736" cy="2435367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09330DC-E964-3E8E-9CB2-5B2A562FEC92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28D37F-FC39-5233-9580-C0F57BDB802A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9237A2E-E97C-D2A0-B862-C44CFB933CE5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6AF1296-A0A7-0D90-9681-FD1A9B431830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D4B83A6-B241-2162-1478-31C0F4AB724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C00C78C-0C2B-03C3-600F-AA2D1E6817D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57C93C-F990-8DFC-A4DB-96EC3946215F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61CACE6-243E-256F-6523-112ACC848B3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3BB07CC-56E3-0240-05D9-B63856AA00B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7834B9B-58D0-1FF0-E0C8-BE05532372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10DBE9C-B867-19F7-E257-D111EBE0B603}"/>
                </a:ext>
              </a:extLst>
            </p:cNvPr>
            <p:cNvSpPr txBox="1"/>
            <p:nvPr/>
          </p:nvSpPr>
          <p:spPr>
            <a:xfrm>
              <a:off x="6137442" y="3537694"/>
              <a:ext cx="1532715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C74F22-3D6F-9A1D-4D0B-83674245ABF7}"/>
                </a:ext>
              </a:extLst>
            </p:cNvPr>
            <p:cNvSpPr txBox="1"/>
            <p:nvPr/>
          </p:nvSpPr>
          <p:spPr>
            <a:xfrm>
              <a:off x="5700535" y="1648527"/>
              <a:ext cx="3176736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1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8CD396D8-69FB-0E7A-1278-C686A2BE5DDE}"/>
              </a:ext>
            </a:extLst>
          </p:cNvPr>
          <p:cNvSpPr txBox="1"/>
          <p:nvPr/>
        </p:nvSpPr>
        <p:spPr>
          <a:xfrm>
            <a:off x="3481957" y="1474333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*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F02B399-C83F-81C9-A35C-373509E512C1}"/>
              </a:ext>
            </a:extLst>
          </p:cNvPr>
          <p:cNvSpPr txBox="1"/>
          <p:nvPr/>
        </p:nvSpPr>
        <p:spPr>
          <a:xfrm>
            <a:off x="4427257" y="1323950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1FF2D8-4490-9DC3-A82F-9C924B0D728F}"/>
              </a:ext>
            </a:extLst>
          </p:cNvPr>
          <p:cNvGrpSpPr/>
          <p:nvPr/>
        </p:nvGrpSpPr>
        <p:grpSpPr>
          <a:xfrm>
            <a:off x="4475033" y="1986888"/>
            <a:ext cx="1485539" cy="1146118"/>
            <a:chOff x="5729309" y="1571632"/>
            <a:chExt cx="3174112" cy="254247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421D84-54F2-CAD5-5F1E-5172FB81552C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9B90298-F32C-BACF-6A4E-017E4BBE811B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rgbClr val="FFC1C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9AAD98-2FDA-CCCA-998A-9CBBFF05C068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16162B2-0F09-CF43-8932-2E889635E4F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24AC0F1-8E45-1CD7-BDEA-CF5612A25AA3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926F5FA-6C1E-CB11-A06D-9082247E5A8F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758C524-99AC-552E-A39E-5A5C6D25B404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31FCFD6-24FC-3B82-5351-81CE613DE44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EF96E5D-985D-EACF-31C9-EEA4BC18D00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C5841DF-C016-1A81-E1FD-466734C538A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CB965D-0C37-79FB-6698-EC4A71C493F3}"/>
                </a:ext>
              </a:extLst>
            </p:cNvPr>
            <p:cNvSpPr txBox="1"/>
            <p:nvPr/>
          </p:nvSpPr>
          <p:spPr>
            <a:xfrm>
              <a:off x="6377441" y="3567902"/>
              <a:ext cx="1388323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CB8F7C-32CF-18DF-79C7-E4B66FD5F34E}"/>
                </a:ext>
              </a:extLst>
            </p:cNvPr>
            <p:cNvSpPr txBox="1"/>
            <p:nvPr/>
          </p:nvSpPr>
          <p:spPr>
            <a:xfrm>
              <a:off x="5729309" y="1571632"/>
              <a:ext cx="3174112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2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245B375-6C47-EA15-49EC-F244555A921D}"/>
              </a:ext>
            </a:extLst>
          </p:cNvPr>
          <p:cNvSpPr txBox="1"/>
          <p:nvPr/>
        </p:nvSpPr>
        <p:spPr>
          <a:xfrm>
            <a:off x="4424350" y="249087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9BDBE-BF5C-D9C1-AB58-F339C9030A6C}"/>
              </a:ext>
            </a:extLst>
          </p:cNvPr>
          <p:cNvSpPr txBox="1"/>
          <p:nvPr/>
        </p:nvSpPr>
        <p:spPr>
          <a:xfrm>
            <a:off x="3418490" y="4137776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EED9BF-09C3-37AD-C7FA-47CABCB25DEF}"/>
              </a:ext>
            </a:extLst>
          </p:cNvPr>
          <p:cNvGrpSpPr/>
          <p:nvPr/>
        </p:nvGrpSpPr>
        <p:grpSpPr>
          <a:xfrm>
            <a:off x="3601707" y="3563277"/>
            <a:ext cx="1016394" cy="1221715"/>
            <a:chOff x="3684614" y="1738899"/>
            <a:chExt cx="2194486" cy="245342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4A3FB85-45F9-B5ED-F900-44DC2DF63CED}"/>
                </a:ext>
              </a:extLst>
            </p:cNvPr>
            <p:cNvSpPr txBox="1"/>
            <p:nvPr/>
          </p:nvSpPr>
          <p:spPr>
            <a:xfrm>
              <a:off x="3684614" y="3697870"/>
              <a:ext cx="2113643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 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6528009-7D37-9792-7687-0447A8AD0FEA}"/>
                </a:ext>
              </a:extLst>
            </p:cNvPr>
            <p:cNvGrpSpPr/>
            <p:nvPr/>
          </p:nvGrpSpPr>
          <p:grpSpPr>
            <a:xfrm>
              <a:off x="3948308" y="2335412"/>
              <a:ext cx="1315787" cy="1320112"/>
              <a:chOff x="3948308" y="2335412"/>
              <a:chExt cx="1315787" cy="1320112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33328B8-B3EB-0E2D-031F-E56D266274A0}"/>
                  </a:ext>
                </a:extLst>
              </p:cNvPr>
              <p:cNvGrpSpPr/>
              <p:nvPr/>
            </p:nvGrpSpPr>
            <p:grpSpPr>
              <a:xfrm>
                <a:off x="4264015" y="2340888"/>
                <a:ext cx="1000080" cy="955463"/>
                <a:chOff x="1282885" y="2540414"/>
                <a:chExt cx="1964469" cy="1936433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A1DEAEA-8D94-5816-51FB-771EA054FF8E}"/>
                    </a:ext>
                  </a:extLst>
                </p:cNvPr>
                <p:cNvSpPr/>
                <p:nvPr/>
              </p:nvSpPr>
              <p:spPr bwMode="auto">
                <a:xfrm>
                  <a:off x="1282887" y="2540414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E98FB18B-269C-7552-FDE9-796CD63FB23F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9C4296E7-2B51-3484-8090-A19F0E56E3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A42CD89B-A122-FCC1-48BA-96E8374E936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827B6381-9D80-33A6-94AC-DA69DECDEB42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387929BB-D174-E3CC-DBF2-6452B3FC10B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28678D03-D8DB-369E-5453-0CF7547D71B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4DE5AC6-1765-3F84-CC1F-434097E371FD}"/>
                  </a:ext>
                </a:extLst>
              </p:cNvPr>
              <p:cNvGrpSpPr/>
              <p:nvPr/>
            </p:nvGrpSpPr>
            <p:grpSpPr>
              <a:xfrm>
                <a:off x="4098314" y="2520474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A4F25EF8-78A2-1D1D-3459-8C7002F857AC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66077944-2425-61F0-7C7A-373095CAE3F6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12FC8026-204D-A1AB-F0B8-0609ECC4737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B9FFD9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5FE6F11-7DFA-1AF6-ED90-D04DDFA700C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1ECCCAA-1A00-6195-4B87-E7ECEB47E2E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99F3450B-47E1-E856-F823-D99A63531C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E9855D6C-A0AB-6B23-D583-613A6ED244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AAE6608B-E380-5AB4-5C5A-72B20C42B2EC}"/>
                  </a:ext>
                </a:extLst>
              </p:cNvPr>
              <p:cNvGrpSpPr/>
              <p:nvPr/>
            </p:nvGrpSpPr>
            <p:grpSpPr>
              <a:xfrm>
                <a:off x="3948308" y="2700061"/>
                <a:ext cx="1000082" cy="955463"/>
                <a:chOff x="1282881" y="2535079"/>
                <a:chExt cx="1964473" cy="1936433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AE056DE-AAF3-4992-91D0-CC499954A1B3}"/>
                    </a:ext>
                  </a:extLst>
                </p:cNvPr>
                <p:cNvSpPr/>
                <p:nvPr/>
              </p:nvSpPr>
              <p:spPr bwMode="auto">
                <a:xfrm>
                  <a:off x="1282881" y="2535079"/>
                  <a:ext cx="1964467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FF92C333-FC39-E5FF-F5BE-9EAC0359DEB6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2097CC63-7A47-CEEC-7782-1C3F9D2392C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FF2BE467-9893-7D72-2874-7A9B423D33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5ABEF065-1783-E825-6033-66CA9BD952B9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0398BAB3-6874-86A9-D708-1F903D3BF69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6A97FF4-4691-66E9-2285-2069F4E9774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28" name="Flowchart: Data 127">
                <a:extLst>
                  <a:ext uri="{FF2B5EF4-FFF2-40B4-BE49-F238E27FC236}">
                    <a16:creationId xmlns:a16="http://schemas.microsoft.com/office/drawing/2014/main" id="{4DE58A0A-A310-A8CC-C9C1-C204C106718F}"/>
                  </a:ext>
                </a:extLst>
              </p:cNvPr>
              <p:cNvSpPr/>
              <p:nvPr/>
            </p:nvSpPr>
            <p:spPr bwMode="auto">
              <a:xfrm>
                <a:off x="3952549" y="2335412"/>
                <a:ext cx="1311545" cy="360192"/>
              </a:xfrm>
              <a:prstGeom prst="flowChartInputOutput">
                <a:avLst/>
              </a:prstGeom>
              <a:solidFill>
                <a:schemeClr val="accent5">
                  <a:lumMod val="90000"/>
                  <a:alpha val="2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A449249-CFED-2B47-B555-67F7AB788C5E}"/>
                </a:ext>
              </a:extLst>
            </p:cNvPr>
            <p:cNvSpPr txBox="1"/>
            <p:nvPr/>
          </p:nvSpPr>
          <p:spPr>
            <a:xfrm>
              <a:off x="3910954" y="1738899"/>
              <a:ext cx="1968146" cy="494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baseline="-250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6C534A5-4080-CB6F-2D7E-D842A2274B58}"/>
              </a:ext>
            </a:extLst>
          </p:cNvPr>
          <p:cNvGrpSpPr/>
          <p:nvPr/>
        </p:nvGrpSpPr>
        <p:grpSpPr>
          <a:xfrm>
            <a:off x="4506246" y="3569202"/>
            <a:ext cx="1485539" cy="1151213"/>
            <a:chOff x="4506246" y="3569202"/>
            <a:chExt cx="1485539" cy="115121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359592F-D133-6BDF-40B0-B1079281BC1E}"/>
                </a:ext>
              </a:extLst>
            </p:cNvPr>
            <p:cNvGrpSpPr/>
            <p:nvPr/>
          </p:nvGrpSpPr>
          <p:grpSpPr>
            <a:xfrm>
              <a:off x="4701333" y="3876689"/>
              <a:ext cx="613826" cy="539375"/>
              <a:chOff x="6695332" y="2141465"/>
              <a:chExt cx="1964469" cy="1936433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6CECE3D-B4A8-D236-C746-F7E9073C2ED6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BB1DCC9-100A-5302-E453-71CBC5D0915B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CF1A717-4252-1FA6-E31A-37EFF23138DE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7DBF68C-DC79-31FE-CADE-E952AE1737D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B7D2308-C45E-9754-D8C7-DB539FB34B0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CF01BAC-F96F-CDDB-4700-F1A14C78BC01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EDDCF05-FB69-5BCE-CB0C-4635FB22D69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837D016C-85FF-8F3A-5546-C8318795F18B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ABDA98B0-BBE0-68E4-0343-253B7CE6F5E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5FA6D38-B6CB-D881-EECF-F5E49FC8AB53}"/>
                </a:ext>
              </a:extLst>
            </p:cNvPr>
            <p:cNvSpPr txBox="1"/>
            <p:nvPr/>
          </p:nvSpPr>
          <p:spPr>
            <a:xfrm>
              <a:off x="4778370" y="4474194"/>
              <a:ext cx="6497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8CC2C02-25BB-DC56-48C5-4C30A9717783}"/>
                </a:ext>
              </a:extLst>
            </p:cNvPr>
            <p:cNvSpPr txBox="1"/>
            <p:nvPr/>
          </p:nvSpPr>
          <p:spPr>
            <a:xfrm>
              <a:off x="4506246" y="3569202"/>
              <a:ext cx="148553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dirty="0"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C50C327C-7FC9-1413-1EBD-A37AE961E0D0}"/>
              </a:ext>
            </a:extLst>
          </p:cNvPr>
          <p:cNvSpPr txBox="1"/>
          <p:nvPr/>
        </p:nvSpPr>
        <p:spPr>
          <a:xfrm>
            <a:off x="4427257" y="404483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1603DD4-F39D-C8F1-45F0-6F63C304DFDE}"/>
              </a:ext>
            </a:extLst>
          </p:cNvPr>
          <p:cNvGrpSpPr/>
          <p:nvPr/>
        </p:nvGrpSpPr>
        <p:grpSpPr>
          <a:xfrm>
            <a:off x="6946091" y="1744274"/>
            <a:ext cx="1767892" cy="1572193"/>
            <a:chOff x="6439518" y="2955122"/>
            <a:chExt cx="1767892" cy="1572193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4C358F6-285E-5519-9DFF-78EC071355E5}"/>
                </a:ext>
              </a:extLst>
            </p:cNvPr>
            <p:cNvSpPr txBox="1"/>
            <p:nvPr/>
          </p:nvSpPr>
          <p:spPr>
            <a:xfrm>
              <a:off x="6652263" y="4281094"/>
              <a:ext cx="11399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856E13D-AE0C-2853-FBC6-1F1D3C23C4F6}"/>
                </a:ext>
              </a:extLst>
            </p:cNvPr>
            <p:cNvSpPr txBox="1"/>
            <p:nvPr/>
          </p:nvSpPr>
          <p:spPr>
            <a:xfrm>
              <a:off x="6439518" y="2955122"/>
              <a:ext cx="17678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Convolutional Layer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8192D8D4-2FF9-91B8-6359-ACF3A7F0C010}"/>
                </a:ext>
              </a:extLst>
            </p:cNvPr>
            <p:cNvGrpSpPr/>
            <p:nvPr/>
          </p:nvGrpSpPr>
          <p:grpSpPr>
            <a:xfrm>
              <a:off x="6662328" y="3299889"/>
              <a:ext cx="1066992" cy="916912"/>
              <a:chOff x="6610350" y="3463493"/>
              <a:chExt cx="1066992" cy="916912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902B962-FC5D-5905-0B5D-CDA0421616A2}"/>
                  </a:ext>
                </a:extLst>
              </p:cNvPr>
              <p:cNvGrpSpPr/>
              <p:nvPr/>
            </p:nvGrpSpPr>
            <p:grpSpPr>
              <a:xfrm>
                <a:off x="6622705" y="3478814"/>
                <a:ext cx="1029389" cy="900652"/>
                <a:chOff x="7244558" y="1261164"/>
                <a:chExt cx="1029389" cy="900652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0C91EA62-0933-A6E5-2FFA-599F5E223115}"/>
                    </a:ext>
                  </a:extLst>
                </p:cNvPr>
                <p:cNvGrpSpPr/>
                <p:nvPr/>
              </p:nvGrpSpPr>
              <p:grpSpPr>
                <a:xfrm>
                  <a:off x="7660121" y="1261164"/>
                  <a:ext cx="613826" cy="539375"/>
                  <a:chOff x="6695332" y="2141465"/>
                  <a:chExt cx="1964469" cy="1936433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F7AF59F0-7866-7B06-A20D-599702A8A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137DFCF0-C2C8-4734-550F-ABDBE1939F3F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</p:grpSpPr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782D6AFE-A5E1-24DC-5FF5-0A67690C96D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:a16="http://schemas.microsoft.com/office/drawing/2014/main" id="{645269E4-5AB9-F3A4-CAA8-2DDF811BD8D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0C8ADBA4-3CDE-5BA0-D1AC-60EB3880D0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A60F5B11-AAD4-D4D7-6182-4B251EC5F93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solidFill>
                    <a:srgbClr val="FF0000"/>
                  </a:solidFill>
                </p:grpSpPr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8F8F325E-9A9E-E8ED-813B-3770518EFC5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FA872FED-6FC4-58D5-393D-5F0660F0EF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9E84A3D1-E739-A19B-771D-6B9CFBBF9DE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F88048A4-E96C-9FA7-03D4-B1745AEB0B96}"/>
                    </a:ext>
                  </a:extLst>
                </p:cNvPr>
                <p:cNvGrpSpPr/>
                <p:nvPr/>
              </p:nvGrpSpPr>
              <p:grpSpPr>
                <a:xfrm>
                  <a:off x="7398013" y="1323950"/>
                  <a:ext cx="786060" cy="702517"/>
                  <a:chOff x="6428839" y="3418397"/>
                  <a:chExt cx="786060" cy="702517"/>
                </a:xfrm>
              </p:grpSpPr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E69C86D1-CA6A-AA89-4820-A21F98B2E19F}"/>
                      </a:ext>
                    </a:extLst>
                  </p:cNvPr>
                  <p:cNvGrpSpPr/>
                  <p:nvPr/>
                </p:nvGrpSpPr>
                <p:grpSpPr>
                  <a:xfrm>
                    <a:off x="6601073" y="3418397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1BA945BD-0AF3-8F86-BF3C-F2FAB4ABAF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68" name="Group 267">
                      <a:extLst>
                        <a:ext uri="{FF2B5EF4-FFF2-40B4-BE49-F238E27FC236}">
                          <a16:creationId xmlns:a16="http://schemas.microsoft.com/office/drawing/2014/main" id="{DC7BEA28-977F-C742-9C19-5928C643C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73" name="Straight Connector 272">
                        <a:extLst>
                          <a:ext uri="{FF2B5EF4-FFF2-40B4-BE49-F238E27FC236}">
                            <a16:creationId xmlns:a16="http://schemas.microsoft.com/office/drawing/2014/main" id="{16915AF8-696E-53C2-ED2A-BDAA8F0278F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AD8AD8E9-6A6C-1E72-B4C5-E20722AF75D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04A77CB6-5EC6-3FB9-BB3A-42744284220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9B7C565E-880C-AB86-E71D-38D9288CCE3E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70" name="Straight Connector 269">
                        <a:extLst>
                          <a:ext uri="{FF2B5EF4-FFF2-40B4-BE49-F238E27FC236}">
                            <a16:creationId xmlns:a16="http://schemas.microsoft.com/office/drawing/2014/main" id="{3B8B9FF8-FE6D-FB86-313F-29D0EC51205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1" name="Straight Connector 270">
                        <a:extLst>
                          <a:ext uri="{FF2B5EF4-FFF2-40B4-BE49-F238E27FC236}">
                            <a16:creationId xmlns:a16="http://schemas.microsoft.com/office/drawing/2014/main" id="{8BE3C192-8BC4-DE5E-FF35-3DD7F91F101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" name="Straight Connector 271">
                        <a:extLst>
                          <a:ext uri="{FF2B5EF4-FFF2-40B4-BE49-F238E27FC236}">
                            <a16:creationId xmlns:a16="http://schemas.microsoft.com/office/drawing/2014/main" id="{7633B2D8-F677-116C-2D9E-DA038F32A68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35C6BE20-EE13-935B-2711-78225F00AD70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56" y="3505464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8E7046B1-6D77-545E-C315-686826F581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58" name="Group 257">
                      <a:extLst>
                        <a:ext uri="{FF2B5EF4-FFF2-40B4-BE49-F238E27FC236}">
                          <a16:creationId xmlns:a16="http://schemas.microsoft.com/office/drawing/2014/main" id="{C8F22CFA-BA35-C258-3E86-42E90DCDE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429601DF-5B02-3275-20B9-378D6E64F05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89B0C92-2E5C-0A97-7B97-19863C41183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9FB3AA3C-FF15-E592-E46C-ED41965E0AF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59" name="Group 258">
                      <a:extLst>
                        <a:ext uri="{FF2B5EF4-FFF2-40B4-BE49-F238E27FC236}">
                          <a16:creationId xmlns:a16="http://schemas.microsoft.com/office/drawing/2014/main" id="{B7BC892C-1FBB-57A9-8194-15171909F66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0F61386E-A316-A2C0-E06C-35FC8B0741A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3D744618-ED39-E26E-F086-2D790DE0110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9A8AB906-6943-6858-E421-4496F5D2605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738829C6-77B0-D89E-E210-7FCA12EA9AEC}"/>
                      </a:ext>
                    </a:extLst>
                  </p:cNvPr>
                  <p:cNvGrpSpPr/>
                  <p:nvPr/>
                </p:nvGrpSpPr>
                <p:grpSpPr>
                  <a:xfrm>
                    <a:off x="6428839" y="3581539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0D665692-9216-C40B-DE2C-E862DDBC90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48" name="Group 247">
                      <a:extLst>
                        <a:ext uri="{FF2B5EF4-FFF2-40B4-BE49-F238E27FC236}">
                          <a16:creationId xmlns:a16="http://schemas.microsoft.com/office/drawing/2014/main" id="{569AF465-D0B7-4672-19A1-5982122F7C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53" name="Straight Connector 252">
                        <a:extLst>
                          <a:ext uri="{FF2B5EF4-FFF2-40B4-BE49-F238E27FC236}">
                            <a16:creationId xmlns:a16="http://schemas.microsoft.com/office/drawing/2014/main" id="{856F52EC-FC1A-841C-1712-6E8AAE9C7CA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" name="Straight Connector 253">
                        <a:extLst>
                          <a:ext uri="{FF2B5EF4-FFF2-40B4-BE49-F238E27FC236}">
                            <a16:creationId xmlns:a16="http://schemas.microsoft.com/office/drawing/2014/main" id="{6965C0E0-27CF-0FB8-7E0D-079B956D6D2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" name="Straight Connector 254">
                        <a:extLst>
                          <a:ext uri="{FF2B5EF4-FFF2-40B4-BE49-F238E27FC236}">
                            <a16:creationId xmlns:a16="http://schemas.microsoft.com/office/drawing/2014/main" id="{A9C7F9FD-AB9A-B357-01DA-5DBB82F73BA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3C97015B-7FA7-B855-F5A7-8E98048B457A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50" name="Straight Connector 249">
                        <a:extLst>
                          <a:ext uri="{FF2B5EF4-FFF2-40B4-BE49-F238E27FC236}">
                            <a16:creationId xmlns:a16="http://schemas.microsoft.com/office/drawing/2014/main" id="{9D2AC067-91E7-944A-FF7D-A7B7C5D274B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1" name="Straight Connector 250">
                        <a:extLst>
                          <a:ext uri="{FF2B5EF4-FFF2-40B4-BE49-F238E27FC236}">
                            <a16:creationId xmlns:a16="http://schemas.microsoft.com/office/drawing/2014/main" id="{03A7E52B-2BFE-8EC2-2E37-381ACA1DA38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2" name="Straight Connector 251">
                        <a:extLst>
                          <a:ext uri="{FF2B5EF4-FFF2-40B4-BE49-F238E27FC236}">
                            <a16:creationId xmlns:a16="http://schemas.microsoft.com/office/drawing/2014/main" id="{E5797A70-CCE6-7001-F9CC-50C73C1E00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33317ED1-5A6F-B0D8-E3A1-F973FF1F0B84}"/>
                    </a:ext>
                  </a:extLst>
                </p:cNvPr>
                <p:cNvGrpSpPr/>
                <p:nvPr/>
              </p:nvGrpSpPr>
              <p:grpSpPr>
                <a:xfrm>
                  <a:off x="7319840" y="1551494"/>
                  <a:ext cx="613825" cy="539375"/>
                  <a:chOff x="6695332" y="2141465"/>
                  <a:chExt cx="1964469" cy="1936433"/>
                </a:xfrm>
                <a:solidFill>
                  <a:srgbClr val="B9FFD9">
                    <a:alpha val="40000"/>
                  </a:srgbClr>
                </a:solidFill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34485E36-AADB-2B18-1176-49EF62634E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D78F6098-0538-212C-89C2-EE65C0E56329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1C5C4E16-211D-B5B1-F8F7-40CDBE01FDB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" name="Straight Connector 119">
                      <a:extLst>
                        <a:ext uri="{FF2B5EF4-FFF2-40B4-BE49-F238E27FC236}">
                          <a16:creationId xmlns:a16="http://schemas.microsoft.com/office/drawing/2014/main" id="{06A168F9-951B-CF60-56CD-78379556500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11C25BC4-BFF8-878C-F7CB-E7A5694C5A8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66B51760-5FB4-8489-CBA0-0A0C62A6FB5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17AF6DB3-6ADF-196A-D577-F7B7E7AF71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D4CC2BD6-C25A-CA18-C534-D1BE37F47E6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DF266BB3-5D33-7E03-104F-E64E4A79B6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FC0084D4-D43A-341C-2498-4F5C44A820C7}"/>
                    </a:ext>
                  </a:extLst>
                </p:cNvPr>
                <p:cNvGrpSpPr/>
                <p:nvPr/>
              </p:nvGrpSpPr>
              <p:grpSpPr>
                <a:xfrm>
                  <a:off x="7244558" y="1622441"/>
                  <a:ext cx="613825" cy="539375"/>
                  <a:chOff x="6695332" y="2141465"/>
                  <a:chExt cx="1964469" cy="1936433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87953B58-E549-4751-F9D2-A538370D77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59" name="Group 158">
                    <a:extLst>
                      <a:ext uri="{FF2B5EF4-FFF2-40B4-BE49-F238E27FC236}">
                        <a16:creationId xmlns:a16="http://schemas.microsoft.com/office/drawing/2014/main" id="{8E1C6A47-293A-C0B3-9147-189EB65C322B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CD79F008-3F1E-2FFB-41B2-CBB61E8424C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8E8FB74A-A3CA-4D9F-756E-DF2EBAC6967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46DECE1C-58C0-F151-2876-914FACF604D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9EBC5157-629B-AD96-4F9C-335C66F5092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B5087A56-390A-E507-EA3B-310D224AED8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75B23C55-3974-CA6E-A618-65BAE4E76D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9331894E-9CB0-2D82-FCA0-E5C2F131D9C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</p:grp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B4A91FF5-7413-3D8B-09B0-7EC80BD988BA}"/>
                  </a:ext>
                </a:extLst>
              </p:cNvPr>
              <p:cNvCxnSpPr/>
              <p:nvPr/>
            </p:nvCxnSpPr>
            <p:spPr bwMode="auto">
              <a:xfrm flipV="1">
                <a:off x="6610350" y="3463656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4505DEB1-A70C-D9D7-5F58-3F7A8EE245EA}"/>
                  </a:ext>
                </a:extLst>
              </p:cNvPr>
              <p:cNvCxnSpPr/>
              <p:nvPr/>
            </p:nvCxnSpPr>
            <p:spPr bwMode="auto">
              <a:xfrm flipV="1">
                <a:off x="7238506" y="3986624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8361B144-E10A-3DE9-20DC-F2D087BE767A}"/>
                  </a:ext>
                </a:extLst>
              </p:cNvPr>
              <p:cNvCxnSpPr/>
              <p:nvPr/>
            </p:nvCxnSpPr>
            <p:spPr bwMode="auto">
              <a:xfrm flipV="1">
                <a:off x="7218988" y="3463493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71CA0C8D-0210-F669-0712-6C3905E106FE}"/>
              </a:ext>
            </a:extLst>
          </p:cNvPr>
          <p:cNvSpPr txBox="1"/>
          <p:nvPr/>
        </p:nvSpPr>
        <p:spPr>
          <a:xfrm>
            <a:off x="3662223" y="3040011"/>
            <a:ext cx="17311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/>
              <a:t>…       …</a:t>
            </a: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A1DDA203-DD97-5F0C-BC2A-B802FC4954C0}"/>
              </a:ext>
            </a:extLst>
          </p:cNvPr>
          <p:cNvCxnSpPr/>
          <p:nvPr/>
        </p:nvCxnSpPr>
        <p:spPr bwMode="auto">
          <a:xfrm>
            <a:off x="2883900" y="2503396"/>
            <a:ext cx="533712" cy="14883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5B8F842A-E544-C982-6411-F797ED3003E6}"/>
              </a:ext>
            </a:extLst>
          </p:cNvPr>
          <p:cNvCxnSpPr/>
          <p:nvPr/>
        </p:nvCxnSpPr>
        <p:spPr bwMode="auto">
          <a:xfrm>
            <a:off x="2912703" y="2963724"/>
            <a:ext cx="536757" cy="3581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CB79E1E1-85CA-95F9-B993-6F4A91218A0F}"/>
              </a:ext>
            </a:extLst>
          </p:cNvPr>
          <p:cNvCxnSpPr/>
          <p:nvPr/>
        </p:nvCxnSpPr>
        <p:spPr bwMode="auto">
          <a:xfrm flipV="1">
            <a:off x="5920018" y="3303196"/>
            <a:ext cx="1026073" cy="8640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09035397-67AE-DE5E-248D-1EE47EDED053}"/>
              </a:ext>
            </a:extLst>
          </p:cNvPr>
          <p:cNvCxnSpPr/>
          <p:nvPr/>
        </p:nvCxnSpPr>
        <p:spPr bwMode="auto">
          <a:xfrm flipV="1">
            <a:off x="5913999" y="2992706"/>
            <a:ext cx="914100" cy="3426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EA7E444E-BDF8-04ED-78BA-54E68839E5C6}"/>
              </a:ext>
            </a:extLst>
          </p:cNvPr>
          <p:cNvCxnSpPr/>
          <p:nvPr/>
        </p:nvCxnSpPr>
        <p:spPr bwMode="auto">
          <a:xfrm>
            <a:off x="5894636" y="2571679"/>
            <a:ext cx="921090" cy="1348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DD7D2140-DDFC-E581-0CEB-2D3F7380B194}"/>
              </a:ext>
            </a:extLst>
          </p:cNvPr>
          <p:cNvCxnSpPr/>
          <p:nvPr/>
        </p:nvCxnSpPr>
        <p:spPr bwMode="auto">
          <a:xfrm>
            <a:off x="5700964" y="1541349"/>
            <a:ext cx="1127135" cy="7128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8505FF6-DBC6-2AE2-793B-63131C07D8DE}"/>
              </a:ext>
            </a:extLst>
          </p:cNvPr>
          <p:cNvGrpSpPr/>
          <p:nvPr/>
        </p:nvGrpSpPr>
        <p:grpSpPr>
          <a:xfrm>
            <a:off x="493775" y="1318630"/>
            <a:ext cx="2255134" cy="3143972"/>
            <a:chOff x="493775" y="1318630"/>
            <a:chExt cx="2255134" cy="314397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CD868AB-E08E-73C0-4D74-38D4147C45BE}"/>
                </a:ext>
              </a:extLst>
            </p:cNvPr>
            <p:cNvSpPr txBox="1"/>
            <p:nvPr/>
          </p:nvSpPr>
          <p:spPr>
            <a:xfrm>
              <a:off x="1062462" y="1318630"/>
              <a:ext cx="159674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Original matrix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846AA0B-64EB-9146-DA38-5E9A66F36DBB}"/>
                </a:ext>
              </a:extLst>
            </p:cNvPr>
            <p:cNvSpPr txBox="1"/>
            <p:nvPr/>
          </p:nvSpPr>
          <p:spPr>
            <a:xfrm>
              <a:off x="742679" y="4185603"/>
              <a:ext cx="1289754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n₁ x n₂ x </a:t>
              </a:r>
              <a:r>
                <a:rPr lang="en-US" dirty="0" err="1"/>
                <a:t>n</a:t>
              </a:r>
              <a:r>
                <a:rPr lang="en-US" baseline="-25000" dirty="0" err="1"/>
                <a:t>C</a:t>
              </a:r>
              <a:endParaRPr lang="en-US" dirty="0"/>
            </a:p>
          </p:txBody>
        </p: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4573142B-AC10-6507-1A44-0B3574E619E8}"/>
                </a:ext>
              </a:extLst>
            </p:cNvPr>
            <p:cNvGrpSpPr/>
            <p:nvPr/>
          </p:nvGrpSpPr>
          <p:grpSpPr>
            <a:xfrm>
              <a:off x="493775" y="1715296"/>
              <a:ext cx="2255134" cy="2454297"/>
              <a:chOff x="493775" y="1715296"/>
              <a:chExt cx="2255134" cy="2454297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2735F8AC-4989-1E9D-A841-8B19CC23D752}"/>
                  </a:ext>
                </a:extLst>
              </p:cNvPr>
              <p:cNvGrpSpPr/>
              <p:nvPr/>
            </p:nvGrpSpPr>
            <p:grpSpPr>
              <a:xfrm>
                <a:off x="500482" y="1724719"/>
                <a:ext cx="2248427" cy="2421658"/>
                <a:chOff x="500482" y="1724719"/>
                <a:chExt cx="2248427" cy="2421658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034F4F26-3051-EC47-C939-432F09DB5C38}"/>
                    </a:ext>
                  </a:extLst>
                </p:cNvPr>
                <p:cNvGrpSpPr/>
                <p:nvPr/>
              </p:nvGrpSpPr>
              <p:grpSpPr>
                <a:xfrm>
                  <a:off x="1017739" y="1724719"/>
                  <a:ext cx="1731170" cy="1736700"/>
                  <a:chOff x="1282885" y="2540415"/>
                  <a:chExt cx="1964469" cy="1936433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894DCAB5-31CB-BEE4-F7DB-22FD27164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6" y="2540415"/>
                    <a:ext cx="1964468" cy="1936433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DAE285C5-1D8B-0EC5-8C25-F2E384595418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2855864"/>
                    <a:ext cx="1964469" cy="1284208"/>
                    <a:chOff x="1282885" y="2855864"/>
                    <a:chExt cx="1964469" cy="1284208"/>
                  </a:xfrm>
                  <a:grpFill/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6216EF5B-D695-06D1-DCE5-929ADC74C9F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2855864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28441C3E-E3EC-71FF-94A1-009E90CF1D9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01225C67-7BDF-089D-3E9E-E9897A5C5CD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7968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28C51C30-1C4D-CC4D-C97F-2F67A62C841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7B4D9821-E989-AA2D-FAE6-4D23FF23CF2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414007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F9A7F3B7-60BC-B0A6-327A-9EC10BFF1B9E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9" y="2855410"/>
                    <a:ext cx="1848039" cy="1306457"/>
                    <a:chOff x="4191000" y="1493731"/>
                    <a:chExt cx="1524000" cy="793930"/>
                  </a:xfrm>
                  <a:grpFill/>
                </p:grpSpPr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4E30A6BF-56FE-2144-A5DE-EFD3F39EA78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5A34B9DB-45A6-C422-11CC-222B6CE04B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06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8A61F44D-0CF6-5165-EDFB-E923DC54D3E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9DDC45D7-7CF6-AECC-AE10-C7D479B28E0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4937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E16148BC-5490-09ED-196C-7506901E3AD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28766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D5654BA-BAE8-69B0-D0B4-873BF168825B}"/>
                    </a:ext>
                  </a:extLst>
                </p:cNvPr>
                <p:cNvGrpSpPr/>
                <p:nvPr/>
              </p:nvGrpSpPr>
              <p:grpSpPr>
                <a:xfrm>
                  <a:off x="1020891" y="1742431"/>
                  <a:ext cx="881311" cy="817796"/>
                  <a:chOff x="1282885" y="2584620"/>
                  <a:chExt cx="1964469" cy="1848039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60BA64D6-D7DE-A2CB-B8A1-3DCB6A049897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166656B5-8E14-CE3D-733D-454FD804C2E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3D00930B-B3A4-4418-3BEE-6BB0F3D001C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DADFB77A-BA06-E398-0712-E91444B525F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F7E23662-91C1-CA08-E7C7-6EFEB337602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9449065F-4150-BC7F-F19B-307228A9EE0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8859D1A6-81AF-288E-94B4-A1A61B8294A6}"/>
                    </a:ext>
                  </a:extLst>
                </p:cNvPr>
                <p:cNvGrpSpPr/>
                <p:nvPr/>
              </p:nvGrpSpPr>
              <p:grpSpPr>
                <a:xfrm>
                  <a:off x="882747" y="1887169"/>
                  <a:ext cx="1731170" cy="1736700"/>
                  <a:chOff x="1282885" y="2540415"/>
                  <a:chExt cx="1964469" cy="1936433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DA10F63A-C247-05BC-9858-C394749D4A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6" y="2540415"/>
                    <a:ext cx="1964468" cy="1936433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4AEC20A1-E96E-ABFF-310A-FD41F1482BDE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2855864"/>
                    <a:ext cx="1964469" cy="1284208"/>
                    <a:chOff x="1282885" y="2855864"/>
                    <a:chExt cx="1964469" cy="1284208"/>
                  </a:xfrm>
                  <a:grpFill/>
                </p:grpSpPr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9BD49B58-1088-8FB6-E599-9B3D7433C6E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2855864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E6BEE538-6CB7-3D16-14DA-CB271B1EEDB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B67E0DCB-9603-5DE5-A464-E7452119437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7968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D9E6FE03-6BA0-94BF-CFF3-8424882A69F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B24B92ED-8118-AD70-9062-2E67314CBC3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414007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368E3A66-3665-4C63-199D-6EC6D0D792A1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9" y="2855410"/>
                    <a:ext cx="1848039" cy="1306457"/>
                    <a:chOff x="4191000" y="1493731"/>
                    <a:chExt cx="1524000" cy="793930"/>
                  </a:xfrm>
                  <a:grpFill/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7A2C2527-7CB2-328E-505A-8E25ED2B311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60C746E2-C92D-4FAF-ACAE-DF8BB2A8070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06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3F6268FB-618E-8871-DC07-9FB1EF55533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CEE6A83D-7325-A439-0359-1A2EE5F00A3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4937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375D930E-7CF1-2CDC-45D6-DE8475868F5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28766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1E2E866A-E2BC-E244-944F-5DE602C35B80}"/>
                    </a:ext>
                  </a:extLst>
                </p:cNvPr>
                <p:cNvGrpSpPr/>
                <p:nvPr/>
              </p:nvGrpSpPr>
              <p:grpSpPr>
                <a:xfrm>
                  <a:off x="875936" y="1893470"/>
                  <a:ext cx="881311" cy="817796"/>
                  <a:chOff x="1282885" y="2584620"/>
                  <a:chExt cx="1964469" cy="1848039"/>
                </a:xfrm>
              </p:grpSpPr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68994780-4126-EC88-AA51-F2D55889D964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9ECCE365-030C-1248-F5A3-151FF7D6C6D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1E0032CD-88A0-E008-54E1-D0457EBABCA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DCCAEF13-C794-81E8-A4F8-642C5FF396F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902F137E-45A1-CE5B-A442-7AA202E2DEF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3A0658CA-2461-8200-F86B-89FCA7C3E46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A5C12B2-19E7-15E4-50D1-5E2E83C184D1}"/>
                    </a:ext>
                  </a:extLst>
                </p:cNvPr>
                <p:cNvGrpSpPr/>
                <p:nvPr/>
              </p:nvGrpSpPr>
              <p:grpSpPr>
                <a:xfrm>
                  <a:off x="747755" y="2049619"/>
                  <a:ext cx="1731170" cy="1736700"/>
                  <a:chOff x="1282885" y="2540415"/>
                  <a:chExt cx="1964469" cy="1936433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63C2BD8B-1DD0-520A-B6F8-6BF050DB2F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6" y="2540415"/>
                    <a:ext cx="1964468" cy="1936433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D031094D-F576-3D7D-0E74-8D4BF1734C54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2855864"/>
                    <a:ext cx="1964469" cy="1284208"/>
                    <a:chOff x="1282885" y="2855864"/>
                    <a:chExt cx="1964469" cy="1284208"/>
                  </a:xfrm>
                  <a:grpFill/>
                </p:grpSpPr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1C5BFEB3-BD05-4CF0-43EB-14D6954FF67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2855864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3629AC18-61AF-804E-1153-1572AD6EF7D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4CED09BE-25D9-64EF-0663-3F2E26EC7F0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7968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90B613C2-55A5-B733-3A54-E8DEBC3FC1B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0258617A-A438-AC68-77FB-509622BE82D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414007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AFFEB0F-3874-E8E4-E54A-1EEBFE2A36BD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9" y="2855410"/>
                    <a:ext cx="1848039" cy="1306457"/>
                    <a:chOff x="4191000" y="1493731"/>
                    <a:chExt cx="1524000" cy="793930"/>
                  </a:xfrm>
                  <a:grpFill/>
                </p:grpSpPr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85EE229A-40F7-CC4E-96DE-139533AFB56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CF6F4DFF-9503-D649-F304-ADAB74456C8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06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8DB1F08A-7C85-D53A-A24F-13BF3DE1F44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096FFAEA-E3D1-E021-C1F4-FF340E56529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4937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FF6A4715-D0E1-329C-A08A-EFF0971449B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28766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B6732120-AC08-E87F-4701-2D2278F566FF}"/>
                    </a:ext>
                  </a:extLst>
                </p:cNvPr>
                <p:cNvGrpSpPr/>
                <p:nvPr/>
              </p:nvGrpSpPr>
              <p:grpSpPr>
                <a:xfrm>
                  <a:off x="742679" y="2066918"/>
                  <a:ext cx="881311" cy="817796"/>
                  <a:chOff x="1282885" y="2584620"/>
                  <a:chExt cx="1964469" cy="1848039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A0B97931-4CF6-51C4-A3AE-0A55C704D8E2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B858B8DD-F9E1-D18F-B7B9-024307378D4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15195023-54DD-3B9D-309A-85520BE0897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EFA963D7-4D86-4900-0514-806E763D62E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0425898A-1B01-0980-F2AC-2FE2451E044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9" name="Straight Connector 128">
                      <a:extLst>
                        <a:ext uri="{FF2B5EF4-FFF2-40B4-BE49-F238E27FC236}">
                          <a16:creationId xmlns:a16="http://schemas.microsoft.com/office/drawing/2014/main" id="{72C2801F-16F2-78DB-C0D5-6B4A5724C35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A30C9DD-B7B7-BE02-98FC-CC134AEACB7C}"/>
                    </a:ext>
                  </a:extLst>
                </p:cNvPr>
                <p:cNvGrpSpPr/>
                <p:nvPr/>
              </p:nvGrpSpPr>
              <p:grpSpPr>
                <a:xfrm>
                  <a:off x="634565" y="2250899"/>
                  <a:ext cx="1731170" cy="1736700"/>
                  <a:chOff x="1282885" y="2540416"/>
                  <a:chExt cx="1964469" cy="1936433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AB310E46-C02A-1546-41CA-D6C3187BEF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6" y="2540415"/>
                    <a:ext cx="1964468" cy="1936433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241C31B8-10DB-AA41-6972-C9C7A0E409DC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2855864"/>
                    <a:ext cx="1964469" cy="1284208"/>
                    <a:chOff x="1282885" y="2855864"/>
                    <a:chExt cx="1964469" cy="1284208"/>
                  </a:xfrm>
                  <a:grpFill/>
                </p:grpSpPr>
                <p:cxnSp>
                  <p:nvCxnSpPr>
                    <p:cNvPr id="223" name="Straight Connector 222">
                      <a:extLst>
                        <a:ext uri="{FF2B5EF4-FFF2-40B4-BE49-F238E27FC236}">
                          <a16:creationId xmlns:a16="http://schemas.microsoft.com/office/drawing/2014/main" id="{86260474-9CF1-A111-1A87-3ED0C4C9FB7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2855864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4" name="Straight Connector 233">
                      <a:extLst>
                        <a:ext uri="{FF2B5EF4-FFF2-40B4-BE49-F238E27FC236}">
                          <a16:creationId xmlns:a16="http://schemas.microsoft.com/office/drawing/2014/main" id="{F6042309-16E5-73AF-F878-AB0550D5FF3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8" name="Straight Connector 277">
                      <a:extLst>
                        <a:ext uri="{FF2B5EF4-FFF2-40B4-BE49-F238E27FC236}">
                          <a16:creationId xmlns:a16="http://schemas.microsoft.com/office/drawing/2014/main" id="{2E514594-5422-8D46-CE7F-7A0D7F00354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7968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0" name="Straight Connector 279">
                      <a:extLst>
                        <a:ext uri="{FF2B5EF4-FFF2-40B4-BE49-F238E27FC236}">
                          <a16:creationId xmlns:a16="http://schemas.microsoft.com/office/drawing/2014/main" id="{10927978-B404-1251-398D-BAA4CE5C449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1" name="Straight Connector 280">
                      <a:extLst>
                        <a:ext uri="{FF2B5EF4-FFF2-40B4-BE49-F238E27FC236}">
                          <a16:creationId xmlns:a16="http://schemas.microsoft.com/office/drawing/2014/main" id="{48DD3AD4-AA2E-9B0F-7E04-02EB8562DE2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414007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B0385FF5-E9A4-93EF-AAFC-952F3D44CF2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9" y="2855410"/>
                    <a:ext cx="1848039" cy="1306457"/>
                    <a:chOff x="4191000" y="1493731"/>
                    <a:chExt cx="1524000" cy="793930"/>
                  </a:xfrm>
                  <a:grpFill/>
                </p:grpSpPr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BDF97430-F781-4F5E-720F-B20020CC655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D454DA5A-1781-AB92-EFFB-40D2A347105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06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8" name="Straight Connector 167">
                      <a:extLst>
                        <a:ext uri="{FF2B5EF4-FFF2-40B4-BE49-F238E27FC236}">
                          <a16:creationId xmlns:a16="http://schemas.microsoft.com/office/drawing/2014/main" id="{CC23517C-19F9-ABC2-984A-3C106C86841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9" name="Straight Connector 168">
                      <a:extLst>
                        <a:ext uri="{FF2B5EF4-FFF2-40B4-BE49-F238E27FC236}">
                          <a16:creationId xmlns:a16="http://schemas.microsoft.com/office/drawing/2014/main" id="{853F8BBB-E9CB-25F5-4A17-2B24FDDA389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4937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2" name="Straight Connector 181">
                      <a:extLst>
                        <a:ext uri="{FF2B5EF4-FFF2-40B4-BE49-F238E27FC236}">
                          <a16:creationId xmlns:a16="http://schemas.microsoft.com/office/drawing/2014/main" id="{F1C5A092-D442-EA39-C219-45F0749D08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28766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1C45514-80AB-F975-417D-436ADB7469F8}"/>
                    </a:ext>
                  </a:extLst>
                </p:cNvPr>
                <p:cNvGrpSpPr/>
                <p:nvPr/>
              </p:nvGrpSpPr>
              <p:grpSpPr>
                <a:xfrm>
                  <a:off x="500482" y="2409677"/>
                  <a:ext cx="1731170" cy="1736700"/>
                  <a:chOff x="1282885" y="2540416"/>
                  <a:chExt cx="1964469" cy="1936433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B9D4635A-8597-1C73-916A-50A902CC0C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6" y="2540416"/>
                    <a:ext cx="1964468" cy="1936433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988AF393-65B5-E3D3-FF63-47B6E2FC15DB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2855865"/>
                    <a:ext cx="1964469" cy="1284209"/>
                    <a:chOff x="1282885" y="2855864"/>
                    <a:chExt cx="1964469" cy="1284208"/>
                  </a:xfrm>
                  <a:grpFill/>
                </p:grpSpPr>
                <p:cxnSp>
                  <p:nvCxnSpPr>
                    <p:cNvPr id="301" name="Straight Connector 300">
                      <a:extLst>
                        <a:ext uri="{FF2B5EF4-FFF2-40B4-BE49-F238E27FC236}">
                          <a16:creationId xmlns:a16="http://schemas.microsoft.com/office/drawing/2014/main" id="{D176E440-617F-7F68-590A-9943960DD14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2855864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2" name="Straight Connector 301">
                      <a:extLst>
                        <a:ext uri="{FF2B5EF4-FFF2-40B4-BE49-F238E27FC236}">
                          <a16:creationId xmlns:a16="http://schemas.microsoft.com/office/drawing/2014/main" id="{DB785A8F-50B5-9484-E942-8947620BDC5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4" name="Straight Connector 303">
                      <a:extLst>
                        <a:ext uri="{FF2B5EF4-FFF2-40B4-BE49-F238E27FC236}">
                          <a16:creationId xmlns:a16="http://schemas.microsoft.com/office/drawing/2014/main" id="{52A1542F-AF6E-FA43-3C44-54368086480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7968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5" name="Straight Connector 304">
                      <a:extLst>
                        <a:ext uri="{FF2B5EF4-FFF2-40B4-BE49-F238E27FC236}">
                          <a16:creationId xmlns:a16="http://schemas.microsoft.com/office/drawing/2014/main" id="{2D20686A-CE18-B4B7-5944-39971D8D1EA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6" name="Straight Connector 305">
                      <a:extLst>
                        <a:ext uri="{FF2B5EF4-FFF2-40B4-BE49-F238E27FC236}">
                          <a16:creationId xmlns:a16="http://schemas.microsoft.com/office/drawing/2014/main" id="{E4A195DD-2F67-8FA3-6334-B5AB23F8F95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414007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91" name="Group 290">
                    <a:extLst>
                      <a:ext uri="{FF2B5EF4-FFF2-40B4-BE49-F238E27FC236}">
                        <a16:creationId xmlns:a16="http://schemas.microsoft.com/office/drawing/2014/main" id="{DAFEACC7-DC65-80FC-8E58-CAF15522341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9" y="2855410"/>
                    <a:ext cx="1848039" cy="1306457"/>
                    <a:chOff x="4191000" y="1493731"/>
                    <a:chExt cx="1524000" cy="793930"/>
                  </a:xfrm>
                  <a:grpFill/>
                </p:grpSpPr>
                <p:cxnSp>
                  <p:nvCxnSpPr>
                    <p:cNvPr id="293" name="Straight Connector 292">
                      <a:extLst>
                        <a:ext uri="{FF2B5EF4-FFF2-40B4-BE49-F238E27FC236}">
                          <a16:creationId xmlns:a16="http://schemas.microsoft.com/office/drawing/2014/main" id="{BC891E02-E54C-3EF0-54DD-1AB2590CFCA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4" name="Straight Connector 293">
                      <a:extLst>
                        <a:ext uri="{FF2B5EF4-FFF2-40B4-BE49-F238E27FC236}">
                          <a16:creationId xmlns:a16="http://schemas.microsoft.com/office/drawing/2014/main" id="{A8B9B473-5A06-02C8-323F-D31410D9490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06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5" name="Straight Connector 294">
                      <a:extLst>
                        <a:ext uri="{FF2B5EF4-FFF2-40B4-BE49-F238E27FC236}">
                          <a16:creationId xmlns:a16="http://schemas.microsoft.com/office/drawing/2014/main" id="{22529934-C0CE-F43F-E562-3BC4C2AC998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" name="Straight Connector 296">
                      <a:extLst>
                        <a:ext uri="{FF2B5EF4-FFF2-40B4-BE49-F238E27FC236}">
                          <a16:creationId xmlns:a16="http://schemas.microsoft.com/office/drawing/2014/main" id="{7F37EA0E-FC6E-F900-D3A7-6C2144F6440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4937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9" name="Straight Connector 298">
                      <a:extLst>
                        <a:ext uri="{FF2B5EF4-FFF2-40B4-BE49-F238E27FC236}">
                          <a16:creationId xmlns:a16="http://schemas.microsoft.com/office/drawing/2014/main" id="{E708E3D4-3785-6646-E08C-D9693ECD3E2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28766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C261D2B7-108B-B4D4-1BF6-6AAA99B8A67D}"/>
                    </a:ext>
                  </a:extLst>
                </p:cNvPr>
                <p:cNvGrpSpPr/>
                <p:nvPr/>
              </p:nvGrpSpPr>
              <p:grpSpPr>
                <a:xfrm>
                  <a:off x="778242" y="2684360"/>
                  <a:ext cx="1182287" cy="1135815"/>
                  <a:chOff x="1282885" y="2540416"/>
                  <a:chExt cx="1964469" cy="1936433"/>
                </a:xfrm>
                <a:solidFill>
                  <a:schemeClr val="bg1"/>
                </a:solidFill>
              </p:grpSpPr>
              <p:sp>
                <p:nvSpPr>
                  <p:cNvPr id="314" name="Rectangle 313">
                    <a:extLst>
                      <a:ext uri="{FF2B5EF4-FFF2-40B4-BE49-F238E27FC236}">
                        <a16:creationId xmlns:a16="http://schemas.microsoft.com/office/drawing/2014/main" id="{CF6E477E-ED2B-8FC2-4A6D-6E93FCA0C1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6" y="2540416"/>
                    <a:ext cx="1964468" cy="1936433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315" name="Group 314">
                    <a:extLst>
                      <a:ext uri="{FF2B5EF4-FFF2-40B4-BE49-F238E27FC236}">
                        <a16:creationId xmlns:a16="http://schemas.microsoft.com/office/drawing/2014/main" id="{F90CACB8-36E7-DCC0-F11C-E2EC63BC829B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010932"/>
                    <a:ext cx="1964469" cy="967784"/>
                    <a:chOff x="1282885" y="3010930"/>
                    <a:chExt cx="1964469" cy="967783"/>
                  </a:xfrm>
                  <a:grpFill/>
                </p:grpSpPr>
                <p:cxnSp>
                  <p:nvCxnSpPr>
                    <p:cNvPr id="323" name="Straight Connector 322">
                      <a:extLst>
                        <a:ext uri="{FF2B5EF4-FFF2-40B4-BE49-F238E27FC236}">
                          <a16:creationId xmlns:a16="http://schemas.microsoft.com/office/drawing/2014/main" id="{E67214DA-FFEE-48BC-621F-419514ED113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10930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" name="Straight Connector 323">
                      <a:extLst>
                        <a:ext uri="{FF2B5EF4-FFF2-40B4-BE49-F238E27FC236}">
                          <a16:creationId xmlns:a16="http://schemas.microsoft.com/office/drawing/2014/main" id="{E85C9C0D-3E97-1F8B-CA2D-45AB20DC6F7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494822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5" name="Straight Connector 324">
                      <a:extLst>
                        <a:ext uri="{FF2B5EF4-FFF2-40B4-BE49-F238E27FC236}">
                          <a16:creationId xmlns:a16="http://schemas.microsoft.com/office/drawing/2014/main" id="{F18447F8-ADEE-47FC-54F2-0B0DA8A3D1E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78713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316" name="Group 315">
                    <a:extLst>
                      <a:ext uri="{FF2B5EF4-FFF2-40B4-BE49-F238E27FC236}">
                        <a16:creationId xmlns:a16="http://schemas.microsoft.com/office/drawing/2014/main" id="{85D27901-F804-D7A0-EB5E-1AB272AC808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41668" y="3016668"/>
                    <a:ext cx="1848039" cy="983941"/>
                    <a:chOff x="4191000" y="1597531"/>
                    <a:chExt cx="1524000" cy="597938"/>
                  </a:xfrm>
                  <a:grpFill/>
                </p:grpSpPr>
                <p:cxnSp>
                  <p:nvCxnSpPr>
                    <p:cNvPr id="317" name="Straight Connector 316">
                      <a:extLst>
                        <a:ext uri="{FF2B5EF4-FFF2-40B4-BE49-F238E27FC236}">
                          <a16:creationId xmlns:a16="http://schemas.microsoft.com/office/drawing/2014/main" id="{F659A386-77D1-1E44-3595-DECD036E3AC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7531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8" name="Straight Connector 317">
                      <a:extLst>
                        <a:ext uri="{FF2B5EF4-FFF2-40B4-BE49-F238E27FC236}">
                          <a16:creationId xmlns:a16="http://schemas.microsoft.com/office/drawing/2014/main" id="{36B8316D-4C60-1B35-74FC-5A559E6E099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500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9" name="Straight Connector 318">
                      <a:extLst>
                        <a:ext uri="{FF2B5EF4-FFF2-40B4-BE49-F238E27FC236}">
                          <a16:creationId xmlns:a16="http://schemas.microsoft.com/office/drawing/2014/main" id="{B97A56AE-A84E-B904-30BB-AFFA5E5E5E6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469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</p:grp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A2228BD4-1DE5-7F77-0029-4C4995B4B9F3}"/>
                  </a:ext>
                </a:extLst>
              </p:cNvPr>
              <p:cNvCxnSpPr/>
              <p:nvPr/>
            </p:nvCxnSpPr>
            <p:spPr bwMode="auto">
              <a:xfrm flipV="1">
                <a:off x="493775" y="1724719"/>
                <a:ext cx="515474" cy="7023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BDB19ACD-549F-04C6-F611-876F99945651}"/>
                  </a:ext>
                </a:extLst>
              </p:cNvPr>
              <p:cNvCxnSpPr/>
              <p:nvPr/>
            </p:nvCxnSpPr>
            <p:spPr bwMode="auto">
              <a:xfrm flipV="1">
                <a:off x="2227008" y="1715296"/>
                <a:ext cx="515474" cy="7023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D8F57CD3-E395-02A0-E212-3554E78C73A4}"/>
                  </a:ext>
                </a:extLst>
              </p:cNvPr>
              <p:cNvCxnSpPr/>
              <p:nvPr/>
            </p:nvCxnSpPr>
            <p:spPr bwMode="auto">
              <a:xfrm flipV="1">
                <a:off x="2226441" y="3467279"/>
                <a:ext cx="515474" cy="70231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213" name="Object 212">
            <a:extLst>
              <a:ext uri="{FF2B5EF4-FFF2-40B4-BE49-F238E27FC236}">
                <a16:creationId xmlns:a16="http://schemas.microsoft.com/office/drawing/2014/main" id="{B3075D6D-3D4F-2A05-E692-93CB148B6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585643"/>
              </p:ext>
            </p:extLst>
          </p:nvPr>
        </p:nvGraphicFramePr>
        <p:xfrm>
          <a:off x="6996481" y="3477390"/>
          <a:ext cx="2039988" cy="1359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03034" imgH="1735885" progId="Equation.DSMT4">
                  <p:embed/>
                </p:oleObj>
              </mc:Choice>
              <mc:Fallback>
                <p:oleObj name="Equation" r:id="rId2" imgW="2603034" imgH="173588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96481" y="3477390"/>
                        <a:ext cx="2039988" cy="135957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39781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E819-D0D1-8130-5C7C-66704F6E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38150"/>
            <a:ext cx="6553200" cy="490538"/>
          </a:xfrm>
          <a:noFill/>
        </p:spPr>
        <p:txBody>
          <a:bodyPr/>
          <a:lstStyle/>
          <a:p>
            <a:r>
              <a:rPr lang="en-US" dirty="0"/>
              <a:t>Convolutional Layer for an Original Object with a Single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3781-4863-137C-0128-469B3C21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352550"/>
            <a:ext cx="7010400" cy="2387829"/>
          </a:xfrm>
        </p:spPr>
        <p:txBody>
          <a:bodyPr/>
          <a:lstStyle/>
          <a:p>
            <a:r>
              <a:rPr lang="en-US" dirty="0"/>
              <a:t>The original object can be represented with a single channel (layer).</a:t>
            </a:r>
          </a:p>
          <a:p>
            <a:r>
              <a:rPr lang="en-US" dirty="0"/>
              <a:t>Multiple filters applied to the original matrix may produce a multifeatured convolutional layer.</a:t>
            </a:r>
          </a:p>
          <a:p>
            <a:r>
              <a:rPr lang="en-US" dirty="0"/>
              <a:t>Thus, a convolutional layer represents features embedded in the original object rather than channels in it.</a:t>
            </a:r>
          </a:p>
        </p:txBody>
      </p:sp>
    </p:spTree>
    <p:extLst>
      <p:ext uri="{BB962C8B-B14F-4D97-AF65-F5344CB8AC3E}">
        <p14:creationId xmlns:p14="http://schemas.microsoft.com/office/powerpoint/2010/main" val="2947211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27" y="276118"/>
            <a:ext cx="7064373" cy="490538"/>
          </a:xfrm>
        </p:spPr>
        <p:txBody>
          <a:bodyPr/>
          <a:lstStyle/>
          <a:p>
            <a:r>
              <a:rPr lang="en-US" dirty="0"/>
              <a:t>Convolutional Layer: 2D Original Matrix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8EC14E-A155-EE08-1C57-9A7CE406B23C}"/>
              </a:ext>
            </a:extLst>
          </p:cNvPr>
          <p:cNvSpPr txBox="1"/>
          <p:nvPr/>
        </p:nvSpPr>
        <p:spPr>
          <a:xfrm>
            <a:off x="3504553" y="2507173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EEC8746-9868-A49E-7B24-97A3CED7693A}"/>
              </a:ext>
            </a:extLst>
          </p:cNvPr>
          <p:cNvCxnSpPr/>
          <p:nvPr/>
        </p:nvCxnSpPr>
        <p:spPr bwMode="auto">
          <a:xfrm flipV="1">
            <a:off x="2866218" y="1626215"/>
            <a:ext cx="460102" cy="4480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09B594-6D71-757A-598E-CC2C46A52EA8}"/>
              </a:ext>
            </a:extLst>
          </p:cNvPr>
          <p:cNvCxnSpPr/>
          <p:nvPr/>
        </p:nvCxnSpPr>
        <p:spPr bwMode="auto">
          <a:xfrm>
            <a:off x="2896107" y="3420107"/>
            <a:ext cx="545533" cy="6900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39380E2-B480-71BB-E1A2-8CE499B61694}"/>
              </a:ext>
            </a:extLst>
          </p:cNvPr>
          <p:cNvGrpSpPr/>
          <p:nvPr/>
        </p:nvGrpSpPr>
        <p:grpSpPr>
          <a:xfrm>
            <a:off x="3760116" y="2067237"/>
            <a:ext cx="823420" cy="1049633"/>
            <a:chOff x="3760116" y="2067237"/>
            <a:chExt cx="823420" cy="10496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F14F8-081F-93EE-5279-6150E51CFC3E}"/>
                </a:ext>
              </a:extLst>
            </p:cNvPr>
            <p:cNvSpPr txBox="1"/>
            <p:nvPr/>
          </p:nvSpPr>
          <p:spPr>
            <a:xfrm>
              <a:off x="3918475" y="2870649"/>
              <a:ext cx="48973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BA84BC-45F9-B351-1AAC-3F35F88B991F}"/>
                </a:ext>
              </a:extLst>
            </p:cNvPr>
            <p:cNvGrpSpPr/>
            <p:nvPr/>
          </p:nvGrpSpPr>
          <p:grpSpPr>
            <a:xfrm>
              <a:off x="3860831" y="2374049"/>
              <a:ext cx="463196" cy="475785"/>
              <a:chOff x="1282881" y="2535079"/>
              <a:chExt cx="1964473" cy="193643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707769-A1B6-D874-30A9-17735B675257}"/>
                  </a:ext>
                </a:extLst>
              </p:cNvPr>
              <p:cNvSpPr/>
              <p:nvPr/>
            </p:nvSpPr>
            <p:spPr bwMode="auto">
              <a:xfrm>
                <a:off x="1282881" y="2535079"/>
                <a:ext cx="1964467" cy="1936433"/>
              </a:xfrm>
              <a:prstGeom prst="rect">
                <a:avLst/>
              </a:prstGeom>
              <a:solidFill>
                <a:srgbClr val="FFC1C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F157A84-2A72-1CD7-4494-0A123795BD97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F688607-6C11-07E9-280D-16BA09483FAC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321D467-990B-EB33-AEB9-A8B53C146DA8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145E4B2-73DF-768C-A0C2-F9DCF8154011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8EB50C2-E822-5F1D-CFCE-1B15E91D99F1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B85DB01-CC79-7D0D-B71E-CC2BF6695D8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09882-0356-B31A-3F29-714BF84DC4FC}"/>
                </a:ext>
              </a:extLst>
            </p:cNvPr>
            <p:cNvSpPr txBox="1"/>
            <p:nvPr/>
          </p:nvSpPr>
          <p:spPr>
            <a:xfrm>
              <a:off x="3760116" y="2067237"/>
              <a:ext cx="8234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2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2B7F2E9-D873-49F4-DE34-0942FE4329EB}"/>
              </a:ext>
            </a:extLst>
          </p:cNvPr>
          <p:cNvGrpSpPr/>
          <p:nvPr/>
        </p:nvGrpSpPr>
        <p:grpSpPr>
          <a:xfrm>
            <a:off x="3760409" y="872454"/>
            <a:ext cx="686049" cy="1013496"/>
            <a:chOff x="3760409" y="872454"/>
            <a:chExt cx="686049" cy="10134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FFEBE-E2DA-A589-DA21-E99F25C8DAD9}"/>
                </a:ext>
              </a:extLst>
            </p:cNvPr>
            <p:cNvSpPr txBox="1"/>
            <p:nvPr/>
          </p:nvSpPr>
          <p:spPr>
            <a:xfrm>
              <a:off x="3864016" y="1639729"/>
              <a:ext cx="46805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</a:t>
              </a: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B750D35-20FE-ABD6-A7ED-41D5765863C3}"/>
                </a:ext>
              </a:extLst>
            </p:cNvPr>
            <p:cNvGrpSpPr/>
            <p:nvPr/>
          </p:nvGrpSpPr>
          <p:grpSpPr>
            <a:xfrm>
              <a:off x="3819056" y="1170815"/>
              <a:ext cx="468055" cy="430713"/>
              <a:chOff x="1282885" y="2540414"/>
              <a:chExt cx="1964469" cy="1936433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6907D6DC-FAF5-A516-750F-EB41DEC36C64}"/>
                  </a:ext>
                </a:extLst>
              </p:cNvPr>
              <p:cNvSpPr/>
              <p:nvPr/>
            </p:nvSpPr>
            <p:spPr bwMode="auto">
              <a:xfrm>
                <a:off x="1282887" y="2540414"/>
                <a:ext cx="1964467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3F24A85-B4F5-578F-143B-143C2077CB7D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9EC77E3-FF7B-0792-CB69-E178C327A018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2E77374-3074-DCFA-FA98-65A762AC8E8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2998A346-9F57-2C86-C223-6EC00F913F53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CD9FDE7E-8F1C-2FC4-ACE6-0BE400419F1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9C2F1F81-3B89-9512-B477-35BA827F6FCF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46F35EB-9017-B67B-AFC1-E815F6AE87F4}"/>
                </a:ext>
              </a:extLst>
            </p:cNvPr>
            <p:cNvSpPr txBox="1"/>
            <p:nvPr/>
          </p:nvSpPr>
          <p:spPr>
            <a:xfrm>
              <a:off x="3760409" y="872454"/>
              <a:ext cx="68604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5C6FF97-39F5-5C2B-0247-4BA7C0FFA3F7}"/>
              </a:ext>
            </a:extLst>
          </p:cNvPr>
          <p:cNvGrpSpPr/>
          <p:nvPr/>
        </p:nvGrpSpPr>
        <p:grpSpPr>
          <a:xfrm>
            <a:off x="4438345" y="818730"/>
            <a:ext cx="1486767" cy="1067220"/>
            <a:chOff x="5700535" y="1648527"/>
            <a:chExt cx="3176736" cy="2367449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09330DC-E964-3E8E-9CB2-5B2A562FEC92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28D37F-FC39-5233-9580-C0F57BDB802A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9237A2E-E97C-D2A0-B862-C44CFB933CE5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6AF1296-A0A7-0D90-9681-FD1A9B431830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D4B83A6-B241-2162-1478-31C0F4AB724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C00C78C-0C2B-03C3-600F-AA2D1E6817D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57C93C-F990-8DFC-A4DB-96EC3946215F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61CACE6-243E-256F-6523-112ACC848B3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3BB07CC-56E3-0240-05D9-B63856AA00B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7834B9B-58D0-1FF0-E0C8-BE05532372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10DBE9C-B867-19F7-E257-D111EBE0B603}"/>
                </a:ext>
              </a:extLst>
            </p:cNvPr>
            <p:cNvSpPr txBox="1"/>
            <p:nvPr/>
          </p:nvSpPr>
          <p:spPr>
            <a:xfrm>
              <a:off x="6239201" y="3469776"/>
              <a:ext cx="1532715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C74F22-3D6F-9A1D-4D0B-83674245ABF7}"/>
                </a:ext>
              </a:extLst>
            </p:cNvPr>
            <p:cNvSpPr txBox="1"/>
            <p:nvPr/>
          </p:nvSpPr>
          <p:spPr>
            <a:xfrm>
              <a:off x="5700535" y="1648527"/>
              <a:ext cx="3176736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1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8CD396D8-69FB-0E7A-1278-C686A2BE5DDE}"/>
              </a:ext>
            </a:extLst>
          </p:cNvPr>
          <p:cNvSpPr txBox="1"/>
          <p:nvPr/>
        </p:nvSpPr>
        <p:spPr>
          <a:xfrm>
            <a:off x="3548649" y="1292147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*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F02B399-C83F-81C9-A35C-373509E512C1}"/>
              </a:ext>
            </a:extLst>
          </p:cNvPr>
          <p:cNvSpPr txBox="1"/>
          <p:nvPr/>
        </p:nvSpPr>
        <p:spPr>
          <a:xfrm>
            <a:off x="4408207" y="1247750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1FF2D8-4490-9DC3-A82F-9C924B0D728F}"/>
              </a:ext>
            </a:extLst>
          </p:cNvPr>
          <p:cNvGrpSpPr/>
          <p:nvPr/>
        </p:nvGrpSpPr>
        <p:grpSpPr>
          <a:xfrm>
            <a:off x="4475033" y="2024988"/>
            <a:ext cx="1485539" cy="1050003"/>
            <a:chOff x="5729309" y="1656152"/>
            <a:chExt cx="3174112" cy="232925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421D84-54F2-CAD5-5F1E-5172FB81552C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9B90298-F32C-BACF-6A4E-017E4BBE811B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rgbClr val="FFC1C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9AAD98-2FDA-CCCA-998A-9CBBFF05C068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16162B2-0F09-CF43-8932-2E889635E4F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24AC0F1-8E45-1CD7-BDEA-CF5612A25AA3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926F5FA-6C1E-CB11-A06D-9082247E5A8F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758C524-99AC-552E-A39E-5A5C6D25B404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31FCFD6-24FC-3B82-5351-81CE613DE44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EF96E5D-985D-EACF-31C9-EEA4BC18D00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C5841DF-C016-1A81-E1FD-466734C538A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CB965D-0C37-79FB-6698-EC4A71C493F3}"/>
                </a:ext>
              </a:extLst>
            </p:cNvPr>
            <p:cNvSpPr txBox="1"/>
            <p:nvPr/>
          </p:nvSpPr>
          <p:spPr>
            <a:xfrm>
              <a:off x="6228677" y="3439206"/>
              <a:ext cx="1388323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CB8F7C-32CF-18DF-79C7-E4B66FD5F34E}"/>
                </a:ext>
              </a:extLst>
            </p:cNvPr>
            <p:cNvSpPr txBox="1"/>
            <p:nvPr/>
          </p:nvSpPr>
          <p:spPr>
            <a:xfrm>
              <a:off x="5729309" y="1656152"/>
              <a:ext cx="3174112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2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245B375-6C47-EA15-49EC-F244555A921D}"/>
              </a:ext>
            </a:extLst>
          </p:cNvPr>
          <p:cNvSpPr txBox="1"/>
          <p:nvPr/>
        </p:nvSpPr>
        <p:spPr>
          <a:xfrm>
            <a:off x="4424350" y="249087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9BDBE-BF5C-D9C1-AB58-F339C9030A6C}"/>
              </a:ext>
            </a:extLst>
          </p:cNvPr>
          <p:cNvSpPr txBox="1"/>
          <p:nvPr/>
        </p:nvSpPr>
        <p:spPr>
          <a:xfrm>
            <a:off x="3539372" y="4074502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591903F-035E-A0CE-4ECC-F4340BDCB25B}"/>
              </a:ext>
            </a:extLst>
          </p:cNvPr>
          <p:cNvGrpSpPr/>
          <p:nvPr/>
        </p:nvGrpSpPr>
        <p:grpSpPr>
          <a:xfrm>
            <a:off x="3725274" y="3630273"/>
            <a:ext cx="911563" cy="1054732"/>
            <a:chOff x="3725274" y="3630273"/>
            <a:chExt cx="911563" cy="10547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4A3FB85-45F9-B5ED-F900-44DC2DF63CED}"/>
                </a:ext>
              </a:extLst>
            </p:cNvPr>
            <p:cNvSpPr txBox="1"/>
            <p:nvPr/>
          </p:nvSpPr>
          <p:spPr>
            <a:xfrm>
              <a:off x="3912436" y="4438784"/>
              <a:ext cx="4921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33328B8-B3EB-0E2D-031F-E56D266274A0}"/>
                </a:ext>
              </a:extLst>
            </p:cNvPr>
            <p:cNvGrpSpPr/>
            <p:nvPr/>
          </p:nvGrpSpPr>
          <p:grpSpPr>
            <a:xfrm>
              <a:off x="3870062" y="3929720"/>
              <a:ext cx="463196" cy="475785"/>
              <a:chOff x="1282885" y="2540414"/>
              <a:chExt cx="1964469" cy="1936433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A1DEAEA-8D94-5816-51FB-771EA054FF8E}"/>
                  </a:ext>
                </a:extLst>
              </p:cNvPr>
              <p:cNvSpPr/>
              <p:nvPr/>
            </p:nvSpPr>
            <p:spPr bwMode="auto">
              <a:xfrm>
                <a:off x="1282887" y="2540414"/>
                <a:ext cx="1964467" cy="1936433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98FB18B-269C-7552-FDE9-796CD63FB23F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9C4296E7-2B51-3484-8090-A19F0E56E399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A42CD89B-A122-FCC1-48BA-96E8374E936E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827B6381-9D80-33A6-94AC-DA69DECDEB42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387929BB-D174-E3CC-DBF2-6452B3FC10B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8678D03-D8DB-369E-5453-0CF7547D71B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A449249-CFED-2B47-B555-67F7AB788C5E}"/>
                </a:ext>
              </a:extLst>
            </p:cNvPr>
            <p:cNvSpPr txBox="1"/>
            <p:nvPr/>
          </p:nvSpPr>
          <p:spPr>
            <a:xfrm>
              <a:off x="3725274" y="3630273"/>
              <a:ext cx="91156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baseline="-250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6C534A5-4080-CB6F-2D7E-D842A2274B58}"/>
              </a:ext>
            </a:extLst>
          </p:cNvPr>
          <p:cNvGrpSpPr/>
          <p:nvPr/>
        </p:nvGrpSpPr>
        <p:grpSpPr>
          <a:xfrm>
            <a:off x="4506246" y="3569202"/>
            <a:ext cx="1485539" cy="1104814"/>
            <a:chOff x="4506246" y="3569202"/>
            <a:chExt cx="1485539" cy="1104814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359592F-D133-6BDF-40B0-B1079281BC1E}"/>
                </a:ext>
              </a:extLst>
            </p:cNvPr>
            <p:cNvGrpSpPr/>
            <p:nvPr/>
          </p:nvGrpSpPr>
          <p:grpSpPr>
            <a:xfrm>
              <a:off x="4701333" y="3876689"/>
              <a:ext cx="613826" cy="539375"/>
              <a:chOff x="6695332" y="2141465"/>
              <a:chExt cx="1964469" cy="1936433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6CECE3D-B4A8-D236-C746-F7E9073C2ED6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BB1DCC9-100A-5302-E453-71CBC5D0915B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CF1A717-4252-1FA6-E31A-37EFF23138DE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7DBF68C-DC79-31FE-CADE-E952AE1737D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B7D2308-C45E-9754-D8C7-DB539FB34B0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CF01BAC-F96F-CDDB-4700-F1A14C78BC01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EDDCF05-FB69-5BCE-CB0C-4635FB22D69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837D016C-85FF-8F3A-5546-C8318795F18B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ABDA98B0-BBE0-68E4-0343-253B7CE6F5E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5FA6D38-B6CB-D881-EECF-F5E49FC8AB53}"/>
                </a:ext>
              </a:extLst>
            </p:cNvPr>
            <p:cNvSpPr txBox="1"/>
            <p:nvPr/>
          </p:nvSpPr>
          <p:spPr>
            <a:xfrm>
              <a:off x="4739410" y="4427795"/>
              <a:ext cx="6497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8CC2C02-25BB-DC56-48C5-4C30A9717783}"/>
                </a:ext>
              </a:extLst>
            </p:cNvPr>
            <p:cNvSpPr txBox="1"/>
            <p:nvPr/>
          </p:nvSpPr>
          <p:spPr>
            <a:xfrm>
              <a:off x="4506246" y="3569202"/>
              <a:ext cx="148553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dirty="0"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C50C327C-7FC9-1413-1EBD-A37AE961E0D0}"/>
              </a:ext>
            </a:extLst>
          </p:cNvPr>
          <p:cNvSpPr txBox="1"/>
          <p:nvPr/>
        </p:nvSpPr>
        <p:spPr>
          <a:xfrm>
            <a:off x="4427257" y="404483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1603DD4-F39D-C8F1-45F0-6F63C304DFDE}"/>
              </a:ext>
            </a:extLst>
          </p:cNvPr>
          <p:cNvGrpSpPr/>
          <p:nvPr/>
        </p:nvGrpSpPr>
        <p:grpSpPr>
          <a:xfrm>
            <a:off x="6946091" y="1744274"/>
            <a:ext cx="1767892" cy="1572193"/>
            <a:chOff x="6439518" y="2955122"/>
            <a:chExt cx="1767892" cy="1572193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4C358F6-285E-5519-9DFF-78EC071355E5}"/>
                </a:ext>
              </a:extLst>
            </p:cNvPr>
            <p:cNvSpPr txBox="1"/>
            <p:nvPr/>
          </p:nvSpPr>
          <p:spPr>
            <a:xfrm>
              <a:off x="6652263" y="4281094"/>
              <a:ext cx="11399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856E13D-AE0C-2853-FBC6-1F1D3C23C4F6}"/>
                </a:ext>
              </a:extLst>
            </p:cNvPr>
            <p:cNvSpPr txBox="1"/>
            <p:nvPr/>
          </p:nvSpPr>
          <p:spPr>
            <a:xfrm>
              <a:off x="6439518" y="2955122"/>
              <a:ext cx="17678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Convolutional Layer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8192D8D4-2FF9-91B8-6359-ACF3A7F0C010}"/>
                </a:ext>
              </a:extLst>
            </p:cNvPr>
            <p:cNvGrpSpPr/>
            <p:nvPr/>
          </p:nvGrpSpPr>
          <p:grpSpPr>
            <a:xfrm>
              <a:off x="6662328" y="3299889"/>
              <a:ext cx="1066992" cy="916912"/>
              <a:chOff x="6610350" y="3463493"/>
              <a:chExt cx="1066992" cy="916912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902B962-FC5D-5905-0B5D-CDA0421616A2}"/>
                  </a:ext>
                </a:extLst>
              </p:cNvPr>
              <p:cNvGrpSpPr/>
              <p:nvPr/>
            </p:nvGrpSpPr>
            <p:grpSpPr>
              <a:xfrm>
                <a:off x="6622705" y="3478814"/>
                <a:ext cx="1029389" cy="900652"/>
                <a:chOff x="7244558" y="1261164"/>
                <a:chExt cx="1029389" cy="900652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0C91EA62-0933-A6E5-2FFA-599F5E223115}"/>
                    </a:ext>
                  </a:extLst>
                </p:cNvPr>
                <p:cNvGrpSpPr/>
                <p:nvPr/>
              </p:nvGrpSpPr>
              <p:grpSpPr>
                <a:xfrm>
                  <a:off x="7660121" y="1261164"/>
                  <a:ext cx="613826" cy="539375"/>
                  <a:chOff x="6695332" y="2141465"/>
                  <a:chExt cx="1964469" cy="1936433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F7AF59F0-7866-7B06-A20D-599702A8A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137DFCF0-C2C8-4734-550F-ABDBE1939F3F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</p:grpSpPr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782D6AFE-A5E1-24DC-5FF5-0A67690C96D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:a16="http://schemas.microsoft.com/office/drawing/2014/main" id="{645269E4-5AB9-F3A4-CAA8-2DDF811BD8D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0C8ADBA4-3CDE-5BA0-D1AC-60EB3880D0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A60F5B11-AAD4-D4D7-6182-4B251EC5F93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solidFill>
                    <a:srgbClr val="FF0000"/>
                  </a:solidFill>
                </p:grpSpPr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8F8F325E-9A9E-E8ED-813B-3770518EFC5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FA872FED-6FC4-58D5-393D-5F0660F0EF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9E84A3D1-E739-A19B-771D-6B9CFBBF9DE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F88048A4-E96C-9FA7-03D4-B1745AEB0B96}"/>
                    </a:ext>
                  </a:extLst>
                </p:cNvPr>
                <p:cNvGrpSpPr/>
                <p:nvPr/>
              </p:nvGrpSpPr>
              <p:grpSpPr>
                <a:xfrm>
                  <a:off x="7398013" y="1323950"/>
                  <a:ext cx="786060" cy="702517"/>
                  <a:chOff x="6428839" y="3418397"/>
                  <a:chExt cx="786060" cy="702517"/>
                </a:xfrm>
              </p:grpSpPr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E69C86D1-CA6A-AA89-4820-A21F98B2E19F}"/>
                      </a:ext>
                    </a:extLst>
                  </p:cNvPr>
                  <p:cNvGrpSpPr/>
                  <p:nvPr/>
                </p:nvGrpSpPr>
                <p:grpSpPr>
                  <a:xfrm>
                    <a:off x="6601073" y="3418397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1BA945BD-0AF3-8F86-BF3C-F2FAB4ABAF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68" name="Group 267">
                      <a:extLst>
                        <a:ext uri="{FF2B5EF4-FFF2-40B4-BE49-F238E27FC236}">
                          <a16:creationId xmlns:a16="http://schemas.microsoft.com/office/drawing/2014/main" id="{DC7BEA28-977F-C742-9C19-5928C643C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73" name="Straight Connector 272">
                        <a:extLst>
                          <a:ext uri="{FF2B5EF4-FFF2-40B4-BE49-F238E27FC236}">
                            <a16:creationId xmlns:a16="http://schemas.microsoft.com/office/drawing/2014/main" id="{16915AF8-696E-53C2-ED2A-BDAA8F0278F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AD8AD8E9-6A6C-1E72-B4C5-E20722AF75D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04A77CB6-5EC6-3FB9-BB3A-42744284220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9B7C565E-880C-AB86-E71D-38D9288CCE3E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70" name="Straight Connector 269">
                        <a:extLst>
                          <a:ext uri="{FF2B5EF4-FFF2-40B4-BE49-F238E27FC236}">
                            <a16:creationId xmlns:a16="http://schemas.microsoft.com/office/drawing/2014/main" id="{3B8B9FF8-FE6D-FB86-313F-29D0EC51205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1" name="Straight Connector 270">
                        <a:extLst>
                          <a:ext uri="{FF2B5EF4-FFF2-40B4-BE49-F238E27FC236}">
                            <a16:creationId xmlns:a16="http://schemas.microsoft.com/office/drawing/2014/main" id="{8BE3C192-8BC4-DE5E-FF35-3DD7F91F101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" name="Straight Connector 271">
                        <a:extLst>
                          <a:ext uri="{FF2B5EF4-FFF2-40B4-BE49-F238E27FC236}">
                            <a16:creationId xmlns:a16="http://schemas.microsoft.com/office/drawing/2014/main" id="{7633B2D8-F677-116C-2D9E-DA038F32A68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35C6BE20-EE13-935B-2711-78225F00AD70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56" y="3505464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8E7046B1-6D77-545E-C315-686826F581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58" name="Group 257">
                      <a:extLst>
                        <a:ext uri="{FF2B5EF4-FFF2-40B4-BE49-F238E27FC236}">
                          <a16:creationId xmlns:a16="http://schemas.microsoft.com/office/drawing/2014/main" id="{C8F22CFA-BA35-C258-3E86-42E90DCDE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429601DF-5B02-3275-20B9-378D6E64F05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89B0C92-2E5C-0A97-7B97-19863C41183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9FB3AA3C-FF15-E592-E46C-ED41965E0AF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59" name="Group 258">
                      <a:extLst>
                        <a:ext uri="{FF2B5EF4-FFF2-40B4-BE49-F238E27FC236}">
                          <a16:creationId xmlns:a16="http://schemas.microsoft.com/office/drawing/2014/main" id="{B7BC892C-1FBB-57A9-8194-15171909F66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0F61386E-A316-A2C0-E06C-35FC8B0741A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3D744618-ED39-E26E-F086-2D790DE0110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9A8AB906-6943-6858-E421-4496F5D2605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738829C6-77B0-D89E-E210-7FCA12EA9AEC}"/>
                      </a:ext>
                    </a:extLst>
                  </p:cNvPr>
                  <p:cNvGrpSpPr/>
                  <p:nvPr/>
                </p:nvGrpSpPr>
                <p:grpSpPr>
                  <a:xfrm>
                    <a:off x="6428839" y="3581539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0D665692-9216-C40B-DE2C-E862DDBC90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48" name="Group 247">
                      <a:extLst>
                        <a:ext uri="{FF2B5EF4-FFF2-40B4-BE49-F238E27FC236}">
                          <a16:creationId xmlns:a16="http://schemas.microsoft.com/office/drawing/2014/main" id="{569AF465-D0B7-4672-19A1-5982122F7C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53" name="Straight Connector 252">
                        <a:extLst>
                          <a:ext uri="{FF2B5EF4-FFF2-40B4-BE49-F238E27FC236}">
                            <a16:creationId xmlns:a16="http://schemas.microsoft.com/office/drawing/2014/main" id="{856F52EC-FC1A-841C-1712-6E8AAE9C7CA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" name="Straight Connector 253">
                        <a:extLst>
                          <a:ext uri="{FF2B5EF4-FFF2-40B4-BE49-F238E27FC236}">
                            <a16:creationId xmlns:a16="http://schemas.microsoft.com/office/drawing/2014/main" id="{6965C0E0-27CF-0FB8-7E0D-079B956D6D2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" name="Straight Connector 254">
                        <a:extLst>
                          <a:ext uri="{FF2B5EF4-FFF2-40B4-BE49-F238E27FC236}">
                            <a16:creationId xmlns:a16="http://schemas.microsoft.com/office/drawing/2014/main" id="{A9C7F9FD-AB9A-B357-01DA-5DBB82F73BA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3C97015B-7FA7-B855-F5A7-8E98048B457A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50" name="Straight Connector 249">
                        <a:extLst>
                          <a:ext uri="{FF2B5EF4-FFF2-40B4-BE49-F238E27FC236}">
                            <a16:creationId xmlns:a16="http://schemas.microsoft.com/office/drawing/2014/main" id="{9D2AC067-91E7-944A-FF7D-A7B7C5D274B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1" name="Straight Connector 250">
                        <a:extLst>
                          <a:ext uri="{FF2B5EF4-FFF2-40B4-BE49-F238E27FC236}">
                            <a16:creationId xmlns:a16="http://schemas.microsoft.com/office/drawing/2014/main" id="{03A7E52B-2BFE-8EC2-2E37-381ACA1DA38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2" name="Straight Connector 251">
                        <a:extLst>
                          <a:ext uri="{FF2B5EF4-FFF2-40B4-BE49-F238E27FC236}">
                            <a16:creationId xmlns:a16="http://schemas.microsoft.com/office/drawing/2014/main" id="{E5797A70-CCE6-7001-F9CC-50C73C1E00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33317ED1-5A6F-B0D8-E3A1-F973FF1F0B84}"/>
                    </a:ext>
                  </a:extLst>
                </p:cNvPr>
                <p:cNvGrpSpPr/>
                <p:nvPr/>
              </p:nvGrpSpPr>
              <p:grpSpPr>
                <a:xfrm>
                  <a:off x="7319840" y="1551494"/>
                  <a:ext cx="613825" cy="539375"/>
                  <a:chOff x="6695332" y="2141465"/>
                  <a:chExt cx="1964469" cy="1936433"/>
                </a:xfrm>
                <a:solidFill>
                  <a:srgbClr val="B9FFD9">
                    <a:alpha val="40000"/>
                  </a:srgbClr>
                </a:solidFill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34485E36-AADB-2B18-1176-49EF62634E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D78F6098-0538-212C-89C2-EE65C0E56329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1C5C4E16-211D-B5B1-F8F7-40CDBE01FDB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" name="Straight Connector 119">
                      <a:extLst>
                        <a:ext uri="{FF2B5EF4-FFF2-40B4-BE49-F238E27FC236}">
                          <a16:creationId xmlns:a16="http://schemas.microsoft.com/office/drawing/2014/main" id="{06A168F9-951B-CF60-56CD-78379556500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11C25BC4-BFF8-878C-F7CB-E7A5694C5A8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66B51760-5FB4-8489-CBA0-0A0C62A6FB5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17AF6DB3-6ADF-196A-D577-F7B7E7AF71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D4CC2BD6-C25A-CA18-C534-D1BE37F47E6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DF266BB3-5D33-7E03-104F-E64E4A79B6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FC0084D4-D43A-341C-2498-4F5C44A820C7}"/>
                    </a:ext>
                  </a:extLst>
                </p:cNvPr>
                <p:cNvGrpSpPr/>
                <p:nvPr/>
              </p:nvGrpSpPr>
              <p:grpSpPr>
                <a:xfrm>
                  <a:off x="7244558" y="1622441"/>
                  <a:ext cx="613825" cy="539375"/>
                  <a:chOff x="6695332" y="2141465"/>
                  <a:chExt cx="1964469" cy="1936433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87953B58-E549-4751-F9D2-A538370D77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59" name="Group 158">
                    <a:extLst>
                      <a:ext uri="{FF2B5EF4-FFF2-40B4-BE49-F238E27FC236}">
                        <a16:creationId xmlns:a16="http://schemas.microsoft.com/office/drawing/2014/main" id="{8E1C6A47-293A-C0B3-9147-189EB65C322B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CD79F008-3F1E-2FFB-41B2-CBB61E8424C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8E8FB74A-A3CA-4D9F-756E-DF2EBAC6967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46DECE1C-58C0-F151-2876-914FACF604D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9EBC5157-629B-AD96-4F9C-335C66F5092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B5087A56-390A-E507-EA3B-310D224AED8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75B23C55-3974-CA6E-A618-65BAE4E76D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9331894E-9CB0-2D82-FCA0-E5C2F131D9C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</p:grp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B4A91FF5-7413-3D8B-09B0-7EC80BD988BA}"/>
                  </a:ext>
                </a:extLst>
              </p:cNvPr>
              <p:cNvCxnSpPr/>
              <p:nvPr/>
            </p:nvCxnSpPr>
            <p:spPr bwMode="auto">
              <a:xfrm flipV="1">
                <a:off x="6610350" y="3463656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4505DEB1-A70C-D9D7-5F58-3F7A8EE245EA}"/>
                  </a:ext>
                </a:extLst>
              </p:cNvPr>
              <p:cNvCxnSpPr/>
              <p:nvPr/>
            </p:nvCxnSpPr>
            <p:spPr bwMode="auto">
              <a:xfrm flipV="1">
                <a:off x="7238506" y="3986624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8361B144-E10A-3DE9-20DC-F2D087BE767A}"/>
                  </a:ext>
                </a:extLst>
              </p:cNvPr>
              <p:cNvCxnSpPr/>
              <p:nvPr/>
            </p:nvCxnSpPr>
            <p:spPr bwMode="auto">
              <a:xfrm flipV="1">
                <a:off x="7218988" y="3463493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71CA0C8D-0210-F669-0712-6C3905E106FE}"/>
              </a:ext>
            </a:extLst>
          </p:cNvPr>
          <p:cNvSpPr txBox="1"/>
          <p:nvPr/>
        </p:nvSpPr>
        <p:spPr>
          <a:xfrm>
            <a:off x="3662477" y="3037246"/>
            <a:ext cx="17311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/>
              <a:t>…       …</a:t>
            </a: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A1DDA203-DD97-5F0C-BC2A-B802FC4954C0}"/>
              </a:ext>
            </a:extLst>
          </p:cNvPr>
          <p:cNvCxnSpPr/>
          <p:nvPr/>
        </p:nvCxnSpPr>
        <p:spPr bwMode="auto">
          <a:xfrm>
            <a:off x="2893384" y="2416462"/>
            <a:ext cx="533712" cy="14883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5B8F842A-E544-C982-6411-F797ED3003E6}"/>
              </a:ext>
            </a:extLst>
          </p:cNvPr>
          <p:cNvCxnSpPr/>
          <p:nvPr/>
        </p:nvCxnSpPr>
        <p:spPr bwMode="auto">
          <a:xfrm>
            <a:off x="2912703" y="2963724"/>
            <a:ext cx="536757" cy="3581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CB79E1E1-85CA-95F9-B993-6F4A91218A0F}"/>
              </a:ext>
            </a:extLst>
          </p:cNvPr>
          <p:cNvCxnSpPr/>
          <p:nvPr/>
        </p:nvCxnSpPr>
        <p:spPr bwMode="auto">
          <a:xfrm flipV="1">
            <a:off x="5920018" y="3303196"/>
            <a:ext cx="1026073" cy="8640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09035397-67AE-DE5E-248D-1EE47EDED053}"/>
              </a:ext>
            </a:extLst>
          </p:cNvPr>
          <p:cNvCxnSpPr/>
          <p:nvPr/>
        </p:nvCxnSpPr>
        <p:spPr bwMode="auto">
          <a:xfrm flipV="1">
            <a:off x="5913999" y="2992706"/>
            <a:ext cx="914100" cy="3426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EA7E444E-BDF8-04ED-78BA-54E68839E5C6}"/>
              </a:ext>
            </a:extLst>
          </p:cNvPr>
          <p:cNvCxnSpPr/>
          <p:nvPr/>
        </p:nvCxnSpPr>
        <p:spPr bwMode="auto">
          <a:xfrm>
            <a:off x="5894636" y="2571679"/>
            <a:ext cx="921090" cy="1348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DD7D2140-DDFC-E581-0CEB-2D3F7380B194}"/>
              </a:ext>
            </a:extLst>
          </p:cNvPr>
          <p:cNvCxnSpPr/>
          <p:nvPr/>
        </p:nvCxnSpPr>
        <p:spPr bwMode="auto">
          <a:xfrm>
            <a:off x="5700964" y="1541349"/>
            <a:ext cx="1127135" cy="7128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D1806255-750E-B312-F09A-6E06E8749154}"/>
              </a:ext>
            </a:extLst>
          </p:cNvPr>
          <p:cNvSpPr txBox="1"/>
          <p:nvPr/>
        </p:nvSpPr>
        <p:spPr>
          <a:xfrm>
            <a:off x="6937232" y="3888998"/>
            <a:ext cx="152096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dirty="0"/>
              <a:t>c₁ = n₁ - f + 1</a:t>
            </a:r>
          </a:p>
          <a:p>
            <a:r>
              <a:rPr lang="en-US" sz="1600" dirty="0"/>
              <a:t>c₂ = n₂ - f + 1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1477492-797F-D3AB-77BD-599E91C6897D}"/>
              </a:ext>
            </a:extLst>
          </p:cNvPr>
          <p:cNvGrpSpPr/>
          <p:nvPr/>
        </p:nvGrpSpPr>
        <p:grpSpPr>
          <a:xfrm>
            <a:off x="930392" y="1377594"/>
            <a:ext cx="1731170" cy="2524320"/>
            <a:chOff x="930392" y="1377594"/>
            <a:chExt cx="1731170" cy="2524320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CD868AB-E08E-73C0-4D74-38D4147C45BE}"/>
                </a:ext>
              </a:extLst>
            </p:cNvPr>
            <p:cNvSpPr txBox="1"/>
            <p:nvPr/>
          </p:nvSpPr>
          <p:spPr>
            <a:xfrm>
              <a:off x="1006521" y="1377594"/>
              <a:ext cx="159674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Original matrix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846AA0B-64EB-9146-DA38-5E9A66F36DBB}"/>
                </a:ext>
              </a:extLst>
            </p:cNvPr>
            <p:cNvSpPr txBox="1"/>
            <p:nvPr/>
          </p:nvSpPr>
          <p:spPr>
            <a:xfrm>
              <a:off x="1388667" y="3624915"/>
              <a:ext cx="924448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dirty="0"/>
                <a:t>n₁ x n₂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34F4F26-3051-EC47-C939-432F09DB5C38}"/>
                </a:ext>
              </a:extLst>
            </p:cNvPr>
            <p:cNvGrpSpPr/>
            <p:nvPr/>
          </p:nvGrpSpPr>
          <p:grpSpPr>
            <a:xfrm>
              <a:off x="930392" y="1811172"/>
              <a:ext cx="1731170" cy="1736700"/>
              <a:chOff x="1282885" y="2540415"/>
              <a:chExt cx="1964469" cy="1936433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94DCAB5-31CB-BEE4-F7DB-22FD271640D5}"/>
                  </a:ext>
                </a:extLst>
              </p:cNvPr>
              <p:cNvSpPr/>
              <p:nvPr/>
            </p:nvSpPr>
            <p:spPr bwMode="auto">
              <a:xfrm>
                <a:off x="1282886" y="2540415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AE285C5-1D8B-0EC5-8C25-F2E384595418}"/>
                  </a:ext>
                </a:extLst>
              </p:cNvPr>
              <p:cNvGrpSpPr/>
              <p:nvPr/>
            </p:nvGrpSpPr>
            <p:grpSpPr>
              <a:xfrm>
                <a:off x="1282885" y="2855864"/>
                <a:ext cx="1964469" cy="1284208"/>
                <a:chOff x="1282885" y="2855864"/>
                <a:chExt cx="1964469" cy="1284208"/>
              </a:xfrm>
              <a:grpFill/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6216EF5B-D695-06D1-DCE5-929ADC74C9F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2855864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8441C3E-E3EC-71FF-94A1-009E90CF1D96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1225C67-7BDF-089D-3E9E-E9897A5C5CD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7968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28C51C30-1C4D-CC4D-C97F-2F67A62C841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B4D9821-E989-AA2D-FAE6-4D23FF23CF29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414007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9A7F3B7-60BC-B0A6-327A-9EC10BFF1B9E}"/>
                  </a:ext>
                </a:extLst>
              </p:cNvPr>
              <p:cNvGrpSpPr/>
              <p:nvPr/>
            </p:nvGrpSpPr>
            <p:grpSpPr>
              <a:xfrm rot="5400000">
                <a:off x="1351219" y="2855410"/>
                <a:ext cx="1848039" cy="1306457"/>
                <a:chOff x="4191000" y="1493731"/>
                <a:chExt cx="1524000" cy="793930"/>
              </a:xfrm>
              <a:grpFill/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E30A6BF-56FE-2144-A5DE-EFD3F39EA78C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A34B9DB-45A6-C422-11CC-222B6CE04B04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06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A61F44D-0CF6-5165-EDFB-E923DC54D3EA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DDC45D7-7CF6-AECC-AE10-C7D479B28E0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4937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E16148BC-5490-09ED-196C-7506901E3ADE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28766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226529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56" y="391712"/>
            <a:ext cx="7064373" cy="490538"/>
          </a:xfrm>
        </p:spPr>
        <p:txBody>
          <a:bodyPr/>
          <a:lstStyle/>
          <a:p>
            <a:r>
              <a:rPr lang="en-US" dirty="0"/>
              <a:t>Convolutional Layer: 2D Original Matrix </a:t>
            </a:r>
            <a:br>
              <a:rPr lang="en-US" dirty="0"/>
            </a:br>
            <a:r>
              <a:rPr lang="en-US" dirty="0"/>
              <a:t>- Padding, Strides, and Multiple Filters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8EC14E-A155-EE08-1C57-9A7CE406B23C}"/>
              </a:ext>
            </a:extLst>
          </p:cNvPr>
          <p:cNvSpPr txBox="1"/>
          <p:nvPr/>
        </p:nvSpPr>
        <p:spPr>
          <a:xfrm>
            <a:off x="3504553" y="2507173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EEC8746-9868-A49E-7B24-97A3CED7693A}"/>
              </a:ext>
            </a:extLst>
          </p:cNvPr>
          <p:cNvCxnSpPr/>
          <p:nvPr/>
        </p:nvCxnSpPr>
        <p:spPr bwMode="auto">
          <a:xfrm flipV="1">
            <a:off x="2866218" y="1626215"/>
            <a:ext cx="460102" cy="4480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09B594-6D71-757A-598E-CC2C46A52EA8}"/>
              </a:ext>
            </a:extLst>
          </p:cNvPr>
          <p:cNvCxnSpPr/>
          <p:nvPr/>
        </p:nvCxnSpPr>
        <p:spPr bwMode="auto">
          <a:xfrm>
            <a:off x="2896107" y="3420107"/>
            <a:ext cx="545533" cy="6900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39380E2-B480-71BB-E1A2-8CE499B61694}"/>
              </a:ext>
            </a:extLst>
          </p:cNvPr>
          <p:cNvGrpSpPr/>
          <p:nvPr/>
        </p:nvGrpSpPr>
        <p:grpSpPr>
          <a:xfrm>
            <a:off x="3760116" y="2067237"/>
            <a:ext cx="823420" cy="1049633"/>
            <a:chOff x="3760116" y="2067237"/>
            <a:chExt cx="823420" cy="10496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F14F8-081F-93EE-5279-6150E51CFC3E}"/>
                </a:ext>
              </a:extLst>
            </p:cNvPr>
            <p:cNvSpPr txBox="1"/>
            <p:nvPr/>
          </p:nvSpPr>
          <p:spPr>
            <a:xfrm>
              <a:off x="3918475" y="2870649"/>
              <a:ext cx="48973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BA84BC-45F9-B351-1AAC-3F35F88B991F}"/>
                </a:ext>
              </a:extLst>
            </p:cNvPr>
            <p:cNvGrpSpPr/>
            <p:nvPr/>
          </p:nvGrpSpPr>
          <p:grpSpPr>
            <a:xfrm>
              <a:off x="3860831" y="2374049"/>
              <a:ext cx="463196" cy="475785"/>
              <a:chOff x="1282881" y="2535079"/>
              <a:chExt cx="1964473" cy="193643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707769-A1B6-D874-30A9-17735B675257}"/>
                  </a:ext>
                </a:extLst>
              </p:cNvPr>
              <p:cNvSpPr/>
              <p:nvPr/>
            </p:nvSpPr>
            <p:spPr bwMode="auto">
              <a:xfrm>
                <a:off x="1282881" y="2535079"/>
                <a:ext cx="1964467" cy="1936433"/>
              </a:xfrm>
              <a:prstGeom prst="rect">
                <a:avLst/>
              </a:prstGeom>
              <a:solidFill>
                <a:srgbClr val="FFC1C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F157A84-2A72-1CD7-4494-0A123795BD97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F688607-6C11-07E9-280D-16BA09483FAC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321D467-990B-EB33-AEB9-A8B53C146DA8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145E4B2-73DF-768C-A0C2-F9DCF8154011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8EB50C2-E822-5F1D-CFCE-1B15E91D99F1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B85DB01-CC79-7D0D-B71E-CC2BF6695D8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09882-0356-B31A-3F29-714BF84DC4FC}"/>
                </a:ext>
              </a:extLst>
            </p:cNvPr>
            <p:cNvSpPr txBox="1"/>
            <p:nvPr/>
          </p:nvSpPr>
          <p:spPr>
            <a:xfrm>
              <a:off x="3760116" y="2067237"/>
              <a:ext cx="8234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2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2B7F2E9-D873-49F4-DE34-0942FE4329EB}"/>
              </a:ext>
            </a:extLst>
          </p:cNvPr>
          <p:cNvGrpSpPr/>
          <p:nvPr/>
        </p:nvGrpSpPr>
        <p:grpSpPr>
          <a:xfrm>
            <a:off x="3760409" y="872454"/>
            <a:ext cx="686049" cy="1013496"/>
            <a:chOff x="3760409" y="872454"/>
            <a:chExt cx="686049" cy="10134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FFEBE-E2DA-A589-DA21-E99F25C8DAD9}"/>
                </a:ext>
              </a:extLst>
            </p:cNvPr>
            <p:cNvSpPr txBox="1"/>
            <p:nvPr/>
          </p:nvSpPr>
          <p:spPr>
            <a:xfrm>
              <a:off x="3864016" y="1639729"/>
              <a:ext cx="46805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</a:t>
              </a: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B750D35-20FE-ABD6-A7ED-41D5765863C3}"/>
                </a:ext>
              </a:extLst>
            </p:cNvPr>
            <p:cNvGrpSpPr/>
            <p:nvPr/>
          </p:nvGrpSpPr>
          <p:grpSpPr>
            <a:xfrm>
              <a:off x="3819056" y="1170815"/>
              <a:ext cx="468055" cy="430713"/>
              <a:chOff x="1282885" y="2540414"/>
              <a:chExt cx="1964469" cy="1936433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6907D6DC-FAF5-A516-750F-EB41DEC36C64}"/>
                  </a:ext>
                </a:extLst>
              </p:cNvPr>
              <p:cNvSpPr/>
              <p:nvPr/>
            </p:nvSpPr>
            <p:spPr bwMode="auto">
              <a:xfrm>
                <a:off x="1282887" y="2540414"/>
                <a:ext cx="1964467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3F24A85-B4F5-578F-143B-143C2077CB7D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9EC77E3-FF7B-0792-CB69-E178C327A018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2E77374-3074-DCFA-FA98-65A762AC8E82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2998A346-9F57-2C86-C223-6EC00F913F53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CD9FDE7E-8F1C-2FC4-ACE6-0BE400419F1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9C2F1F81-3B89-9512-B477-35BA827F6FCF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46F35EB-9017-B67B-AFC1-E815F6AE87F4}"/>
                </a:ext>
              </a:extLst>
            </p:cNvPr>
            <p:cNvSpPr txBox="1"/>
            <p:nvPr/>
          </p:nvSpPr>
          <p:spPr>
            <a:xfrm>
              <a:off x="3760409" y="872454"/>
              <a:ext cx="68604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5C6FF97-39F5-5C2B-0247-4BA7C0FFA3F7}"/>
              </a:ext>
            </a:extLst>
          </p:cNvPr>
          <p:cNvGrpSpPr/>
          <p:nvPr/>
        </p:nvGrpSpPr>
        <p:grpSpPr>
          <a:xfrm>
            <a:off x="4438345" y="818730"/>
            <a:ext cx="1486767" cy="1067220"/>
            <a:chOff x="5700535" y="1648527"/>
            <a:chExt cx="3176736" cy="2367449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09330DC-E964-3E8E-9CB2-5B2A562FEC92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28D37F-FC39-5233-9580-C0F57BDB802A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9237A2E-E97C-D2A0-B862-C44CFB933CE5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6AF1296-A0A7-0D90-9681-FD1A9B431830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D4B83A6-B241-2162-1478-31C0F4AB7245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C00C78C-0C2B-03C3-600F-AA2D1E6817D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57C93C-F990-8DFC-A4DB-96EC3946215F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61CACE6-243E-256F-6523-112ACC848B3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3BB07CC-56E3-0240-05D9-B63856AA00B2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7834B9B-58D0-1FF0-E0C8-BE055323723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10DBE9C-B867-19F7-E257-D111EBE0B603}"/>
                </a:ext>
              </a:extLst>
            </p:cNvPr>
            <p:cNvSpPr txBox="1"/>
            <p:nvPr/>
          </p:nvSpPr>
          <p:spPr>
            <a:xfrm>
              <a:off x="6239201" y="3469776"/>
              <a:ext cx="1532715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C74F22-3D6F-9A1D-4D0B-83674245ABF7}"/>
                </a:ext>
              </a:extLst>
            </p:cNvPr>
            <p:cNvSpPr txBox="1"/>
            <p:nvPr/>
          </p:nvSpPr>
          <p:spPr>
            <a:xfrm>
              <a:off x="5700535" y="1648527"/>
              <a:ext cx="3176736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1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8CD396D8-69FB-0E7A-1278-C686A2BE5DDE}"/>
              </a:ext>
            </a:extLst>
          </p:cNvPr>
          <p:cNvSpPr txBox="1"/>
          <p:nvPr/>
        </p:nvSpPr>
        <p:spPr>
          <a:xfrm>
            <a:off x="3548649" y="1292147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*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F02B399-C83F-81C9-A35C-373509E512C1}"/>
              </a:ext>
            </a:extLst>
          </p:cNvPr>
          <p:cNvSpPr txBox="1"/>
          <p:nvPr/>
        </p:nvSpPr>
        <p:spPr>
          <a:xfrm>
            <a:off x="4408207" y="1247750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1FF2D8-4490-9DC3-A82F-9C924B0D728F}"/>
              </a:ext>
            </a:extLst>
          </p:cNvPr>
          <p:cNvGrpSpPr/>
          <p:nvPr/>
        </p:nvGrpSpPr>
        <p:grpSpPr>
          <a:xfrm>
            <a:off x="4475033" y="2024988"/>
            <a:ext cx="1485539" cy="1050003"/>
            <a:chOff x="5729309" y="1656152"/>
            <a:chExt cx="3174112" cy="232925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421D84-54F2-CAD5-5F1E-5172FB81552C}"/>
                </a:ext>
              </a:extLst>
            </p:cNvPr>
            <p:cNvGrpSpPr/>
            <p:nvPr/>
          </p:nvGrpSpPr>
          <p:grpSpPr>
            <a:xfrm>
              <a:off x="6212838" y="2316639"/>
              <a:ext cx="1311545" cy="1196512"/>
              <a:chOff x="6695332" y="2141465"/>
              <a:chExt cx="1964469" cy="193643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9B90298-F32C-BACF-6A4E-017E4BBE811B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rgbClr val="FFC1C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9AAD98-2FDA-CCCA-998A-9CBBFF05C068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16162B2-0F09-CF43-8932-2E889635E4F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24AC0F1-8E45-1CD7-BDEA-CF5612A25AA3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926F5FA-6C1E-CB11-A06D-9082247E5A8F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758C524-99AC-552E-A39E-5A5C6D25B404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31FCFD6-24FC-3B82-5351-81CE613DE44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EF96E5D-985D-EACF-31C9-EEA4BC18D00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C5841DF-C016-1A81-E1FD-466734C538A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CB965D-0C37-79FB-6698-EC4A71C493F3}"/>
                </a:ext>
              </a:extLst>
            </p:cNvPr>
            <p:cNvSpPr txBox="1"/>
            <p:nvPr/>
          </p:nvSpPr>
          <p:spPr>
            <a:xfrm>
              <a:off x="6228677" y="3439206"/>
              <a:ext cx="1388323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CB8F7C-32CF-18DF-79C7-E4B66FD5F34E}"/>
                </a:ext>
              </a:extLst>
            </p:cNvPr>
            <p:cNvSpPr txBox="1"/>
            <p:nvPr/>
          </p:nvSpPr>
          <p:spPr>
            <a:xfrm>
              <a:off x="5729309" y="1656152"/>
              <a:ext cx="3174112" cy="54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2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245B375-6C47-EA15-49EC-F244555A921D}"/>
              </a:ext>
            </a:extLst>
          </p:cNvPr>
          <p:cNvSpPr txBox="1"/>
          <p:nvPr/>
        </p:nvSpPr>
        <p:spPr>
          <a:xfrm>
            <a:off x="4424350" y="249087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9BDBE-BF5C-D9C1-AB58-F339C9030A6C}"/>
              </a:ext>
            </a:extLst>
          </p:cNvPr>
          <p:cNvSpPr txBox="1"/>
          <p:nvPr/>
        </p:nvSpPr>
        <p:spPr>
          <a:xfrm>
            <a:off x="3539372" y="4074502"/>
            <a:ext cx="308409" cy="248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591903F-035E-A0CE-4ECC-F4340BDCB25B}"/>
              </a:ext>
            </a:extLst>
          </p:cNvPr>
          <p:cNvGrpSpPr/>
          <p:nvPr/>
        </p:nvGrpSpPr>
        <p:grpSpPr>
          <a:xfrm>
            <a:off x="3725274" y="3630273"/>
            <a:ext cx="911563" cy="1054732"/>
            <a:chOff x="3725274" y="3630273"/>
            <a:chExt cx="911563" cy="10547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4A3FB85-45F9-B5ED-F900-44DC2DF63CED}"/>
                </a:ext>
              </a:extLst>
            </p:cNvPr>
            <p:cNvSpPr txBox="1"/>
            <p:nvPr/>
          </p:nvSpPr>
          <p:spPr>
            <a:xfrm>
              <a:off x="3912436" y="4438784"/>
              <a:ext cx="4921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 x f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33328B8-B3EB-0E2D-031F-E56D266274A0}"/>
                </a:ext>
              </a:extLst>
            </p:cNvPr>
            <p:cNvGrpSpPr/>
            <p:nvPr/>
          </p:nvGrpSpPr>
          <p:grpSpPr>
            <a:xfrm>
              <a:off x="3870062" y="3929720"/>
              <a:ext cx="463196" cy="475785"/>
              <a:chOff x="1282885" y="2540414"/>
              <a:chExt cx="1964469" cy="1936433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A1DEAEA-8D94-5816-51FB-771EA054FF8E}"/>
                  </a:ext>
                </a:extLst>
              </p:cNvPr>
              <p:cNvSpPr/>
              <p:nvPr/>
            </p:nvSpPr>
            <p:spPr bwMode="auto">
              <a:xfrm>
                <a:off x="1282887" y="2540414"/>
                <a:ext cx="1964467" cy="1936433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98FB18B-269C-7552-FDE9-796CD63FB23F}"/>
                  </a:ext>
                </a:extLst>
              </p:cNvPr>
              <p:cNvGrpSpPr/>
              <p:nvPr/>
            </p:nvGrpSpPr>
            <p:grpSpPr>
              <a:xfrm>
                <a:off x="1282885" y="3176916"/>
                <a:ext cx="1964469" cy="642104"/>
                <a:chOff x="1282885" y="3176916"/>
                <a:chExt cx="1964469" cy="642104"/>
              </a:xfrm>
            </p:grpSpPr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9C4296E7-2B51-3484-8090-A19F0E56E399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176916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A42CD89B-A122-FCC1-48BA-96E8374E936E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819020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827B6381-9D80-33A6-94AC-DA69DECDEB42}"/>
                  </a:ext>
                </a:extLst>
              </p:cNvPr>
              <p:cNvGrpSpPr/>
              <p:nvPr/>
            </p:nvGrpSpPr>
            <p:grpSpPr>
              <a:xfrm rot="5400000">
                <a:off x="1351218" y="3182026"/>
                <a:ext cx="1848039" cy="653227"/>
                <a:chOff x="4191000" y="1692214"/>
                <a:chExt cx="1524000" cy="396964"/>
              </a:xfrm>
              <a:solidFill>
                <a:srgbClr val="FF0000"/>
              </a:solidFill>
            </p:grpSpPr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387929BB-D174-E3CC-DBF2-6452B3FC10BD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692214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8678D03-D8DB-369E-5453-0CF7547D71B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089178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A449249-CFED-2B47-B555-67F7AB788C5E}"/>
                </a:ext>
              </a:extLst>
            </p:cNvPr>
            <p:cNvSpPr txBox="1"/>
            <p:nvPr/>
          </p:nvSpPr>
          <p:spPr>
            <a:xfrm>
              <a:off x="3725274" y="3630273"/>
              <a:ext cx="91156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Filter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baseline="-250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6C534A5-4080-CB6F-2D7E-D842A2274B58}"/>
              </a:ext>
            </a:extLst>
          </p:cNvPr>
          <p:cNvGrpSpPr/>
          <p:nvPr/>
        </p:nvGrpSpPr>
        <p:grpSpPr>
          <a:xfrm>
            <a:off x="4506246" y="3569202"/>
            <a:ext cx="1485539" cy="1104814"/>
            <a:chOff x="4506246" y="3569202"/>
            <a:chExt cx="1485539" cy="1104814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359592F-D133-6BDF-40B0-B1079281BC1E}"/>
                </a:ext>
              </a:extLst>
            </p:cNvPr>
            <p:cNvGrpSpPr/>
            <p:nvPr/>
          </p:nvGrpSpPr>
          <p:grpSpPr>
            <a:xfrm>
              <a:off x="4701333" y="3876689"/>
              <a:ext cx="613826" cy="539375"/>
              <a:chOff x="6695332" y="2141465"/>
              <a:chExt cx="1964469" cy="1936433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6CECE3D-B4A8-D236-C746-F7E9073C2ED6}"/>
                  </a:ext>
                </a:extLst>
              </p:cNvPr>
              <p:cNvSpPr/>
              <p:nvPr/>
            </p:nvSpPr>
            <p:spPr bwMode="auto">
              <a:xfrm>
                <a:off x="6695333" y="2141465"/>
                <a:ext cx="1964468" cy="1936433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BB1DCC9-100A-5302-E453-71CBC5D0915B}"/>
                  </a:ext>
                </a:extLst>
              </p:cNvPr>
              <p:cNvGrpSpPr/>
              <p:nvPr/>
            </p:nvGrpSpPr>
            <p:grpSpPr>
              <a:xfrm>
                <a:off x="6695332" y="2625573"/>
                <a:ext cx="1964469" cy="968216"/>
                <a:chOff x="1282885" y="3024523"/>
                <a:chExt cx="1964469" cy="968216"/>
              </a:xfrm>
            </p:grpSpPr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CF1A717-4252-1FA6-E31A-37EFF23138DE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24523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47DBF68C-DC79-31FE-CADE-E952AE1737D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508631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B7D2308-C45E-9754-D8C7-DB539FB34B0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92739"/>
                  <a:ext cx="1964468" cy="0"/>
                </a:xfrm>
                <a:prstGeom prst="lin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CF01BAC-F96F-CDDB-4700-F1A14C78BC01}"/>
                  </a:ext>
                </a:extLst>
              </p:cNvPr>
              <p:cNvGrpSpPr/>
              <p:nvPr/>
            </p:nvGrpSpPr>
            <p:grpSpPr>
              <a:xfrm rot="5400000">
                <a:off x="6753543" y="2618571"/>
                <a:ext cx="1848039" cy="982235"/>
                <a:chOff x="4191000" y="1598396"/>
                <a:chExt cx="1524000" cy="596901"/>
              </a:xfrm>
              <a:solidFill>
                <a:srgbClr val="FF0000"/>
              </a:solidFill>
            </p:grpSpPr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EDDCF05-FB69-5BCE-CB0C-4635FB22D69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8396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837D016C-85FF-8F3A-5546-C8318795F18B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84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ABDA98B0-BBE0-68E4-0343-253B7CE6F5E8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297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5FA6D38-B6CB-D881-EECF-F5E49FC8AB53}"/>
                </a:ext>
              </a:extLst>
            </p:cNvPr>
            <p:cNvSpPr txBox="1"/>
            <p:nvPr/>
          </p:nvSpPr>
          <p:spPr>
            <a:xfrm>
              <a:off x="4739410" y="4427795"/>
              <a:ext cx="6497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8CC2C02-25BB-DC56-48C5-4C30A9717783}"/>
                </a:ext>
              </a:extLst>
            </p:cNvPr>
            <p:cNvSpPr txBox="1"/>
            <p:nvPr/>
          </p:nvSpPr>
          <p:spPr>
            <a:xfrm>
              <a:off x="4506246" y="3569202"/>
              <a:ext cx="148553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dirty="0"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C50C327C-7FC9-1413-1EBD-A37AE961E0D0}"/>
              </a:ext>
            </a:extLst>
          </p:cNvPr>
          <p:cNvSpPr txBox="1"/>
          <p:nvPr/>
        </p:nvSpPr>
        <p:spPr>
          <a:xfrm>
            <a:off x="4427257" y="4044839"/>
            <a:ext cx="1637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=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1603DD4-F39D-C8F1-45F0-6F63C304DFDE}"/>
              </a:ext>
            </a:extLst>
          </p:cNvPr>
          <p:cNvGrpSpPr/>
          <p:nvPr/>
        </p:nvGrpSpPr>
        <p:grpSpPr>
          <a:xfrm>
            <a:off x="6946091" y="1744274"/>
            <a:ext cx="1767892" cy="1572193"/>
            <a:chOff x="6439518" y="2955122"/>
            <a:chExt cx="1767892" cy="1572193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4C358F6-285E-5519-9DFF-78EC071355E5}"/>
                </a:ext>
              </a:extLst>
            </p:cNvPr>
            <p:cNvSpPr txBox="1"/>
            <p:nvPr/>
          </p:nvSpPr>
          <p:spPr>
            <a:xfrm>
              <a:off x="6652263" y="4281094"/>
              <a:ext cx="11399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c₁ x c₂ x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F</a:t>
              </a:r>
              <a:endParaRPr lang="en-US" sz="16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856E13D-AE0C-2853-FBC6-1F1D3C23C4F6}"/>
                </a:ext>
              </a:extLst>
            </p:cNvPr>
            <p:cNvSpPr txBox="1"/>
            <p:nvPr/>
          </p:nvSpPr>
          <p:spPr>
            <a:xfrm>
              <a:off x="6439518" y="2955122"/>
              <a:ext cx="17678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Convolutional Layer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8192D8D4-2FF9-91B8-6359-ACF3A7F0C010}"/>
                </a:ext>
              </a:extLst>
            </p:cNvPr>
            <p:cNvGrpSpPr/>
            <p:nvPr/>
          </p:nvGrpSpPr>
          <p:grpSpPr>
            <a:xfrm>
              <a:off x="6662328" y="3299889"/>
              <a:ext cx="1066992" cy="916912"/>
              <a:chOff x="6610350" y="3463493"/>
              <a:chExt cx="1066992" cy="916912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902B962-FC5D-5905-0B5D-CDA0421616A2}"/>
                  </a:ext>
                </a:extLst>
              </p:cNvPr>
              <p:cNvGrpSpPr/>
              <p:nvPr/>
            </p:nvGrpSpPr>
            <p:grpSpPr>
              <a:xfrm>
                <a:off x="6622705" y="3478814"/>
                <a:ext cx="1029389" cy="900652"/>
                <a:chOff x="7244558" y="1261164"/>
                <a:chExt cx="1029389" cy="900652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0C91EA62-0933-A6E5-2FFA-599F5E223115}"/>
                    </a:ext>
                  </a:extLst>
                </p:cNvPr>
                <p:cNvGrpSpPr/>
                <p:nvPr/>
              </p:nvGrpSpPr>
              <p:grpSpPr>
                <a:xfrm>
                  <a:off x="7660121" y="1261164"/>
                  <a:ext cx="613826" cy="539375"/>
                  <a:chOff x="6695332" y="2141465"/>
                  <a:chExt cx="1964469" cy="1936433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F7AF59F0-7866-7B06-A20D-599702A8A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137DFCF0-C2C8-4734-550F-ABDBE1939F3F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</p:grpSpPr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782D6AFE-A5E1-24DC-5FF5-0A67690C96D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:a16="http://schemas.microsoft.com/office/drawing/2014/main" id="{645269E4-5AB9-F3A4-CAA8-2DDF811BD8D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0C8ADBA4-3CDE-5BA0-D1AC-60EB3880D0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A60F5B11-AAD4-D4D7-6182-4B251EC5F93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solidFill>
                    <a:srgbClr val="FF0000"/>
                  </a:solidFill>
                </p:grpSpPr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8F8F325E-9A9E-E8ED-813B-3770518EFC5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FA872FED-6FC4-58D5-393D-5F0660F0EF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9E84A3D1-E739-A19B-771D-6B9CFBBF9DE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F88048A4-E96C-9FA7-03D4-B1745AEB0B96}"/>
                    </a:ext>
                  </a:extLst>
                </p:cNvPr>
                <p:cNvGrpSpPr/>
                <p:nvPr/>
              </p:nvGrpSpPr>
              <p:grpSpPr>
                <a:xfrm>
                  <a:off x="7398013" y="1323950"/>
                  <a:ext cx="786060" cy="702517"/>
                  <a:chOff x="6428839" y="3418397"/>
                  <a:chExt cx="786060" cy="702517"/>
                </a:xfrm>
              </p:grpSpPr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E69C86D1-CA6A-AA89-4820-A21F98B2E19F}"/>
                      </a:ext>
                    </a:extLst>
                  </p:cNvPr>
                  <p:cNvGrpSpPr/>
                  <p:nvPr/>
                </p:nvGrpSpPr>
                <p:grpSpPr>
                  <a:xfrm>
                    <a:off x="6601073" y="3418397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1BA945BD-0AF3-8F86-BF3C-F2FAB4ABAF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68" name="Group 267">
                      <a:extLst>
                        <a:ext uri="{FF2B5EF4-FFF2-40B4-BE49-F238E27FC236}">
                          <a16:creationId xmlns:a16="http://schemas.microsoft.com/office/drawing/2014/main" id="{DC7BEA28-977F-C742-9C19-5928C643C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73" name="Straight Connector 272">
                        <a:extLst>
                          <a:ext uri="{FF2B5EF4-FFF2-40B4-BE49-F238E27FC236}">
                            <a16:creationId xmlns:a16="http://schemas.microsoft.com/office/drawing/2014/main" id="{16915AF8-696E-53C2-ED2A-BDAA8F0278F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AD8AD8E9-6A6C-1E72-B4C5-E20722AF75D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04A77CB6-5EC6-3FB9-BB3A-42744284220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9B7C565E-880C-AB86-E71D-38D9288CCE3E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70" name="Straight Connector 269">
                        <a:extLst>
                          <a:ext uri="{FF2B5EF4-FFF2-40B4-BE49-F238E27FC236}">
                            <a16:creationId xmlns:a16="http://schemas.microsoft.com/office/drawing/2014/main" id="{3B8B9FF8-FE6D-FB86-313F-29D0EC51205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1" name="Straight Connector 270">
                        <a:extLst>
                          <a:ext uri="{FF2B5EF4-FFF2-40B4-BE49-F238E27FC236}">
                            <a16:creationId xmlns:a16="http://schemas.microsoft.com/office/drawing/2014/main" id="{8BE3C192-8BC4-DE5E-FF35-3DD7F91F101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" name="Straight Connector 271">
                        <a:extLst>
                          <a:ext uri="{FF2B5EF4-FFF2-40B4-BE49-F238E27FC236}">
                            <a16:creationId xmlns:a16="http://schemas.microsoft.com/office/drawing/2014/main" id="{7633B2D8-F677-116C-2D9E-DA038F32A68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35C6BE20-EE13-935B-2711-78225F00AD70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56" y="3505464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8E7046B1-6D77-545E-C315-686826F581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58" name="Group 257">
                      <a:extLst>
                        <a:ext uri="{FF2B5EF4-FFF2-40B4-BE49-F238E27FC236}">
                          <a16:creationId xmlns:a16="http://schemas.microsoft.com/office/drawing/2014/main" id="{C8F22CFA-BA35-C258-3E86-42E90DCDE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429601DF-5B02-3275-20B9-378D6E64F05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89B0C92-2E5C-0A97-7B97-19863C41183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9FB3AA3C-FF15-E592-E46C-ED41965E0AF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59" name="Group 258">
                      <a:extLst>
                        <a:ext uri="{FF2B5EF4-FFF2-40B4-BE49-F238E27FC236}">
                          <a16:creationId xmlns:a16="http://schemas.microsoft.com/office/drawing/2014/main" id="{B7BC892C-1FBB-57A9-8194-15171909F66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0F61386E-A316-A2C0-E06C-35FC8B0741A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3D744618-ED39-E26E-F086-2D790DE0110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9A8AB906-6943-6858-E421-4496F5D2605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738829C6-77B0-D89E-E210-7FCA12EA9AEC}"/>
                      </a:ext>
                    </a:extLst>
                  </p:cNvPr>
                  <p:cNvGrpSpPr/>
                  <p:nvPr/>
                </p:nvGrpSpPr>
                <p:grpSpPr>
                  <a:xfrm>
                    <a:off x="6428839" y="3581539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0D665692-9216-C40B-DE2C-E862DDBC90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48" name="Group 247">
                      <a:extLst>
                        <a:ext uri="{FF2B5EF4-FFF2-40B4-BE49-F238E27FC236}">
                          <a16:creationId xmlns:a16="http://schemas.microsoft.com/office/drawing/2014/main" id="{569AF465-D0B7-4672-19A1-5982122F7C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53" name="Straight Connector 252">
                        <a:extLst>
                          <a:ext uri="{FF2B5EF4-FFF2-40B4-BE49-F238E27FC236}">
                            <a16:creationId xmlns:a16="http://schemas.microsoft.com/office/drawing/2014/main" id="{856F52EC-FC1A-841C-1712-6E8AAE9C7CA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" name="Straight Connector 253">
                        <a:extLst>
                          <a:ext uri="{FF2B5EF4-FFF2-40B4-BE49-F238E27FC236}">
                            <a16:creationId xmlns:a16="http://schemas.microsoft.com/office/drawing/2014/main" id="{6965C0E0-27CF-0FB8-7E0D-079B956D6D2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" name="Straight Connector 254">
                        <a:extLst>
                          <a:ext uri="{FF2B5EF4-FFF2-40B4-BE49-F238E27FC236}">
                            <a16:creationId xmlns:a16="http://schemas.microsoft.com/office/drawing/2014/main" id="{A9C7F9FD-AB9A-B357-01DA-5DBB82F73BA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3C97015B-7FA7-B855-F5A7-8E98048B457A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50" name="Straight Connector 249">
                        <a:extLst>
                          <a:ext uri="{FF2B5EF4-FFF2-40B4-BE49-F238E27FC236}">
                            <a16:creationId xmlns:a16="http://schemas.microsoft.com/office/drawing/2014/main" id="{9D2AC067-91E7-944A-FF7D-A7B7C5D274B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1" name="Straight Connector 250">
                        <a:extLst>
                          <a:ext uri="{FF2B5EF4-FFF2-40B4-BE49-F238E27FC236}">
                            <a16:creationId xmlns:a16="http://schemas.microsoft.com/office/drawing/2014/main" id="{03A7E52B-2BFE-8EC2-2E37-381ACA1DA38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2" name="Straight Connector 251">
                        <a:extLst>
                          <a:ext uri="{FF2B5EF4-FFF2-40B4-BE49-F238E27FC236}">
                            <a16:creationId xmlns:a16="http://schemas.microsoft.com/office/drawing/2014/main" id="{E5797A70-CCE6-7001-F9CC-50C73C1E00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33317ED1-5A6F-B0D8-E3A1-F973FF1F0B84}"/>
                    </a:ext>
                  </a:extLst>
                </p:cNvPr>
                <p:cNvGrpSpPr/>
                <p:nvPr/>
              </p:nvGrpSpPr>
              <p:grpSpPr>
                <a:xfrm>
                  <a:off x="7319840" y="1551494"/>
                  <a:ext cx="613825" cy="539375"/>
                  <a:chOff x="6695332" y="2141465"/>
                  <a:chExt cx="1964469" cy="1936433"/>
                </a:xfrm>
                <a:solidFill>
                  <a:srgbClr val="B9FFD9">
                    <a:alpha val="40000"/>
                  </a:srgbClr>
                </a:solidFill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34485E36-AADB-2B18-1176-49EF62634E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D78F6098-0538-212C-89C2-EE65C0E56329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1C5C4E16-211D-B5B1-F8F7-40CDBE01FDB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" name="Straight Connector 119">
                      <a:extLst>
                        <a:ext uri="{FF2B5EF4-FFF2-40B4-BE49-F238E27FC236}">
                          <a16:creationId xmlns:a16="http://schemas.microsoft.com/office/drawing/2014/main" id="{06A168F9-951B-CF60-56CD-78379556500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11C25BC4-BFF8-878C-F7CB-E7A5694C5A8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66B51760-5FB4-8489-CBA0-0A0C62A6FB5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17AF6DB3-6ADF-196A-D577-F7B7E7AF71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D4CC2BD6-C25A-CA18-C534-D1BE37F47E6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DF266BB3-5D33-7E03-104F-E64E4A79B6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FC0084D4-D43A-341C-2498-4F5C44A820C7}"/>
                    </a:ext>
                  </a:extLst>
                </p:cNvPr>
                <p:cNvGrpSpPr/>
                <p:nvPr/>
              </p:nvGrpSpPr>
              <p:grpSpPr>
                <a:xfrm>
                  <a:off x="7244558" y="1622441"/>
                  <a:ext cx="613825" cy="539375"/>
                  <a:chOff x="6695332" y="2141465"/>
                  <a:chExt cx="1964469" cy="1936433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87953B58-E549-4751-F9D2-A538370D77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59" name="Group 158">
                    <a:extLst>
                      <a:ext uri="{FF2B5EF4-FFF2-40B4-BE49-F238E27FC236}">
                        <a16:creationId xmlns:a16="http://schemas.microsoft.com/office/drawing/2014/main" id="{8E1C6A47-293A-C0B3-9147-189EB65C322B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CD79F008-3F1E-2FFB-41B2-CBB61E8424C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8E8FB74A-A3CA-4D9F-756E-DF2EBAC6967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46DECE1C-58C0-F151-2876-914FACF604D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9EBC5157-629B-AD96-4F9C-335C66F5092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B5087A56-390A-E507-EA3B-310D224AED8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75B23C55-3974-CA6E-A618-65BAE4E76D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9331894E-9CB0-2D82-FCA0-E5C2F131D9C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</p:grp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B4A91FF5-7413-3D8B-09B0-7EC80BD988BA}"/>
                  </a:ext>
                </a:extLst>
              </p:cNvPr>
              <p:cNvCxnSpPr/>
              <p:nvPr/>
            </p:nvCxnSpPr>
            <p:spPr bwMode="auto">
              <a:xfrm flipV="1">
                <a:off x="6610350" y="3463656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4505DEB1-A70C-D9D7-5F58-3F7A8EE245EA}"/>
                  </a:ext>
                </a:extLst>
              </p:cNvPr>
              <p:cNvCxnSpPr/>
              <p:nvPr/>
            </p:nvCxnSpPr>
            <p:spPr bwMode="auto">
              <a:xfrm flipV="1">
                <a:off x="7238506" y="3986624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8361B144-E10A-3DE9-20DC-F2D087BE767A}"/>
                  </a:ext>
                </a:extLst>
              </p:cNvPr>
              <p:cNvCxnSpPr/>
              <p:nvPr/>
            </p:nvCxnSpPr>
            <p:spPr bwMode="auto">
              <a:xfrm flipV="1">
                <a:off x="7218988" y="3463493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71CA0C8D-0210-F669-0712-6C3905E106FE}"/>
              </a:ext>
            </a:extLst>
          </p:cNvPr>
          <p:cNvSpPr txBox="1"/>
          <p:nvPr/>
        </p:nvSpPr>
        <p:spPr>
          <a:xfrm>
            <a:off x="3662477" y="3037246"/>
            <a:ext cx="17311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/>
              <a:t>…       …</a:t>
            </a: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A1DDA203-DD97-5F0C-BC2A-B802FC4954C0}"/>
              </a:ext>
            </a:extLst>
          </p:cNvPr>
          <p:cNvCxnSpPr/>
          <p:nvPr/>
        </p:nvCxnSpPr>
        <p:spPr bwMode="auto">
          <a:xfrm>
            <a:off x="2893384" y="2416462"/>
            <a:ext cx="533712" cy="14883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5B8F842A-E544-C982-6411-F797ED3003E6}"/>
              </a:ext>
            </a:extLst>
          </p:cNvPr>
          <p:cNvCxnSpPr/>
          <p:nvPr/>
        </p:nvCxnSpPr>
        <p:spPr bwMode="auto">
          <a:xfrm>
            <a:off x="2912703" y="2963724"/>
            <a:ext cx="536757" cy="3581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CB79E1E1-85CA-95F9-B993-6F4A91218A0F}"/>
              </a:ext>
            </a:extLst>
          </p:cNvPr>
          <p:cNvCxnSpPr/>
          <p:nvPr/>
        </p:nvCxnSpPr>
        <p:spPr bwMode="auto">
          <a:xfrm flipV="1">
            <a:off x="5920018" y="3303196"/>
            <a:ext cx="1026073" cy="8640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09035397-67AE-DE5E-248D-1EE47EDED053}"/>
              </a:ext>
            </a:extLst>
          </p:cNvPr>
          <p:cNvCxnSpPr/>
          <p:nvPr/>
        </p:nvCxnSpPr>
        <p:spPr bwMode="auto">
          <a:xfrm flipV="1">
            <a:off x="5913999" y="2992706"/>
            <a:ext cx="914100" cy="3426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EA7E444E-BDF8-04ED-78BA-54E68839E5C6}"/>
              </a:ext>
            </a:extLst>
          </p:cNvPr>
          <p:cNvCxnSpPr/>
          <p:nvPr/>
        </p:nvCxnSpPr>
        <p:spPr bwMode="auto">
          <a:xfrm>
            <a:off x="5894636" y="2571679"/>
            <a:ext cx="921090" cy="1348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DD7D2140-DDFC-E581-0CEB-2D3F7380B194}"/>
              </a:ext>
            </a:extLst>
          </p:cNvPr>
          <p:cNvCxnSpPr/>
          <p:nvPr/>
        </p:nvCxnSpPr>
        <p:spPr bwMode="auto">
          <a:xfrm>
            <a:off x="5700964" y="1541349"/>
            <a:ext cx="1127135" cy="7128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250B5A-50EA-713E-49CF-9E33DC0840DB}"/>
              </a:ext>
            </a:extLst>
          </p:cNvPr>
          <p:cNvGrpSpPr/>
          <p:nvPr/>
        </p:nvGrpSpPr>
        <p:grpSpPr>
          <a:xfrm>
            <a:off x="930392" y="1377594"/>
            <a:ext cx="1731170" cy="2524320"/>
            <a:chOff x="930392" y="1377594"/>
            <a:chExt cx="1731170" cy="2524320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1477492-797F-D3AB-77BD-599E91C6897D}"/>
                </a:ext>
              </a:extLst>
            </p:cNvPr>
            <p:cNvGrpSpPr/>
            <p:nvPr/>
          </p:nvGrpSpPr>
          <p:grpSpPr>
            <a:xfrm>
              <a:off x="930392" y="1377594"/>
              <a:ext cx="1731170" cy="2524320"/>
              <a:chOff x="930392" y="1377594"/>
              <a:chExt cx="1731170" cy="2524320"/>
            </a:xfrm>
          </p:grpSpPr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CCD868AB-E08E-73C0-4D74-38D4147C45BE}"/>
                  </a:ext>
                </a:extLst>
              </p:cNvPr>
              <p:cNvSpPr txBox="1"/>
              <p:nvPr/>
            </p:nvSpPr>
            <p:spPr>
              <a:xfrm>
                <a:off x="1006521" y="1377594"/>
                <a:ext cx="15967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Original matrix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7846AA0B-64EB-9146-DA38-5E9A66F36DBB}"/>
                  </a:ext>
                </a:extLst>
              </p:cNvPr>
              <p:cNvSpPr txBox="1"/>
              <p:nvPr/>
            </p:nvSpPr>
            <p:spPr>
              <a:xfrm>
                <a:off x="1388667" y="3624915"/>
                <a:ext cx="9244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dirty="0"/>
                  <a:t>n₁ x n₂</a:t>
                </a: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34F4F26-3051-EC47-C939-432F09DB5C38}"/>
                  </a:ext>
                </a:extLst>
              </p:cNvPr>
              <p:cNvGrpSpPr/>
              <p:nvPr/>
            </p:nvGrpSpPr>
            <p:grpSpPr>
              <a:xfrm>
                <a:off x="930392" y="1811172"/>
                <a:ext cx="1731170" cy="1736700"/>
                <a:chOff x="1282885" y="2540415"/>
                <a:chExt cx="1964469" cy="1936433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94DCAB5-31CB-BEE4-F7DB-22FD271640D5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AE285C5-1D8B-0EC5-8C25-F2E384595418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  <a:grpFill/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6216EF5B-D695-06D1-DCE5-929ADC74C9F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28441C3E-E3EC-71FF-94A1-009E90CF1D9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1225C67-7BDF-089D-3E9E-E9897A5C5CD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28C51C30-1C4D-CC4D-C97F-2F67A62C841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7B4D9821-E989-AA2D-FAE6-4D23FF23CF2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F9A7F3B7-60BC-B0A6-327A-9EC10BFF1B9E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grpFill/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4E30A6BF-56FE-2144-A5DE-EFD3F39EA7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5A34B9DB-45A6-C422-11CC-222B6CE04B0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8A61F44D-0CF6-5165-EDFB-E923DC54D3E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DDC45D7-7CF6-AECC-AE10-C7D479B28E0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16148BC-5490-09ED-196C-7506901E3AD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107CB9-D756-DEC4-5F04-65708D3B3C55}"/>
                </a:ext>
              </a:extLst>
            </p:cNvPr>
            <p:cNvGrpSpPr/>
            <p:nvPr/>
          </p:nvGrpSpPr>
          <p:grpSpPr>
            <a:xfrm>
              <a:off x="1205679" y="2099720"/>
              <a:ext cx="1171922" cy="1135815"/>
              <a:chOff x="1282885" y="2540416"/>
              <a:chExt cx="1964469" cy="1936433"/>
            </a:xfrm>
            <a:solidFill>
              <a:schemeClr val="bg1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726EA56-E251-CB9B-F456-CBBBADDB524C}"/>
                  </a:ext>
                </a:extLst>
              </p:cNvPr>
              <p:cNvSpPr/>
              <p:nvPr/>
            </p:nvSpPr>
            <p:spPr bwMode="auto">
              <a:xfrm>
                <a:off x="1282886" y="2540416"/>
                <a:ext cx="1964468" cy="1936433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1452E3A-9D5E-DE34-C030-5F3312FE3315}"/>
                  </a:ext>
                </a:extLst>
              </p:cNvPr>
              <p:cNvGrpSpPr/>
              <p:nvPr/>
            </p:nvGrpSpPr>
            <p:grpSpPr>
              <a:xfrm>
                <a:off x="1282885" y="3010932"/>
                <a:ext cx="1964469" cy="967784"/>
                <a:chOff x="1282885" y="3010930"/>
                <a:chExt cx="1964469" cy="967783"/>
              </a:xfrm>
              <a:grpFill/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767949C-0B2A-E8FD-B69C-50186AD83AD7}"/>
                    </a:ext>
                  </a:extLst>
                </p:cNvPr>
                <p:cNvCxnSpPr/>
                <p:nvPr/>
              </p:nvCxnSpPr>
              <p:spPr bwMode="auto">
                <a:xfrm>
                  <a:off x="1282885" y="3010930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42A80DD-C091-4FAF-F0FA-7ADF59CF5E0C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494822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9B8DE22-1980-C0FC-9E4F-A2B89C473127}"/>
                    </a:ext>
                  </a:extLst>
                </p:cNvPr>
                <p:cNvCxnSpPr/>
                <p:nvPr/>
              </p:nvCxnSpPr>
              <p:spPr bwMode="auto">
                <a:xfrm>
                  <a:off x="1282886" y="3978713"/>
                  <a:ext cx="1964468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DEC5BE1-C203-5600-6F0A-C65D856B11F2}"/>
                  </a:ext>
                </a:extLst>
              </p:cNvPr>
              <p:cNvGrpSpPr/>
              <p:nvPr/>
            </p:nvGrpSpPr>
            <p:grpSpPr>
              <a:xfrm rot="5400000">
                <a:off x="1341668" y="3016668"/>
                <a:ext cx="1848039" cy="983941"/>
                <a:chOff x="4191000" y="1597531"/>
                <a:chExt cx="1524000" cy="597938"/>
              </a:xfrm>
              <a:grpFill/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414ED095-6E96-EDDE-D9EB-1836C2CD64AE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597531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ECF9AB84-775A-D774-B930-7219BBB66DB7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1896500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5EE7A8F-0582-B418-DF42-1F23FE756A36}"/>
                    </a:ext>
                  </a:extLst>
                </p:cNvPr>
                <p:cNvCxnSpPr/>
                <p:nvPr/>
              </p:nvCxnSpPr>
              <p:spPr bwMode="auto">
                <a:xfrm>
                  <a:off x="4191000" y="2195469"/>
                  <a:ext cx="1524000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7FD2E32F-459C-6B9A-07FF-61285DEA4C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284886"/>
              </p:ext>
            </p:extLst>
          </p:nvPr>
        </p:nvGraphicFramePr>
        <p:xfrm>
          <a:off x="6946091" y="3462468"/>
          <a:ext cx="2063096" cy="1375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18960" imgH="812520" progId="Equation.DSMT4">
                  <p:embed/>
                </p:oleObj>
              </mc:Choice>
              <mc:Fallback>
                <p:oleObj name="Equation" r:id="rId2" imgW="12189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46091" y="3462468"/>
                        <a:ext cx="2063096" cy="137539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99360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C1E5B-0BA6-01CC-1FE5-0232DD51DD0A}"/>
              </a:ext>
            </a:extLst>
          </p:cNvPr>
          <p:cNvSpPr txBox="1"/>
          <p:nvPr/>
        </p:nvSpPr>
        <p:spPr>
          <a:xfrm rot="20891098">
            <a:off x="1966283" y="1860825"/>
            <a:ext cx="5504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399"/>
                </a:solidFill>
              </a:rPr>
              <a:t>Building a Convolutional Layer in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1095700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D129-E7D9-C475-10E9-047E1364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827" y="285750"/>
            <a:ext cx="7064373" cy="490538"/>
          </a:xfrm>
        </p:spPr>
        <p:txBody>
          <a:bodyPr/>
          <a:lstStyle/>
          <a:p>
            <a:r>
              <a:rPr lang="en-US" dirty="0"/>
              <a:t>Convolutional Layer with Multiple Filters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CA7B965-AED6-E687-C8C4-4EA6D2C3A6D0}"/>
              </a:ext>
            </a:extLst>
          </p:cNvPr>
          <p:cNvGrpSpPr/>
          <p:nvPr/>
        </p:nvGrpSpPr>
        <p:grpSpPr>
          <a:xfrm>
            <a:off x="4438345" y="818730"/>
            <a:ext cx="1553440" cy="3932463"/>
            <a:chOff x="4438345" y="818730"/>
            <a:chExt cx="1553440" cy="3932463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65C6FF97-39F5-5C2B-0247-4BA7C0FFA3F7}"/>
                </a:ext>
              </a:extLst>
            </p:cNvPr>
            <p:cNvGrpSpPr/>
            <p:nvPr/>
          </p:nvGrpSpPr>
          <p:grpSpPr>
            <a:xfrm>
              <a:off x="4438345" y="818730"/>
              <a:ext cx="1486767" cy="1129904"/>
              <a:chOff x="5700535" y="1648527"/>
              <a:chExt cx="3176736" cy="2506503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809330DC-E964-3E8E-9CB2-5B2A562FEC92}"/>
                  </a:ext>
                </a:extLst>
              </p:cNvPr>
              <p:cNvGrpSpPr/>
              <p:nvPr/>
            </p:nvGrpSpPr>
            <p:grpSpPr>
              <a:xfrm>
                <a:off x="6212838" y="2316639"/>
                <a:ext cx="1311545" cy="1196512"/>
                <a:chOff x="6695332" y="2141465"/>
                <a:chExt cx="1964469" cy="1936433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BA28D37F-FC39-5233-9580-C0F57BDB802A}"/>
                    </a:ext>
                  </a:extLst>
                </p:cNvPr>
                <p:cNvSpPr/>
                <p:nvPr/>
              </p:nvSpPr>
              <p:spPr bwMode="auto">
                <a:xfrm>
                  <a:off x="6695333" y="2141465"/>
                  <a:ext cx="1964468" cy="193643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9237A2E-E97C-D2A0-B862-C44CFB933CE5}"/>
                    </a:ext>
                  </a:extLst>
                </p:cNvPr>
                <p:cNvGrpSpPr/>
                <p:nvPr/>
              </p:nvGrpSpPr>
              <p:grpSpPr>
                <a:xfrm>
                  <a:off x="6695332" y="2625573"/>
                  <a:ext cx="1964469" cy="968216"/>
                  <a:chOff x="1282885" y="3024523"/>
                  <a:chExt cx="1964469" cy="968216"/>
                </a:xfrm>
              </p:grpSpPr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6AF1296-A0A7-0D90-9681-FD1A9B4318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024523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AD4B83A6-B241-2162-1478-31C0F4AB724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508631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DC00C78C-0C2B-03C3-600F-AA2D1E6817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992739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657C93C-F990-8DFC-A4DB-96EC3946215F}"/>
                    </a:ext>
                  </a:extLst>
                </p:cNvPr>
                <p:cNvGrpSpPr/>
                <p:nvPr/>
              </p:nvGrpSpPr>
              <p:grpSpPr>
                <a:xfrm rot="5400000">
                  <a:off x="6753543" y="2618571"/>
                  <a:ext cx="1848039" cy="982235"/>
                  <a:chOff x="4191000" y="1598396"/>
                  <a:chExt cx="1524000" cy="596901"/>
                </a:xfrm>
                <a:solidFill>
                  <a:srgbClr val="FF0000"/>
                </a:solidFill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261CACE6-243E-256F-6523-112ACC848B3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5983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B3BB07CC-56E3-0240-05D9-B63856AA00B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6847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37834B9B-58D0-1FF0-E0C8-BE055323723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195297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10DBE9C-B867-19F7-E257-D111EBE0B603}"/>
                  </a:ext>
                </a:extLst>
              </p:cNvPr>
              <p:cNvSpPr txBox="1"/>
              <p:nvPr/>
            </p:nvSpPr>
            <p:spPr>
              <a:xfrm>
                <a:off x="6238336" y="3540554"/>
                <a:ext cx="1512419" cy="614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c₁ x c</a:t>
                </a:r>
                <a:r>
                  <a:rPr lang="en-US" sz="1600" dirty="0"/>
                  <a:t>₂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54C74F22-3D6F-9A1D-4D0B-83674245ABF7}"/>
                  </a:ext>
                </a:extLst>
              </p:cNvPr>
              <p:cNvSpPr txBox="1"/>
              <p:nvPr/>
            </p:nvSpPr>
            <p:spPr>
              <a:xfrm>
                <a:off x="5700535" y="1648527"/>
                <a:ext cx="3176736" cy="546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/>
                  <a:t>Convolution 1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A1FF2D8-4490-9DC3-A82F-9C924B0D728F}"/>
                </a:ext>
              </a:extLst>
            </p:cNvPr>
            <p:cNvGrpSpPr/>
            <p:nvPr/>
          </p:nvGrpSpPr>
          <p:grpSpPr>
            <a:xfrm>
              <a:off x="4475033" y="1986888"/>
              <a:ext cx="1485539" cy="1176896"/>
              <a:chOff x="5729309" y="1571632"/>
              <a:chExt cx="3174112" cy="2610746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8421D84-54F2-CAD5-5F1E-5172FB81552C}"/>
                  </a:ext>
                </a:extLst>
              </p:cNvPr>
              <p:cNvGrpSpPr/>
              <p:nvPr/>
            </p:nvGrpSpPr>
            <p:grpSpPr>
              <a:xfrm>
                <a:off x="6212838" y="2316639"/>
                <a:ext cx="1311545" cy="1196512"/>
                <a:chOff x="6695332" y="2141465"/>
                <a:chExt cx="1964469" cy="1936433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9B90298-F32C-BACF-6A4E-017E4BBE811B}"/>
                    </a:ext>
                  </a:extLst>
                </p:cNvPr>
                <p:cNvSpPr/>
                <p:nvPr/>
              </p:nvSpPr>
              <p:spPr bwMode="auto">
                <a:xfrm>
                  <a:off x="6695333" y="2141465"/>
                  <a:ext cx="1964468" cy="1936433"/>
                </a:xfrm>
                <a:prstGeom prst="rect">
                  <a:avLst/>
                </a:prstGeom>
                <a:solidFill>
                  <a:srgbClr val="FFC1C1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2B9AAD98-2FDA-CCCA-998A-9CBBFF05C068}"/>
                    </a:ext>
                  </a:extLst>
                </p:cNvPr>
                <p:cNvGrpSpPr/>
                <p:nvPr/>
              </p:nvGrpSpPr>
              <p:grpSpPr>
                <a:xfrm>
                  <a:off x="6695332" y="2625573"/>
                  <a:ext cx="1964469" cy="968216"/>
                  <a:chOff x="1282885" y="3024523"/>
                  <a:chExt cx="1964469" cy="968216"/>
                </a:xfrm>
              </p:grpSpPr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316162B2-0F09-CF43-8932-2E889635E4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024523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24AC0F1-8E45-1CD7-BDEA-CF5612A25A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508631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1926F5FA-6C1E-CB11-A06D-9082247E5A8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992739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758C524-99AC-552E-A39E-5A5C6D25B404}"/>
                    </a:ext>
                  </a:extLst>
                </p:cNvPr>
                <p:cNvGrpSpPr/>
                <p:nvPr/>
              </p:nvGrpSpPr>
              <p:grpSpPr>
                <a:xfrm rot="5400000">
                  <a:off x="6753543" y="2618571"/>
                  <a:ext cx="1848039" cy="982235"/>
                  <a:chOff x="4191000" y="1598396"/>
                  <a:chExt cx="1524000" cy="596901"/>
                </a:xfrm>
                <a:solidFill>
                  <a:srgbClr val="FF0000"/>
                </a:solidFill>
              </p:grpSpPr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731FCFD6-24FC-3B82-5351-81CE613DE44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5983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EF96E5D-985D-EACF-31C9-EEA4BC18D0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6847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C5841DF-C016-1A81-E1FD-466734C538A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195297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5CB965D-0C37-79FB-6698-EC4A71C493F3}"/>
                  </a:ext>
                </a:extLst>
              </p:cNvPr>
              <p:cNvSpPr txBox="1"/>
              <p:nvPr/>
            </p:nvSpPr>
            <p:spPr>
              <a:xfrm>
                <a:off x="6081136" y="3567902"/>
                <a:ext cx="1684628" cy="614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c₁ x c₂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CB8F7C-32CF-18DF-79C7-E4B66FD5F34E}"/>
                  </a:ext>
                </a:extLst>
              </p:cNvPr>
              <p:cNvSpPr txBox="1"/>
              <p:nvPr/>
            </p:nvSpPr>
            <p:spPr>
              <a:xfrm>
                <a:off x="5729309" y="1571632"/>
                <a:ext cx="3174112" cy="546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/>
                  <a:t>Convolution 2</a:t>
                </a: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36C534A5-4080-CB6F-2D7E-D842A2274B58}"/>
                </a:ext>
              </a:extLst>
            </p:cNvPr>
            <p:cNvGrpSpPr/>
            <p:nvPr/>
          </p:nvGrpSpPr>
          <p:grpSpPr>
            <a:xfrm>
              <a:off x="4506246" y="3569202"/>
              <a:ext cx="1485539" cy="1181991"/>
              <a:chOff x="4506246" y="3569202"/>
              <a:chExt cx="1485539" cy="1181991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359592F-D133-6BDF-40B0-B1079281BC1E}"/>
                  </a:ext>
                </a:extLst>
              </p:cNvPr>
              <p:cNvGrpSpPr/>
              <p:nvPr/>
            </p:nvGrpSpPr>
            <p:grpSpPr>
              <a:xfrm>
                <a:off x="4701333" y="3876689"/>
                <a:ext cx="613826" cy="539375"/>
                <a:chOff x="6695332" y="2141465"/>
                <a:chExt cx="1964469" cy="1936433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56CECE3D-B4A8-D236-C746-F7E9073C2ED6}"/>
                    </a:ext>
                  </a:extLst>
                </p:cNvPr>
                <p:cNvSpPr/>
                <p:nvPr/>
              </p:nvSpPr>
              <p:spPr bwMode="auto">
                <a:xfrm>
                  <a:off x="6695333" y="2141465"/>
                  <a:ext cx="1964468" cy="19364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5BB1DCC9-100A-5302-E453-71CBC5D0915B}"/>
                    </a:ext>
                  </a:extLst>
                </p:cNvPr>
                <p:cNvGrpSpPr/>
                <p:nvPr/>
              </p:nvGrpSpPr>
              <p:grpSpPr>
                <a:xfrm>
                  <a:off x="6695332" y="2625573"/>
                  <a:ext cx="1964469" cy="968216"/>
                  <a:chOff x="1282885" y="3024523"/>
                  <a:chExt cx="1964469" cy="968216"/>
                </a:xfrm>
              </p:grpSpPr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ACF1A717-4252-1FA6-E31A-37EFF23138D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024523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47DBF68C-DC79-31FE-CADE-E952AE1737D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508631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B7D2308-C45E-9754-D8C7-DB539FB34B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992739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7CF01BAC-F96F-CDDB-4700-F1A14C78BC01}"/>
                    </a:ext>
                  </a:extLst>
                </p:cNvPr>
                <p:cNvGrpSpPr/>
                <p:nvPr/>
              </p:nvGrpSpPr>
              <p:grpSpPr>
                <a:xfrm rot="5400000">
                  <a:off x="6753543" y="2618571"/>
                  <a:ext cx="1848039" cy="982235"/>
                  <a:chOff x="4191000" y="1598396"/>
                  <a:chExt cx="1524000" cy="596901"/>
                </a:xfrm>
                <a:solidFill>
                  <a:srgbClr val="FF0000"/>
                </a:solidFill>
              </p:grpSpPr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8EDDCF05-FB69-5BCE-CB0C-4635FB22D6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5983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837D016C-85FF-8F3A-5546-C8318795F1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6847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ABDA98B0-BBE0-68E4-0343-253B7CE6F5E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195297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45FA6D38-B6CB-D881-EECF-F5E49FC8AB53}"/>
                  </a:ext>
                </a:extLst>
              </p:cNvPr>
              <p:cNvSpPr txBox="1"/>
              <p:nvPr/>
            </p:nvSpPr>
            <p:spPr>
              <a:xfrm>
                <a:off x="4690046" y="4474194"/>
                <a:ext cx="7380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c₁ x c</a:t>
                </a:r>
                <a:r>
                  <a:rPr lang="en-US" sz="1600" dirty="0"/>
                  <a:t>₂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8CC2C02-25BB-DC56-48C5-4C30A9717783}"/>
                  </a:ext>
                </a:extLst>
              </p:cNvPr>
              <p:cNvSpPr txBox="1"/>
              <p:nvPr/>
            </p:nvSpPr>
            <p:spPr>
              <a:xfrm>
                <a:off x="4506246" y="3569202"/>
                <a:ext cx="14855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/>
                  <a:t>Convolution </a:t>
                </a:r>
                <a:r>
                  <a:rPr lang="en-US" sz="1600" dirty="0" err="1"/>
                  <a:t>n</a:t>
                </a:r>
                <a:r>
                  <a:rPr lang="en-US" sz="1600" baseline="-25000" dirty="0" err="1"/>
                  <a:t>F</a:t>
                </a:r>
                <a:endParaRPr lang="en-US" sz="1600" dirty="0"/>
              </a:p>
            </p:txBody>
          </p:sp>
        </p:grp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1603DD4-F39D-C8F1-45F0-6F63C304DFDE}"/>
              </a:ext>
            </a:extLst>
          </p:cNvPr>
          <p:cNvGrpSpPr/>
          <p:nvPr/>
        </p:nvGrpSpPr>
        <p:grpSpPr>
          <a:xfrm>
            <a:off x="6946091" y="1744274"/>
            <a:ext cx="1767892" cy="1593340"/>
            <a:chOff x="6439518" y="2955122"/>
            <a:chExt cx="1767892" cy="1593340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4C358F6-285E-5519-9DFF-78EC071355E5}"/>
                </a:ext>
              </a:extLst>
            </p:cNvPr>
            <p:cNvSpPr txBox="1"/>
            <p:nvPr/>
          </p:nvSpPr>
          <p:spPr>
            <a:xfrm>
              <a:off x="6674683" y="4271463"/>
              <a:ext cx="127694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c₁ x c₂ x </a:t>
              </a:r>
              <a:r>
                <a:rPr lang="en-US" dirty="0" err="1"/>
                <a:t>n</a:t>
              </a:r>
              <a:r>
                <a:rPr lang="en-US" baseline="-25000" dirty="0" err="1"/>
                <a:t>F</a:t>
              </a:r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856E13D-AE0C-2853-FBC6-1F1D3C23C4F6}"/>
                </a:ext>
              </a:extLst>
            </p:cNvPr>
            <p:cNvSpPr txBox="1"/>
            <p:nvPr/>
          </p:nvSpPr>
          <p:spPr>
            <a:xfrm>
              <a:off x="6439518" y="2955122"/>
              <a:ext cx="17678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Convolutional Layer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8192D8D4-2FF9-91B8-6359-ACF3A7F0C010}"/>
                </a:ext>
              </a:extLst>
            </p:cNvPr>
            <p:cNvGrpSpPr/>
            <p:nvPr/>
          </p:nvGrpSpPr>
          <p:grpSpPr>
            <a:xfrm>
              <a:off x="6662328" y="3299889"/>
              <a:ext cx="1066992" cy="916912"/>
              <a:chOff x="6610350" y="3463493"/>
              <a:chExt cx="1066992" cy="916912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902B962-FC5D-5905-0B5D-CDA0421616A2}"/>
                  </a:ext>
                </a:extLst>
              </p:cNvPr>
              <p:cNvGrpSpPr/>
              <p:nvPr/>
            </p:nvGrpSpPr>
            <p:grpSpPr>
              <a:xfrm>
                <a:off x="6622705" y="3478814"/>
                <a:ext cx="1029389" cy="900652"/>
                <a:chOff x="7244558" y="1261164"/>
                <a:chExt cx="1029389" cy="900652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0C91EA62-0933-A6E5-2FFA-599F5E223115}"/>
                    </a:ext>
                  </a:extLst>
                </p:cNvPr>
                <p:cNvGrpSpPr/>
                <p:nvPr/>
              </p:nvGrpSpPr>
              <p:grpSpPr>
                <a:xfrm>
                  <a:off x="7660121" y="1261164"/>
                  <a:ext cx="613826" cy="539375"/>
                  <a:chOff x="6695332" y="2141465"/>
                  <a:chExt cx="1964469" cy="1936433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F7AF59F0-7866-7B06-A20D-599702A8A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137DFCF0-C2C8-4734-550F-ABDBE1939F3F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</p:grpSpPr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782D6AFE-A5E1-24DC-5FF5-0A67690C96D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:a16="http://schemas.microsoft.com/office/drawing/2014/main" id="{645269E4-5AB9-F3A4-CAA8-2DDF811BD8D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0C8ADBA4-3CDE-5BA0-D1AC-60EB3880D0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A60F5B11-AAD4-D4D7-6182-4B251EC5F93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solidFill>
                    <a:srgbClr val="FF0000"/>
                  </a:solidFill>
                </p:grpSpPr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8F8F325E-9A9E-E8ED-813B-3770518EFC5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FA872FED-6FC4-58D5-393D-5F0660F0EF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9E84A3D1-E739-A19B-771D-6B9CFBBF9DE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F88048A4-E96C-9FA7-03D4-B1745AEB0B96}"/>
                    </a:ext>
                  </a:extLst>
                </p:cNvPr>
                <p:cNvGrpSpPr/>
                <p:nvPr/>
              </p:nvGrpSpPr>
              <p:grpSpPr>
                <a:xfrm>
                  <a:off x="7398013" y="1323950"/>
                  <a:ext cx="786060" cy="702517"/>
                  <a:chOff x="6428839" y="3418397"/>
                  <a:chExt cx="786060" cy="702517"/>
                </a:xfrm>
              </p:grpSpPr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E69C86D1-CA6A-AA89-4820-A21F98B2E19F}"/>
                      </a:ext>
                    </a:extLst>
                  </p:cNvPr>
                  <p:cNvGrpSpPr/>
                  <p:nvPr/>
                </p:nvGrpSpPr>
                <p:grpSpPr>
                  <a:xfrm>
                    <a:off x="6601073" y="3418397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1BA945BD-0AF3-8F86-BF3C-F2FAB4ABAF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68" name="Group 267">
                      <a:extLst>
                        <a:ext uri="{FF2B5EF4-FFF2-40B4-BE49-F238E27FC236}">
                          <a16:creationId xmlns:a16="http://schemas.microsoft.com/office/drawing/2014/main" id="{DC7BEA28-977F-C742-9C19-5928C643C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73" name="Straight Connector 272">
                        <a:extLst>
                          <a:ext uri="{FF2B5EF4-FFF2-40B4-BE49-F238E27FC236}">
                            <a16:creationId xmlns:a16="http://schemas.microsoft.com/office/drawing/2014/main" id="{16915AF8-696E-53C2-ED2A-BDAA8F0278F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AD8AD8E9-6A6C-1E72-B4C5-E20722AF75D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04A77CB6-5EC6-3FB9-BB3A-42744284220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9B7C565E-880C-AB86-E71D-38D9288CCE3E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70" name="Straight Connector 269">
                        <a:extLst>
                          <a:ext uri="{FF2B5EF4-FFF2-40B4-BE49-F238E27FC236}">
                            <a16:creationId xmlns:a16="http://schemas.microsoft.com/office/drawing/2014/main" id="{3B8B9FF8-FE6D-FB86-313F-29D0EC51205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1" name="Straight Connector 270">
                        <a:extLst>
                          <a:ext uri="{FF2B5EF4-FFF2-40B4-BE49-F238E27FC236}">
                            <a16:creationId xmlns:a16="http://schemas.microsoft.com/office/drawing/2014/main" id="{8BE3C192-8BC4-DE5E-FF35-3DD7F91F101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" name="Straight Connector 271">
                        <a:extLst>
                          <a:ext uri="{FF2B5EF4-FFF2-40B4-BE49-F238E27FC236}">
                            <a16:creationId xmlns:a16="http://schemas.microsoft.com/office/drawing/2014/main" id="{7633B2D8-F677-116C-2D9E-DA038F32A68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35C6BE20-EE13-935B-2711-78225F00AD70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56" y="3505464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8E7046B1-6D77-545E-C315-686826F581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58" name="Group 257">
                      <a:extLst>
                        <a:ext uri="{FF2B5EF4-FFF2-40B4-BE49-F238E27FC236}">
                          <a16:creationId xmlns:a16="http://schemas.microsoft.com/office/drawing/2014/main" id="{C8F22CFA-BA35-C258-3E86-42E90DCDE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429601DF-5B02-3275-20B9-378D6E64F05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89B0C92-2E5C-0A97-7B97-19863C41183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9FB3AA3C-FF15-E592-E46C-ED41965E0AF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59" name="Group 258">
                      <a:extLst>
                        <a:ext uri="{FF2B5EF4-FFF2-40B4-BE49-F238E27FC236}">
                          <a16:creationId xmlns:a16="http://schemas.microsoft.com/office/drawing/2014/main" id="{B7BC892C-1FBB-57A9-8194-15171909F66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0F61386E-A316-A2C0-E06C-35FC8B0741A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3D744618-ED39-E26E-F086-2D790DE0110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9A8AB906-6943-6858-E421-4496F5D2605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738829C6-77B0-D89E-E210-7FCA12EA9AEC}"/>
                      </a:ext>
                    </a:extLst>
                  </p:cNvPr>
                  <p:cNvGrpSpPr/>
                  <p:nvPr/>
                </p:nvGrpSpPr>
                <p:grpSpPr>
                  <a:xfrm>
                    <a:off x="6428839" y="3581539"/>
                    <a:ext cx="613826" cy="539375"/>
                    <a:chOff x="6695332" y="2141465"/>
                    <a:chExt cx="1964469" cy="1936433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0D665692-9216-C40B-DE2C-E862DDBC90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5333" y="2141465"/>
                      <a:ext cx="1964468" cy="1936433"/>
                    </a:xfrm>
                    <a:prstGeom prst="rect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248" name="Group 247">
                      <a:extLst>
                        <a:ext uri="{FF2B5EF4-FFF2-40B4-BE49-F238E27FC236}">
                          <a16:creationId xmlns:a16="http://schemas.microsoft.com/office/drawing/2014/main" id="{569AF465-D0B7-4672-19A1-5982122F7C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5332" y="2625573"/>
                      <a:ext cx="1964469" cy="968216"/>
                      <a:chOff x="1282885" y="3024523"/>
                      <a:chExt cx="1964469" cy="968216"/>
                    </a:xfrm>
                    <a:grpFill/>
                  </p:grpSpPr>
                  <p:cxnSp>
                    <p:nvCxnSpPr>
                      <p:cNvPr id="253" name="Straight Connector 252">
                        <a:extLst>
                          <a:ext uri="{FF2B5EF4-FFF2-40B4-BE49-F238E27FC236}">
                            <a16:creationId xmlns:a16="http://schemas.microsoft.com/office/drawing/2014/main" id="{856F52EC-FC1A-841C-1712-6E8AAE9C7CA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024523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" name="Straight Connector 253">
                        <a:extLst>
                          <a:ext uri="{FF2B5EF4-FFF2-40B4-BE49-F238E27FC236}">
                            <a16:creationId xmlns:a16="http://schemas.microsoft.com/office/drawing/2014/main" id="{6965C0E0-27CF-0FB8-7E0D-079B956D6D2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508631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" name="Straight Connector 254">
                        <a:extLst>
                          <a:ext uri="{FF2B5EF4-FFF2-40B4-BE49-F238E27FC236}">
                            <a16:creationId xmlns:a16="http://schemas.microsoft.com/office/drawing/2014/main" id="{A9C7F9FD-AB9A-B357-01DA-5DBB82F73BA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992739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3C97015B-7FA7-B855-F5A7-8E98048B457A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6753543" y="2618571"/>
                      <a:ext cx="1848039" cy="982235"/>
                      <a:chOff x="4191000" y="1598396"/>
                      <a:chExt cx="1524000" cy="596901"/>
                    </a:xfrm>
                    <a:grpFill/>
                  </p:grpSpPr>
                  <p:cxnSp>
                    <p:nvCxnSpPr>
                      <p:cNvPr id="250" name="Straight Connector 249">
                        <a:extLst>
                          <a:ext uri="{FF2B5EF4-FFF2-40B4-BE49-F238E27FC236}">
                            <a16:creationId xmlns:a16="http://schemas.microsoft.com/office/drawing/2014/main" id="{9D2AC067-91E7-944A-FF7D-A7B7C5D274B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5983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1" name="Straight Connector 250">
                        <a:extLst>
                          <a:ext uri="{FF2B5EF4-FFF2-40B4-BE49-F238E27FC236}">
                            <a16:creationId xmlns:a16="http://schemas.microsoft.com/office/drawing/2014/main" id="{03A7E52B-2BFE-8EC2-2E37-381ACA1DA38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684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2" name="Straight Connector 251">
                        <a:extLst>
                          <a:ext uri="{FF2B5EF4-FFF2-40B4-BE49-F238E27FC236}">
                            <a16:creationId xmlns:a16="http://schemas.microsoft.com/office/drawing/2014/main" id="{E5797A70-CCE6-7001-F9CC-50C73C1E00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195297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33317ED1-5A6F-B0D8-E3A1-F973FF1F0B84}"/>
                    </a:ext>
                  </a:extLst>
                </p:cNvPr>
                <p:cNvGrpSpPr/>
                <p:nvPr/>
              </p:nvGrpSpPr>
              <p:grpSpPr>
                <a:xfrm>
                  <a:off x="7319840" y="1551494"/>
                  <a:ext cx="613825" cy="539375"/>
                  <a:chOff x="6695332" y="2141465"/>
                  <a:chExt cx="1964469" cy="1936433"/>
                </a:xfrm>
                <a:solidFill>
                  <a:srgbClr val="B9FFD9">
                    <a:alpha val="40000"/>
                  </a:srgbClr>
                </a:solidFill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34485E36-AADB-2B18-1176-49EF62634E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D78F6098-0538-212C-89C2-EE65C0E56329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1C5C4E16-211D-B5B1-F8F7-40CDBE01FDB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" name="Straight Connector 119">
                      <a:extLst>
                        <a:ext uri="{FF2B5EF4-FFF2-40B4-BE49-F238E27FC236}">
                          <a16:creationId xmlns:a16="http://schemas.microsoft.com/office/drawing/2014/main" id="{06A168F9-951B-CF60-56CD-78379556500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11C25BC4-BFF8-878C-F7CB-E7A5694C5A8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66B51760-5FB4-8489-CBA0-0A0C62A6FB5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17AF6DB3-6ADF-196A-D577-F7B7E7AF71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D4CC2BD6-C25A-CA18-C534-D1BE37F47E6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DF266BB3-5D33-7E03-104F-E64E4A79B6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FC0084D4-D43A-341C-2498-4F5C44A820C7}"/>
                    </a:ext>
                  </a:extLst>
                </p:cNvPr>
                <p:cNvGrpSpPr/>
                <p:nvPr/>
              </p:nvGrpSpPr>
              <p:grpSpPr>
                <a:xfrm>
                  <a:off x="7244558" y="1622441"/>
                  <a:ext cx="613825" cy="539375"/>
                  <a:chOff x="6695332" y="2141465"/>
                  <a:chExt cx="1964469" cy="1936433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87953B58-E549-4751-F9D2-A538370D77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5333" y="2141465"/>
                    <a:ext cx="1964468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59" name="Group 158">
                    <a:extLst>
                      <a:ext uri="{FF2B5EF4-FFF2-40B4-BE49-F238E27FC236}">
                        <a16:creationId xmlns:a16="http://schemas.microsoft.com/office/drawing/2014/main" id="{8E1C6A47-293A-C0B3-9147-189EB65C322B}"/>
                      </a:ext>
                    </a:extLst>
                  </p:cNvPr>
                  <p:cNvGrpSpPr/>
                  <p:nvPr/>
                </p:nvGrpSpPr>
                <p:grpSpPr>
                  <a:xfrm>
                    <a:off x="6695332" y="2625573"/>
                    <a:ext cx="1964469" cy="968216"/>
                    <a:chOff x="1282885" y="3024523"/>
                    <a:chExt cx="1964469" cy="968216"/>
                  </a:xfrm>
                  <a:grpFill/>
                </p:grpSpPr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CD79F008-3F1E-2FFB-41B2-CBB61E8424C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024523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8E8FB74A-A3CA-4D9F-756E-DF2EBAC6967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508631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46DECE1C-58C0-F151-2876-914FACF604D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992739"/>
                      <a:ext cx="1964468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9EBC5157-629B-AD96-4F9C-335C66F5092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753543" y="2618571"/>
                    <a:ext cx="1848039" cy="982235"/>
                    <a:chOff x="4191000" y="1598396"/>
                    <a:chExt cx="1524000" cy="596901"/>
                  </a:xfrm>
                  <a:grpFill/>
                </p:grpSpPr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B5087A56-390A-E507-EA3B-310D224AED8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598396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75B23C55-3974-CA6E-A618-65BAE4E76D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89684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9331894E-9CB0-2D82-FCA0-E5C2F131D9C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195297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</p:grp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B4A91FF5-7413-3D8B-09B0-7EC80BD988BA}"/>
                  </a:ext>
                </a:extLst>
              </p:cNvPr>
              <p:cNvCxnSpPr/>
              <p:nvPr/>
            </p:nvCxnSpPr>
            <p:spPr bwMode="auto">
              <a:xfrm flipV="1">
                <a:off x="6610350" y="3463656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4505DEB1-A70C-D9D7-5F58-3F7A8EE245EA}"/>
                  </a:ext>
                </a:extLst>
              </p:cNvPr>
              <p:cNvCxnSpPr/>
              <p:nvPr/>
            </p:nvCxnSpPr>
            <p:spPr bwMode="auto">
              <a:xfrm flipV="1">
                <a:off x="7238506" y="3986624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8361B144-E10A-3DE9-20DC-F2D087BE767A}"/>
                  </a:ext>
                </a:extLst>
              </p:cNvPr>
              <p:cNvCxnSpPr/>
              <p:nvPr/>
            </p:nvCxnSpPr>
            <p:spPr bwMode="auto">
              <a:xfrm flipV="1">
                <a:off x="7218988" y="3463493"/>
                <a:ext cx="438836" cy="393781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71CA0C8D-0210-F669-0712-6C3905E106FE}"/>
              </a:ext>
            </a:extLst>
          </p:cNvPr>
          <p:cNvSpPr txBox="1"/>
          <p:nvPr/>
        </p:nvSpPr>
        <p:spPr>
          <a:xfrm>
            <a:off x="3662223" y="3040011"/>
            <a:ext cx="17311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/>
              <a:t>…       …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A3379A-CBB2-C32B-98BC-6918228B1EA1}"/>
              </a:ext>
            </a:extLst>
          </p:cNvPr>
          <p:cNvGrpSpPr/>
          <p:nvPr/>
        </p:nvGrpSpPr>
        <p:grpSpPr>
          <a:xfrm>
            <a:off x="742679" y="815017"/>
            <a:ext cx="3875422" cy="3969975"/>
            <a:chOff x="742679" y="815017"/>
            <a:chExt cx="3875422" cy="3969975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A2E38D37-0B20-6BB6-F34F-F772F63B807A}"/>
                </a:ext>
              </a:extLst>
            </p:cNvPr>
            <p:cNvGrpSpPr/>
            <p:nvPr/>
          </p:nvGrpSpPr>
          <p:grpSpPr>
            <a:xfrm>
              <a:off x="742679" y="1319023"/>
              <a:ext cx="2053127" cy="2810604"/>
              <a:chOff x="1460672" y="1463774"/>
              <a:chExt cx="2329814" cy="3133844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34F4F26-3051-EC47-C939-432F09DB5C38}"/>
                  </a:ext>
                </a:extLst>
              </p:cNvPr>
              <p:cNvGrpSpPr/>
              <p:nvPr/>
            </p:nvGrpSpPr>
            <p:grpSpPr>
              <a:xfrm>
                <a:off x="1772800" y="1916128"/>
                <a:ext cx="1964469" cy="1936433"/>
                <a:chOff x="1282885" y="2540415"/>
                <a:chExt cx="1964469" cy="1936433"/>
              </a:xfrm>
              <a:solidFill>
                <a:srgbClr val="0070C0"/>
              </a:solidFill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94DCAB5-31CB-BEE4-F7DB-22FD271640D5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AE285C5-1D8B-0EC5-8C25-F2E384595418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  <a:grpFill/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6216EF5B-D695-06D1-DCE5-929ADC74C9F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28441C3E-E3EC-71FF-94A1-009E90CF1D9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1225C67-7BDF-089D-3E9E-E9897A5C5CD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28C51C30-1C4D-CC4D-C97F-2F67A62C841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7B4D9821-E989-AA2D-FAE6-4D23FF23CF2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F9A7F3B7-60BC-B0A6-327A-9EC10BFF1B9E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grpFill/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4E30A6BF-56FE-2144-A5DE-EFD3F39EA7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5A34B9DB-45A6-C422-11CC-222B6CE04B0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8A61F44D-0CF6-5165-EDFB-E923DC54D3E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DDC45D7-7CF6-AECC-AE10-C7D479B28E0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16148BC-5490-09ED-196C-7506901E3AD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D5654BA-BAE8-69B0-D0B4-873BF168825B}"/>
                  </a:ext>
                </a:extLst>
              </p:cNvPr>
              <p:cNvGrpSpPr/>
              <p:nvPr/>
            </p:nvGrpSpPr>
            <p:grpSpPr>
              <a:xfrm>
                <a:off x="1776377" y="1935877"/>
                <a:ext cx="1000080" cy="911848"/>
                <a:chOff x="1282885" y="2584620"/>
                <a:chExt cx="1964469" cy="1848039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60BA64D6-D7DE-A2CB-B8A1-3DCB6A049897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166656B5-8E14-CE3D-733D-454FD804C2E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3D00930B-B3A4-4418-3BEE-6BB0F3D001C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ADFB77A-BA06-E398-0712-E91444B525FF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F7E23662-91C1-CA08-E7C7-6EFEB33760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449065F-4150-BC7F-F19B-307228A9EE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859D1A6-81AF-288E-94B4-A1A61B8294A6}"/>
                  </a:ext>
                </a:extLst>
              </p:cNvPr>
              <p:cNvGrpSpPr/>
              <p:nvPr/>
            </p:nvGrpSpPr>
            <p:grpSpPr>
              <a:xfrm>
                <a:off x="1619616" y="2097261"/>
                <a:ext cx="1964469" cy="1936433"/>
                <a:chOff x="1282885" y="2540415"/>
                <a:chExt cx="1964469" cy="1936433"/>
              </a:xfrm>
              <a:solidFill>
                <a:srgbClr val="00B050"/>
              </a:solidFill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A10F63A-C247-05BC-9858-C394749D4A5E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4AEC20A1-E96E-ABFF-310A-FD41F1482BDE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  <a:grpFill/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BD49B58-1088-8FB6-E599-9B3D7433C6E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6BEE538-6CB7-3D16-14DA-CB271B1EEDB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67E0DCB-9603-5DE5-A464-E7452119437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9E6FE03-6BA0-94BF-CFF3-8424882A69F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B24B92ED-8118-AD70-9062-2E67314CBC3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68E3A66-3665-4C63-199D-6EC6D0D792A1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grpFill/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7A2C2527-7CB2-328E-505A-8E25ED2B31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60C746E2-C92D-4FAF-ACAE-DF8BB2A807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3F6268FB-618E-8871-DC07-9FB1EF55533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CEE6A83D-7325-A439-0359-1A2EE5F00A3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375D930E-7CF1-2CDC-45D6-DE8475868F5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1E2E866A-E2BC-E244-944F-5DE602C35B80}"/>
                  </a:ext>
                </a:extLst>
              </p:cNvPr>
              <p:cNvGrpSpPr/>
              <p:nvPr/>
            </p:nvGrpSpPr>
            <p:grpSpPr>
              <a:xfrm>
                <a:off x="1611887" y="2104287"/>
                <a:ext cx="1000080" cy="911848"/>
                <a:chOff x="1282885" y="2584620"/>
                <a:chExt cx="1964469" cy="1848039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68994780-4126-EC88-AA51-F2D55889D964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9ECCE365-030C-1248-F5A3-151FF7D6C6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1E0032CD-88A0-E008-54E1-D0457EBABCA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DCCAEF13-C794-81E8-A4F8-642C5FF396F5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902F137E-45A1-CE5B-A442-7AA202E2DEF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3A0658CA-2461-8200-F86B-89FCA7C3E46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A5C12B2-19E7-15E4-50D1-5E2E83C184D1}"/>
                  </a:ext>
                </a:extLst>
              </p:cNvPr>
              <p:cNvGrpSpPr/>
              <p:nvPr/>
            </p:nvGrpSpPr>
            <p:grpSpPr>
              <a:xfrm>
                <a:off x="1466432" y="2278394"/>
                <a:ext cx="1964469" cy="1936433"/>
                <a:chOff x="1282885" y="2540415"/>
                <a:chExt cx="1964469" cy="1936433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3C2BD8B-1DD0-520A-B6F8-6BF050DB2F28}"/>
                    </a:ext>
                  </a:extLst>
                </p:cNvPr>
                <p:cNvSpPr/>
                <p:nvPr/>
              </p:nvSpPr>
              <p:spPr bwMode="auto">
                <a:xfrm>
                  <a:off x="1282886" y="2540415"/>
                  <a:ext cx="1964468" cy="1936433"/>
                </a:xfrm>
                <a:prstGeom prst="rect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031094D-F576-3D7D-0E74-8D4BF1734C54}"/>
                    </a:ext>
                  </a:extLst>
                </p:cNvPr>
                <p:cNvGrpSpPr/>
                <p:nvPr/>
              </p:nvGrpSpPr>
              <p:grpSpPr>
                <a:xfrm>
                  <a:off x="1282885" y="2855864"/>
                  <a:ext cx="1964469" cy="1284208"/>
                  <a:chOff x="1282885" y="2855864"/>
                  <a:chExt cx="1964469" cy="1284208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C5BFEB3-BD05-4CF0-43EB-14D6954FF67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2855864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3629AC18-61AF-804E-1153-1572AD6EF7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4CED09BE-25D9-64EF-0663-3F2E26EC7F0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497968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90B613C2-55A5-B733-3A54-E8DEBC3FC1B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0258617A-A438-AC68-77FB-509622BE82D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4140072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AFFEB0F-3874-E8E4-E54A-1EEBFE2A36BD}"/>
                    </a:ext>
                  </a:extLst>
                </p:cNvPr>
                <p:cNvGrpSpPr/>
                <p:nvPr/>
              </p:nvGrpSpPr>
              <p:grpSpPr>
                <a:xfrm rot="5400000">
                  <a:off x="1351219" y="2855410"/>
                  <a:ext cx="1848039" cy="1306457"/>
                  <a:chOff x="4191000" y="1493731"/>
                  <a:chExt cx="1524000" cy="793930"/>
                </a:xfrm>
                <a:solidFill>
                  <a:srgbClr val="FF0000"/>
                </a:solidFill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85EE229A-40F7-CC4E-96DE-139533AFB56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F6F4DFF-9503-D649-F304-ADAB74456C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890696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DB1F08A-7C85-D53A-A24F-13BF3DE1F44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096FFAEA-E3D1-E021-C1F4-FF340E56529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49373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F6A4715-D0E1-329C-A08A-EFF0971449B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287661"/>
                    <a:ext cx="1524000" cy="0"/>
                  </a:xfrm>
                  <a:prstGeom prst="line">
                    <a:avLst/>
                  </a:prstGeom>
                  <a:grpFill/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6732120-AC08-E87F-4701-2D2278F566FF}"/>
                  </a:ext>
                </a:extLst>
              </p:cNvPr>
              <p:cNvGrpSpPr/>
              <p:nvPr/>
            </p:nvGrpSpPr>
            <p:grpSpPr>
              <a:xfrm>
                <a:off x="1460672" y="2297682"/>
                <a:ext cx="1000080" cy="911849"/>
                <a:chOff x="1282885" y="2584620"/>
                <a:chExt cx="1964469" cy="1848039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A0B97931-4CF6-51C4-A3AE-0A55C704D8E2}"/>
                    </a:ext>
                  </a:extLst>
                </p:cNvPr>
                <p:cNvGrpSpPr/>
                <p:nvPr/>
              </p:nvGrpSpPr>
              <p:grpSpPr>
                <a:xfrm>
                  <a:off x="1282885" y="3176916"/>
                  <a:ext cx="1964469" cy="642104"/>
                  <a:chOff x="1282885" y="3176916"/>
                  <a:chExt cx="1964469" cy="642104"/>
                </a:xfrm>
              </p:grpSpPr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858B8DD-F9E1-D18F-B7B9-024307378D4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5" y="3176916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15195023-54DD-3B9D-309A-85520BE0897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82886" y="3819020"/>
                    <a:ext cx="1964468" cy="0"/>
                  </a:xfrm>
                  <a:prstGeom prst="line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EFA963D7-4D86-4900-0514-806E763D62E8}"/>
                    </a:ext>
                  </a:extLst>
                </p:cNvPr>
                <p:cNvGrpSpPr/>
                <p:nvPr/>
              </p:nvGrpSpPr>
              <p:grpSpPr>
                <a:xfrm rot="5400000">
                  <a:off x="1351218" y="3182026"/>
                  <a:ext cx="1848039" cy="653227"/>
                  <a:chOff x="4191000" y="1692214"/>
                  <a:chExt cx="1524000" cy="396964"/>
                </a:xfrm>
                <a:solidFill>
                  <a:srgbClr val="FF0000"/>
                </a:solidFill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0425898A-1B01-0980-F2AC-2FE2451E044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1692214"/>
                    <a:ext cx="1524000" cy="0"/>
                  </a:xfrm>
                  <a:prstGeom prst="lin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2C2801F-16F2-78DB-C0D5-6B4A5724C35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191000" y="2089178"/>
                    <a:ext cx="1524000" cy="0"/>
                  </a:xfrm>
                  <a:prstGeom prst="lin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5FE44E-7FB9-1F57-5713-569EB1EDE2A0}"/>
                  </a:ext>
                </a:extLst>
              </p:cNvPr>
              <p:cNvSpPr txBox="1"/>
              <p:nvPr/>
            </p:nvSpPr>
            <p:spPr>
              <a:xfrm>
                <a:off x="1934001" y="4288762"/>
                <a:ext cx="1447674" cy="308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n₁ x n₂ x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C</a:t>
                </a:r>
                <a:endParaRPr lang="en-US" dirty="0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CCD868AB-E08E-73C0-4D74-38D4147C45BE}"/>
                  </a:ext>
                </a:extLst>
              </p:cNvPr>
              <p:cNvSpPr txBox="1"/>
              <p:nvPr/>
            </p:nvSpPr>
            <p:spPr>
              <a:xfrm>
                <a:off x="1978557" y="1463774"/>
                <a:ext cx="1811929" cy="308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RGB image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8EC14E-A155-EE08-1C57-9A7CE406B23C}"/>
                </a:ext>
              </a:extLst>
            </p:cNvPr>
            <p:cNvSpPr txBox="1"/>
            <p:nvPr/>
          </p:nvSpPr>
          <p:spPr>
            <a:xfrm>
              <a:off x="3418490" y="2583816"/>
              <a:ext cx="308409" cy="2484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/>
                <a:t>*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EEC8746-9868-A49E-7B24-97A3CED7693A}"/>
                </a:ext>
              </a:extLst>
            </p:cNvPr>
            <p:cNvCxnSpPr/>
            <p:nvPr/>
          </p:nvCxnSpPr>
          <p:spPr bwMode="auto">
            <a:xfrm flipV="1">
              <a:off x="2866218" y="1626215"/>
              <a:ext cx="460102" cy="4480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DE09B594-6D71-757A-598E-CC2C46A52EA8}"/>
                </a:ext>
              </a:extLst>
            </p:cNvPr>
            <p:cNvCxnSpPr/>
            <p:nvPr/>
          </p:nvCxnSpPr>
          <p:spPr bwMode="auto">
            <a:xfrm>
              <a:off x="2896107" y="3420107"/>
              <a:ext cx="545533" cy="6900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F99AFD-287F-2818-CF37-740DC1D99D51}"/>
                </a:ext>
              </a:extLst>
            </p:cNvPr>
            <p:cNvGrpSpPr/>
            <p:nvPr/>
          </p:nvGrpSpPr>
          <p:grpSpPr>
            <a:xfrm>
              <a:off x="3614578" y="2019313"/>
              <a:ext cx="978951" cy="1193276"/>
              <a:chOff x="3712404" y="1758973"/>
              <a:chExt cx="2113643" cy="239631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F14F8-081F-93EE-5279-6150E51CFC3E}"/>
                  </a:ext>
                </a:extLst>
              </p:cNvPr>
              <p:cNvSpPr txBox="1"/>
              <p:nvPr/>
            </p:nvSpPr>
            <p:spPr>
              <a:xfrm>
                <a:off x="3712404" y="3660833"/>
                <a:ext cx="2113643" cy="494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3 x 3 x </a:t>
                </a:r>
                <a:r>
                  <a:rPr lang="en-US" sz="1600" dirty="0" err="1"/>
                  <a:t>n</a:t>
                </a:r>
                <a:r>
                  <a:rPr lang="en-US" sz="1600" baseline="-25000" dirty="0" err="1"/>
                  <a:t>C</a:t>
                </a:r>
                <a:endParaRPr lang="en-US" sz="1400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54571E3-F5D7-7309-8FFC-108AEEEE9E6C}"/>
                  </a:ext>
                </a:extLst>
              </p:cNvPr>
              <p:cNvGrpSpPr/>
              <p:nvPr/>
            </p:nvGrpSpPr>
            <p:grpSpPr>
              <a:xfrm>
                <a:off x="3948308" y="2335412"/>
                <a:ext cx="1315787" cy="1320112"/>
                <a:chOff x="3948308" y="2335412"/>
                <a:chExt cx="1315787" cy="132011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DCAFE4D3-8AAF-8183-4596-7B1251EB4FA9}"/>
                    </a:ext>
                  </a:extLst>
                </p:cNvPr>
                <p:cNvGrpSpPr/>
                <p:nvPr/>
              </p:nvGrpSpPr>
              <p:grpSpPr>
                <a:xfrm>
                  <a:off x="4264015" y="2340888"/>
                  <a:ext cx="1000080" cy="955463"/>
                  <a:chOff x="1282885" y="2540414"/>
                  <a:chExt cx="1964469" cy="1936433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7505428-5E48-A922-9C00-3867F4CB2A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7" y="2540414"/>
                    <a:ext cx="1964467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23E252A5-45BE-8674-A418-C7F05DD48101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5593E0EF-54C8-52A1-8490-E84AEBE1A0F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0454B398-E60E-FB53-9247-DDC3D6B7ED0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87268116-A8CE-738B-1941-36620208610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29A0AD94-850A-E1BD-069D-66D86FA00A9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68F87AC6-C97C-35D8-B6E0-1D891A203DE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CEA7AFE-1F02-E428-8CCE-359E516CC522}"/>
                    </a:ext>
                  </a:extLst>
                </p:cNvPr>
                <p:cNvGrpSpPr/>
                <p:nvPr/>
              </p:nvGrpSpPr>
              <p:grpSpPr>
                <a:xfrm>
                  <a:off x="4098314" y="2520474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8462ED8-9137-DAE0-CC36-8126820759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B48C515A-4DD8-1FA2-365E-5CB7BBB79FFF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19FC0707-3C71-419F-10E4-A6DE5D3B67D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B9FFD9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A510AD06-7D23-09F1-1A80-197C3214152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AED4185B-EF38-B45A-0524-C37448E171D9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46107806-6631-8419-CC7D-6DC01FB68BE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F065CF95-08FA-0CAD-4A99-5B95F4B9F10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DBA84BC-45F9-B351-1AAC-3F35F88B991F}"/>
                    </a:ext>
                  </a:extLst>
                </p:cNvPr>
                <p:cNvGrpSpPr/>
                <p:nvPr/>
              </p:nvGrpSpPr>
              <p:grpSpPr>
                <a:xfrm>
                  <a:off x="3948308" y="2700061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5707769-A1B6-D874-30A9-17735B6752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F157A84-2A72-1CD7-4494-0A123795BD97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AF688607-6C11-07E9-280D-16BA09483FA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id="{1321D467-990B-EB33-AEB9-A8B53C146DA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145E4B2-73DF-768C-A0C2-F9DCF8154011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B8EB50C2-E822-5F1D-CFCE-1B15E91D99F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9B85DB01-CC79-7D0D-B71E-CC2BF6695D8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5" name="Flowchart: Data 14">
                  <a:extLst>
                    <a:ext uri="{FF2B5EF4-FFF2-40B4-BE49-F238E27FC236}">
                      <a16:creationId xmlns:a16="http://schemas.microsoft.com/office/drawing/2014/main" id="{4E1D4418-20B9-FF6B-EC63-E57216BC0EAD}"/>
                    </a:ext>
                  </a:extLst>
                </p:cNvPr>
                <p:cNvSpPr/>
                <p:nvPr/>
              </p:nvSpPr>
              <p:spPr bwMode="auto">
                <a:xfrm>
                  <a:off x="3952549" y="2335412"/>
                  <a:ext cx="1311545" cy="360192"/>
                </a:xfrm>
                <a:prstGeom prst="flowChartInputOutput">
                  <a:avLst/>
                </a:prstGeom>
                <a:solidFill>
                  <a:srgbClr val="FFC1C1">
                    <a:alpha val="2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F09882-0356-B31A-3F29-714BF84DC4FC}"/>
                  </a:ext>
                </a:extLst>
              </p:cNvPr>
              <p:cNvSpPr txBox="1"/>
              <p:nvPr/>
            </p:nvSpPr>
            <p:spPr>
              <a:xfrm>
                <a:off x="3996121" y="1758973"/>
                <a:ext cx="1777838" cy="494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Filter 2</a:t>
                </a: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AEF23995-8580-4D78-B03D-39C74826D1C6}"/>
                </a:ext>
              </a:extLst>
            </p:cNvPr>
            <p:cNvGrpSpPr/>
            <p:nvPr/>
          </p:nvGrpSpPr>
          <p:grpSpPr>
            <a:xfrm>
              <a:off x="3572694" y="815017"/>
              <a:ext cx="1011881" cy="1177725"/>
              <a:chOff x="3656212" y="1657261"/>
              <a:chExt cx="2162058" cy="261258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5FFEBE-E2DA-A589-DA21-E99F25C8DAD9}"/>
                  </a:ext>
                </a:extLst>
              </p:cNvPr>
              <p:cNvSpPr txBox="1"/>
              <p:nvPr/>
            </p:nvSpPr>
            <p:spPr>
              <a:xfrm>
                <a:off x="3656212" y="3655368"/>
                <a:ext cx="2162058" cy="61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n-US" sz="1800" dirty="0"/>
                  <a:t> x 3 x </a:t>
                </a:r>
                <a:r>
                  <a:rPr lang="en-US" sz="1800" dirty="0" err="1"/>
                  <a:t>n</a:t>
                </a:r>
                <a:r>
                  <a:rPr lang="en-US" sz="1800" baseline="-25000" dirty="0" err="1"/>
                  <a:t>C</a:t>
                </a:r>
                <a:endParaRPr lang="en-US" sz="1600" dirty="0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34AA273B-40D6-06A1-EBDF-7D40AEBE1B2E}"/>
                  </a:ext>
                </a:extLst>
              </p:cNvPr>
              <p:cNvGrpSpPr/>
              <p:nvPr/>
            </p:nvGrpSpPr>
            <p:grpSpPr>
              <a:xfrm>
                <a:off x="3948308" y="2335412"/>
                <a:ext cx="1315787" cy="1320112"/>
                <a:chOff x="3948308" y="2335412"/>
                <a:chExt cx="1315787" cy="1320112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DB750D35-20FE-ABD6-A7ED-41D5765863C3}"/>
                    </a:ext>
                  </a:extLst>
                </p:cNvPr>
                <p:cNvGrpSpPr/>
                <p:nvPr/>
              </p:nvGrpSpPr>
              <p:grpSpPr>
                <a:xfrm>
                  <a:off x="4264015" y="2340888"/>
                  <a:ext cx="1000080" cy="955463"/>
                  <a:chOff x="1282885" y="2540414"/>
                  <a:chExt cx="1964469" cy="1936433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6907D6DC-FAF5-A516-750F-EB41DEC36C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7" y="2540414"/>
                    <a:ext cx="1964467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E3F24A85-B4F5-578F-143B-143C2077CB7D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92" name="Straight Connector 191">
                      <a:extLst>
                        <a:ext uri="{FF2B5EF4-FFF2-40B4-BE49-F238E27FC236}">
                          <a16:creationId xmlns:a16="http://schemas.microsoft.com/office/drawing/2014/main" id="{D9EC77E3-FF7B-0792-CB69-E178C327A01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3" name="Straight Connector 192">
                      <a:extLst>
                        <a:ext uri="{FF2B5EF4-FFF2-40B4-BE49-F238E27FC236}">
                          <a16:creationId xmlns:a16="http://schemas.microsoft.com/office/drawing/2014/main" id="{52E77374-3074-DCFA-FA98-65A762AC8E8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89" name="Group 188">
                    <a:extLst>
                      <a:ext uri="{FF2B5EF4-FFF2-40B4-BE49-F238E27FC236}">
                        <a16:creationId xmlns:a16="http://schemas.microsoft.com/office/drawing/2014/main" id="{2998A346-9F57-2C86-C223-6EC00F913F53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90" name="Straight Connector 189">
                      <a:extLst>
                        <a:ext uri="{FF2B5EF4-FFF2-40B4-BE49-F238E27FC236}">
                          <a16:creationId xmlns:a16="http://schemas.microsoft.com/office/drawing/2014/main" id="{CD9FDE7E-8F1C-2FC4-ACE6-0BE400419F1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" name="Straight Connector 190">
                      <a:extLst>
                        <a:ext uri="{FF2B5EF4-FFF2-40B4-BE49-F238E27FC236}">
                          <a16:creationId xmlns:a16="http://schemas.microsoft.com/office/drawing/2014/main" id="{9C2F1F81-3B89-9512-B477-35BA827F6FC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86187E49-4177-E157-3D00-B53451860A7E}"/>
                    </a:ext>
                  </a:extLst>
                </p:cNvPr>
                <p:cNvGrpSpPr/>
                <p:nvPr/>
              </p:nvGrpSpPr>
              <p:grpSpPr>
                <a:xfrm>
                  <a:off x="4098314" y="2520474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997F7A09-0A60-D5EF-017B-3C8DFB0220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DB335FDA-650B-A208-013F-B8C3DB0912E7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209" name="Straight Connector 208">
                      <a:extLst>
                        <a:ext uri="{FF2B5EF4-FFF2-40B4-BE49-F238E27FC236}">
                          <a16:creationId xmlns:a16="http://schemas.microsoft.com/office/drawing/2014/main" id="{CE5F834B-2470-F9CA-89B6-75C4CBD8C38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0" name="Straight Connector 209">
                      <a:extLst>
                        <a:ext uri="{FF2B5EF4-FFF2-40B4-BE49-F238E27FC236}">
                          <a16:creationId xmlns:a16="http://schemas.microsoft.com/office/drawing/2014/main" id="{FE6CDA40-B908-8730-3465-A4976F43698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9CF704C1-0D63-12B8-5C67-1D36564359F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207" name="Straight Connector 206">
                      <a:extLst>
                        <a:ext uri="{FF2B5EF4-FFF2-40B4-BE49-F238E27FC236}">
                          <a16:creationId xmlns:a16="http://schemas.microsoft.com/office/drawing/2014/main" id="{FCA54248-609A-A9E5-AF4D-623F104BC86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" name="Straight Connector 207">
                      <a:extLst>
                        <a:ext uri="{FF2B5EF4-FFF2-40B4-BE49-F238E27FC236}">
                          <a16:creationId xmlns:a16="http://schemas.microsoft.com/office/drawing/2014/main" id="{6EE02FB6-1CB2-B171-7457-2B06CA1BE50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673240BD-FB60-6954-F75C-9123B89C0518}"/>
                    </a:ext>
                  </a:extLst>
                </p:cNvPr>
                <p:cNvGrpSpPr/>
                <p:nvPr/>
              </p:nvGrpSpPr>
              <p:grpSpPr>
                <a:xfrm>
                  <a:off x="3948308" y="2700061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D91F0C28-4ACF-6EDD-FEA3-19D5CA38BA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9C64CEA2-D88B-C329-51E4-5AF48E81479B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200" name="Straight Connector 199">
                      <a:extLst>
                        <a:ext uri="{FF2B5EF4-FFF2-40B4-BE49-F238E27FC236}">
                          <a16:creationId xmlns:a16="http://schemas.microsoft.com/office/drawing/2014/main" id="{7E9D9618-8AA1-2A11-B292-9CB968A7763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" name="Straight Connector 200">
                      <a:extLst>
                        <a:ext uri="{FF2B5EF4-FFF2-40B4-BE49-F238E27FC236}">
                          <a16:creationId xmlns:a16="http://schemas.microsoft.com/office/drawing/2014/main" id="{7B0B9AAA-9F6B-76ED-F4B3-76CD35C092C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97" name="Group 196">
                    <a:extLst>
                      <a:ext uri="{FF2B5EF4-FFF2-40B4-BE49-F238E27FC236}">
                        <a16:creationId xmlns:a16="http://schemas.microsoft.com/office/drawing/2014/main" id="{9AD0C7B9-5751-5164-C166-9FB56D42847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98" name="Straight Connector 197">
                      <a:extLst>
                        <a:ext uri="{FF2B5EF4-FFF2-40B4-BE49-F238E27FC236}">
                          <a16:creationId xmlns:a16="http://schemas.microsoft.com/office/drawing/2014/main" id="{48A8A979-3713-702C-3EBE-CCCE58C128A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9" name="Straight Connector 198">
                      <a:extLst>
                        <a:ext uri="{FF2B5EF4-FFF2-40B4-BE49-F238E27FC236}">
                          <a16:creationId xmlns:a16="http://schemas.microsoft.com/office/drawing/2014/main" id="{197586E0-4E1B-D1F8-25E9-B8AFE834AA1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2" name="Flowchart: Data 201">
                  <a:extLst>
                    <a:ext uri="{FF2B5EF4-FFF2-40B4-BE49-F238E27FC236}">
                      <a16:creationId xmlns:a16="http://schemas.microsoft.com/office/drawing/2014/main" id="{58291DE7-76A1-08AA-A438-D70EB2E03749}"/>
                    </a:ext>
                  </a:extLst>
                </p:cNvPr>
                <p:cNvSpPr/>
                <p:nvPr/>
              </p:nvSpPr>
              <p:spPr bwMode="auto">
                <a:xfrm>
                  <a:off x="3952549" y="2335412"/>
                  <a:ext cx="1311545" cy="360192"/>
                </a:xfrm>
                <a:prstGeom prst="flowChartInputOutput">
                  <a:avLst/>
                </a:prstGeom>
                <a:solidFill>
                  <a:schemeClr val="accent6">
                    <a:lumMod val="60000"/>
                    <a:lumOff val="40000"/>
                    <a:alpha val="2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646F35EB-9017-B67B-AFC1-E815F6AE87F4}"/>
                  </a:ext>
                </a:extLst>
              </p:cNvPr>
              <p:cNvSpPr txBox="1"/>
              <p:nvPr/>
            </p:nvSpPr>
            <p:spPr>
              <a:xfrm>
                <a:off x="4014964" y="1657261"/>
                <a:ext cx="1735832" cy="546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Filter 1</a:t>
                </a:r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8CD396D8-69FB-0E7A-1278-C686A2BE5DDE}"/>
                </a:ext>
              </a:extLst>
            </p:cNvPr>
            <p:cNvSpPr txBox="1"/>
            <p:nvPr/>
          </p:nvSpPr>
          <p:spPr>
            <a:xfrm>
              <a:off x="3481957" y="1474333"/>
              <a:ext cx="1637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F02B399-C83F-81C9-A35C-373509E512C1}"/>
                </a:ext>
              </a:extLst>
            </p:cNvPr>
            <p:cNvSpPr txBox="1"/>
            <p:nvPr/>
          </p:nvSpPr>
          <p:spPr>
            <a:xfrm>
              <a:off x="4427257" y="1323950"/>
              <a:ext cx="1637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=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45B375-6C47-EA15-49EC-F244555A921D}"/>
                </a:ext>
              </a:extLst>
            </p:cNvPr>
            <p:cNvSpPr txBox="1"/>
            <p:nvPr/>
          </p:nvSpPr>
          <p:spPr>
            <a:xfrm>
              <a:off x="4424350" y="2490879"/>
              <a:ext cx="1637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=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99BDBE-BF5C-D9C1-AB58-F339C9030A6C}"/>
                </a:ext>
              </a:extLst>
            </p:cNvPr>
            <p:cNvSpPr txBox="1"/>
            <p:nvPr/>
          </p:nvSpPr>
          <p:spPr>
            <a:xfrm>
              <a:off x="3418490" y="4137776"/>
              <a:ext cx="308409" cy="2484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/>
                <a:t>*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2EED9BF-09C3-37AD-C7FA-47CABCB25DEF}"/>
                </a:ext>
              </a:extLst>
            </p:cNvPr>
            <p:cNvGrpSpPr/>
            <p:nvPr/>
          </p:nvGrpSpPr>
          <p:grpSpPr>
            <a:xfrm>
              <a:off x="3601707" y="3563277"/>
              <a:ext cx="1016394" cy="1221715"/>
              <a:chOff x="3684614" y="1738899"/>
              <a:chExt cx="2194486" cy="2453428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4A3FB85-45F9-B5ED-F900-44DC2DF63CED}"/>
                  </a:ext>
                </a:extLst>
              </p:cNvPr>
              <p:cNvSpPr txBox="1"/>
              <p:nvPr/>
            </p:nvSpPr>
            <p:spPr>
              <a:xfrm>
                <a:off x="3684614" y="3697870"/>
                <a:ext cx="2113643" cy="494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3 x 3 x </a:t>
                </a:r>
                <a:r>
                  <a:rPr lang="en-US" sz="1600" dirty="0" err="1"/>
                  <a:t>n</a:t>
                </a:r>
                <a:r>
                  <a:rPr lang="en-US" sz="1600" baseline="-25000" dirty="0" err="1"/>
                  <a:t>C</a:t>
                </a:r>
                <a:endParaRPr lang="en-US" sz="1400" dirty="0"/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F6528009-7D37-9792-7687-0447A8AD0FEA}"/>
                  </a:ext>
                </a:extLst>
              </p:cNvPr>
              <p:cNvGrpSpPr/>
              <p:nvPr/>
            </p:nvGrpSpPr>
            <p:grpSpPr>
              <a:xfrm>
                <a:off x="3948308" y="2335412"/>
                <a:ext cx="1315787" cy="1320112"/>
                <a:chOff x="3948308" y="2335412"/>
                <a:chExt cx="1315787" cy="1320112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A33328B8-B3EB-0E2D-031F-E56D266274A0}"/>
                    </a:ext>
                  </a:extLst>
                </p:cNvPr>
                <p:cNvGrpSpPr/>
                <p:nvPr/>
              </p:nvGrpSpPr>
              <p:grpSpPr>
                <a:xfrm>
                  <a:off x="4264015" y="2340888"/>
                  <a:ext cx="1000080" cy="955463"/>
                  <a:chOff x="1282885" y="2540414"/>
                  <a:chExt cx="1964469" cy="1936433"/>
                </a:xfrm>
              </p:grpSpPr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9A1DEAEA-8D94-5816-51FB-771EA054FF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7" y="2540414"/>
                    <a:ext cx="1964467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E98FB18B-269C-7552-FDE9-796CD63FB23F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80" name="Straight Connector 179">
                      <a:extLst>
                        <a:ext uri="{FF2B5EF4-FFF2-40B4-BE49-F238E27FC236}">
                          <a16:creationId xmlns:a16="http://schemas.microsoft.com/office/drawing/2014/main" id="{9C4296E7-2B51-3484-8090-A19F0E56E39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1" name="Straight Connector 180">
                      <a:extLst>
                        <a:ext uri="{FF2B5EF4-FFF2-40B4-BE49-F238E27FC236}">
                          <a16:creationId xmlns:a16="http://schemas.microsoft.com/office/drawing/2014/main" id="{A42CD89B-A122-FCC1-48BA-96E8374E936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827B6381-9D80-33A6-94AC-DA69DECDEB4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78" name="Straight Connector 177">
                      <a:extLst>
                        <a:ext uri="{FF2B5EF4-FFF2-40B4-BE49-F238E27FC236}">
                          <a16:creationId xmlns:a16="http://schemas.microsoft.com/office/drawing/2014/main" id="{387929BB-D174-E3CC-DBF2-6452B3FC10B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9" name="Straight Connector 178">
                      <a:extLst>
                        <a:ext uri="{FF2B5EF4-FFF2-40B4-BE49-F238E27FC236}">
                          <a16:creationId xmlns:a16="http://schemas.microsoft.com/office/drawing/2014/main" id="{28678D03-D8DB-369E-5453-0CF7547D71B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44DE5AC6-1765-3F84-CC1F-434097E371FD}"/>
                    </a:ext>
                  </a:extLst>
                </p:cNvPr>
                <p:cNvGrpSpPr/>
                <p:nvPr/>
              </p:nvGrpSpPr>
              <p:grpSpPr>
                <a:xfrm>
                  <a:off x="4098314" y="2520474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A4F25EF8-78A2-1D1D-3459-8C7002F857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67" name="Group 166">
                    <a:extLst>
                      <a:ext uri="{FF2B5EF4-FFF2-40B4-BE49-F238E27FC236}">
                        <a16:creationId xmlns:a16="http://schemas.microsoft.com/office/drawing/2014/main" id="{66077944-2425-61F0-7C7A-373095CAE3F6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73" name="Straight Connector 172">
                      <a:extLst>
                        <a:ext uri="{FF2B5EF4-FFF2-40B4-BE49-F238E27FC236}">
                          <a16:creationId xmlns:a16="http://schemas.microsoft.com/office/drawing/2014/main" id="{12FC8026-204D-A1AB-F0B8-0609ECC4737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B9FFD9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" name="Straight Connector 173">
                      <a:extLst>
                        <a:ext uri="{FF2B5EF4-FFF2-40B4-BE49-F238E27FC236}">
                          <a16:creationId xmlns:a16="http://schemas.microsoft.com/office/drawing/2014/main" id="{A5FE6F11-7DFA-1AF6-ED90-D04DDFA700C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21ECCCAA-1A00-6195-4B87-E7ECEB47E2E9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71" name="Straight Connector 170">
                      <a:extLst>
                        <a:ext uri="{FF2B5EF4-FFF2-40B4-BE49-F238E27FC236}">
                          <a16:creationId xmlns:a16="http://schemas.microsoft.com/office/drawing/2014/main" id="{99F3450B-47E1-E856-F823-D99A63531C2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E9855D6C-A0AB-6B23-D583-613A6ED2443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AAE6608B-E380-5AB4-5C5A-72B20C42B2EC}"/>
                    </a:ext>
                  </a:extLst>
                </p:cNvPr>
                <p:cNvGrpSpPr/>
                <p:nvPr/>
              </p:nvGrpSpPr>
              <p:grpSpPr>
                <a:xfrm>
                  <a:off x="3948308" y="2700061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6AE056DE-AAF3-4992-91D0-CC499954A1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FF92C333-FC39-E5FF-F5BE-9EAC0359DEB6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2097CC63-7A47-CEEC-7782-1C3F9D2392C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FF2BE467-9893-7D72-2874-7A9B423D33A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5ABEF065-1783-E825-6033-66CA9BD952B9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0398BAB3-6874-86A9-D708-1F903D3BF69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6A97FF4-4691-66E9-2285-2069F4E9774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28" name="Flowchart: Data 127">
                  <a:extLst>
                    <a:ext uri="{FF2B5EF4-FFF2-40B4-BE49-F238E27FC236}">
                      <a16:creationId xmlns:a16="http://schemas.microsoft.com/office/drawing/2014/main" id="{4DE58A0A-A310-A8CC-C9C1-C204C106718F}"/>
                    </a:ext>
                  </a:extLst>
                </p:cNvPr>
                <p:cNvSpPr/>
                <p:nvPr/>
              </p:nvSpPr>
              <p:spPr bwMode="auto">
                <a:xfrm>
                  <a:off x="3952549" y="2335412"/>
                  <a:ext cx="1311545" cy="360192"/>
                </a:xfrm>
                <a:prstGeom prst="flowChartInputOutput">
                  <a:avLst/>
                </a:prstGeom>
                <a:solidFill>
                  <a:schemeClr val="accent5">
                    <a:lumMod val="90000"/>
                    <a:alpha val="2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A449249-CFED-2B47-B555-67F7AB788C5E}"/>
                  </a:ext>
                </a:extLst>
              </p:cNvPr>
              <p:cNvSpPr txBox="1"/>
              <p:nvPr/>
            </p:nvSpPr>
            <p:spPr>
              <a:xfrm>
                <a:off x="3910954" y="1738899"/>
                <a:ext cx="1968146" cy="494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Filter </a:t>
                </a:r>
                <a:r>
                  <a:rPr lang="en-US" sz="1600" dirty="0" err="1"/>
                  <a:t>n</a:t>
                </a:r>
                <a:r>
                  <a:rPr lang="en-US" sz="1600" baseline="-25000" dirty="0" err="1"/>
                  <a:t>F</a:t>
                </a:r>
                <a:endParaRPr lang="en-US" sz="1600" baseline="-25000" dirty="0"/>
              </a:p>
            </p:txBody>
          </p:sp>
        </p:grp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C50C327C-7FC9-1413-1EBD-A37AE961E0D0}"/>
                </a:ext>
              </a:extLst>
            </p:cNvPr>
            <p:cNvSpPr txBox="1"/>
            <p:nvPr/>
          </p:nvSpPr>
          <p:spPr>
            <a:xfrm>
              <a:off x="4427257" y="4044839"/>
              <a:ext cx="1637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=</a:t>
              </a:r>
            </a:p>
          </p:txBody>
        </p: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A1DDA203-DD97-5F0C-BC2A-B802FC4954C0}"/>
                </a:ext>
              </a:extLst>
            </p:cNvPr>
            <p:cNvCxnSpPr/>
            <p:nvPr/>
          </p:nvCxnSpPr>
          <p:spPr bwMode="auto">
            <a:xfrm>
              <a:off x="2883900" y="2503396"/>
              <a:ext cx="533712" cy="14883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5B8F842A-E544-C982-6411-F797ED3003E6}"/>
                </a:ext>
              </a:extLst>
            </p:cNvPr>
            <p:cNvCxnSpPr/>
            <p:nvPr/>
          </p:nvCxnSpPr>
          <p:spPr bwMode="auto">
            <a:xfrm>
              <a:off x="2912703" y="2963724"/>
              <a:ext cx="536757" cy="35810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CB79E1E1-85CA-95F9-B993-6F4A91218A0F}"/>
              </a:ext>
            </a:extLst>
          </p:cNvPr>
          <p:cNvCxnSpPr/>
          <p:nvPr/>
        </p:nvCxnSpPr>
        <p:spPr bwMode="auto">
          <a:xfrm flipV="1">
            <a:off x="5920018" y="3303196"/>
            <a:ext cx="1026073" cy="8640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09035397-67AE-DE5E-248D-1EE47EDED053}"/>
              </a:ext>
            </a:extLst>
          </p:cNvPr>
          <p:cNvCxnSpPr/>
          <p:nvPr/>
        </p:nvCxnSpPr>
        <p:spPr bwMode="auto">
          <a:xfrm flipV="1">
            <a:off x="5913999" y="2992706"/>
            <a:ext cx="914100" cy="3426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EA7E444E-BDF8-04ED-78BA-54E68839E5C6}"/>
              </a:ext>
            </a:extLst>
          </p:cNvPr>
          <p:cNvCxnSpPr/>
          <p:nvPr/>
        </p:nvCxnSpPr>
        <p:spPr bwMode="auto">
          <a:xfrm>
            <a:off x="5894636" y="2571679"/>
            <a:ext cx="921090" cy="1348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DD7D2140-DDFC-E581-0CEB-2D3F7380B194}"/>
              </a:ext>
            </a:extLst>
          </p:cNvPr>
          <p:cNvCxnSpPr/>
          <p:nvPr/>
        </p:nvCxnSpPr>
        <p:spPr bwMode="auto">
          <a:xfrm>
            <a:off x="5700964" y="1541349"/>
            <a:ext cx="1127135" cy="7128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5C5D1D-DFDA-5A74-CE58-D815B34E1811}"/>
              </a:ext>
            </a:extLst>
          </p:cNvPr>
          <p:cNvSpPr txBox="1"/>
          <p:nvPr/>
        </p:nvSpPr>
        <p:spPr>
          <a:xfrm>
            <a:off x="6167420" y="4076579"/>
            <a:ext cx="2834893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000" dirty="0"/>
              <a:t>c₁ = n₁ - f + 1 = n₁ - 2 </a:t>
            </a:r>
          </a:p>
          <a:p>
            <a:pPr algn="ctr"/>
            <a:r>
              <a:rPr lang="en-US" sz="2000" dirty="0"/>
              <a:t>c₂ = n₂ - f + 1 = n₂ - 2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B53BB9-F7B4-5734-E5D8-B8B1268539BD}"/>
              </a:ext>
            </a:extLst>
          </p:cNvPr>
          <p:cNvSpPr txBox="1"/>
          <p:nvPr/>
        </p:nvSpPr>
        <p:spPr>
          <a:xfrm>
            <a:off x="5976668" y="752843"/>
            <a:ext cx="30329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0" rIns="0" bIns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is the number of channels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number of features</a:t>
            </a:r>
          </a:p>
          <a:p>
            <a:r>
              <a:rPr lang="en-US" dirty="0"/>
              <a:t>f = 3 is the filter linear size.</a:t>
            </a:r>
          </a:p>
        </p:txBody>
      </p:sp>
    </p:spTree>
    <p:extLst>
      <p:ext uri="{BB962C8B-B14F-4D97-AF65-F5344CB8AC3E}">
        <p14:creationId xmlns:p14="http://schemas.microsoft.com/office/powerpoint/2010/main" val="29588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FD24-34A0-CC46-7E90-B40D23CB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85750"/>
            <a:ext cx="8458200" cy="490538"/>
          </a:xfrm>
        </p:spPr>
        <p:txBody>
          <a:bodyPr/>
          <a:lstStyle/>
          <a:p>
            <a:r>
              <a:rPr lang="en-US" dirty="0"/>
              <a:t>Computer Vision Problems</a:t>
            </a:r>
            <a:r>
              <a:rPr lang="en-US"/>
              <a:t>: Neural Style Transfer</a:t>
            </a:r>
            <a:endParaRPr lang="en-US" dirty="0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9B4616E-A348-8A30-1EA6-F94D9F4CC93D}"/>
              </a:ext>
            </a:extLst>
          </p:cNvPr>
          <p:cNvGrpSpPr/>
          <p:nvPr/>
        </p:nvGrpSpPr>
        <p:grpSpPr>
          <a:xfrm>
            <a:off x="279286" y="893275"/>
            <a:ext cx="3013312" cy="3792651"/>
            <a:chOff x="279286" y="893275"/>
            <a:chExt cx="3013312" cy="3792651"/>
          </a:xfrm>
        </p:grpSpPr>
        <p:pic>
          <p:nvPicPr>
            <p:cNvPr id="6" name="Picture 5" descr="A group of images of people walking&#10;&#10;Description automatically generated">
              <a:extLst>
                <a:ext uri="{FF2B5EF4-FFF2-40B4-BE49-F238E27FC236}">
                  <a16:creationId xmlns:a16="http://schemas.microsoft.com/office/drawing/2014/main" id="{D3608C23-9972-B05B-5B12-929C95BBB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4" t="54815" r="18123" b="3704"/>
            <a:stretch/>
          </p:blipFill>
          <p:spPr>
            <a:xfrm>
              <a:off x="917758" y="3310755"/>
              <a:ext cx="1375171" cy="1375171"/>
            </a:xfrm>
            <a:prstGeom prst="rect">
              <a:avLst/>
            </a:prstGeom>
          </p:spPr>
        </p:pic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568415A-2F79-3E57-6109-A1891E38271C}"/>
                </a:ext>
              </a:extLst>
            </p:cNvPr>
            <p:cNvGrpSpPr/>
            <p:nvPr/>
          </p:nvGrpSpPr>
          <p:grpSpPr>
            <a:xfrm>
              <a:off x="279286" y="893275"/>
              <a:ext cx="1276945" cy="1707992"/>
              <a:chOff x="279286" y="893275"/>
              <a:chExt cx="1276945" cy="1707992"/>
            </a:xfrm>
          </p:grpSpPr>
          <p:pic>
            <p:nvPicPr>
              <p:cNvPr id="10" name="Picture 9" descr="A group of images of people walking&#10;&#10;Description automatically generated">
                <a:extLst>
                  <a:ext uri="{FF2B5EF4-FFF2-40B4-BE49-F238E27FC236}">
                    <a16:creationId xmlns:a16="http://schemas.microsoft.com/office/drawing/2014/main" id="{D2BC8074-95D7-A6DB-36C5-51A8CFFC54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44" t="4445" r="32289" b="56203"/>
              <a:stretch/>
            </p:blipFill>
            <p:spPr>
              <a:xfrm>
                <a:off x="279286" y="1296696"/>
                <a:ext cx="1276945" cy="130457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D1614C9-5AA6-4DE8-C92E-CD55F4AD7235}"/>
                  </a:ext>
                </a:extLst>
              </p:cNvPr>
              <p:cNvSpPr txBox="1"/>
              <p:nvPr/>
            </p:nvSpPr>
            <p:spPr>
              <a:xfrm>
                <a:off x="390211" y="893275"/>
                <a:ext cx="10550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Original</a:t>
                </a:r>
                <a:endParaRPr lang="en-US" sz="2000" dirty="0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70717CE0-EB7D-3E04-6400-526B52402258}"/>
                </a:ext>
              </a:extLst>
            </p:cNvPr>
            <p:cNvGrpSpPr/>
            <p:nvPr/>
          </p:nvGrpSpPr>
          <p:grpSpPr>
            <a:xfrm>
              <a:off x="1680554" y="907838"/>
              <a:ext cx="1612044" cy="1663912"/>
              <a:chOff x="2554783" y="970765"/>
              <a:chExt cx="1612044" cy="1663912"/>
            </a:xfrm>
          </p:grpSpPr>
          <p:pic>
            <p:nvPicPr>
              <p:cNvPr id="7" name="Picture 6" descr="A group of images of people walking&#10;&#10;Description automatically generated">
                <a:extLst>
                  <a:ext uri="{FF2B5EF4-FFF2-40B4-BE49-F238E27FC236}">
                    <a16:creationId xmlns:a16="http://schemas.microsoft.com/office/drawing/2014/main" id="{3DDB6A37-DF0E-4C7C-A63E-9384014BF5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99" t="3925" r="1713" b="56723"/>
              <a:stretch/>
            </p:blipFill>
            <p:spPr>
              <a:xfrm>
                <a:off x="2556438" y="1330106"/>
                <a:ext cx="1519813" cy="1304571"/>
              </a:xfrm>
              <a:prstGeom prst="rect">
                <a:avLst/>
              </a:prstGeom>
            </p:spPr>
          </p:pic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15BA126-FDFC-2188-6CB2-8796F66680CC}"/>
                  </a:ext>
                </a:extLst>
              </p:cNvPr>
              <p:cNvSpPr txBox="1"/>
              <p:nvPr/>
            </p:nvSpPr>
            <p:spPr>
              <a:xfrm>
                <a:off x="2554783" y="970765"/>
                <a:ext cx="16120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Style sample</a:t>
                </a:r>
                <a:endParaRPr lang="en-US" sz="2000" dirty="0"/>
              </a:p>
            </p:txBody>
          </p:sp>
        </p:grp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63C1AB9B-A5AF-62DF-7F07-CCE467BA4073}"/>
                </a:ext>
              </a:extLst>
            </p:cNvPr>
            <p:cNvCxnSpPr>
              <a:stCxn id="10" idx="2"/>
            </p:cNvCxnSpPr>
            <p:nvPr/>
          </p:nvCxnSpPr>
          <p:spPr bwMode="auto">
            <a:xfrm>
              <a:off x="917759" y="2601267"/>
              <a:ext cx="301441" cy="67484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0FA0328A-2379-4DDF-F79D-6F2E07250A33}"/>
                </a:ext>
              </a:extLst>
            </p:cNvPr>
            <p:cNvCxnSpPr/>
            <p:nvPr/>
          </p:nvCxnSpPr>
          <p:spPr bwMode="auto">
            <a:xfrm flipH="1">
              <a:off x="1982487" y="2593666"/>
              <a:ext cx="301441" cy="67484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2205501-DAF9-4DBB-03E0-704A665D7A93}"/>
              </a:ext>
            </a:extLst>
          </p:cNvPr>
          <p:cNvGrpSpPr/>
          <p:nvPr/>
        </p:nvGrpSpPr>
        <p:grpSpPr>
          <a:xfrm>
            <a:off x="5295502" y="739041"/>
            <a:ext cx="3111141" cy="3974726"/>
            <a:chOff x="4807588" y="806251"/>
            <a:chExt cx="3111141" cy="3974726"/>
          </a:xfrm>
        </p:grpSpPr>
        <p:pic>
          <p:nvPicPr>
            <p:cNvPr id="180" name="Picture 179" descr="A colorful face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1BADBAA2-241B-85DE-532F-C11FF172B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500"/>
            <a:stretch/>
          </p:blipFill>
          <p:spPr>
            <a:xfrm>
              <a:off x="4821131" y="1206361"/>
              <a:ext cx="1021174" cy="1504861"/>
            </a:xfrm>
            <a:prstGeom prst="rect">
              <a:avLst/>
            </a:prstGeom>
          </p:spPr>
        </p:pic>
        <p:pic>
          <p:nvPicPr>
            <p:cNvPr id="181" name="Picture 180" descr="A colorful face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B418CEE3-0F46-2E6F-1176-480F22098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00"/>
            <a:stretch/>
          </p:blipFill>
          <p:spPr>
            <a:xfrm>
              <a:off x="5552529" y="3276116"/>
              <a:ext cx="1021174" cy="1504861"/>
            </a:xfrm>
            <a:prstGeom prst="rect">
              <a:avLst/>
            </a:prstGeom>
          </p:spPr>
        </p:pic>
        <p:pic>
          <p:nvPicPr>
            <p:cNvPr id="182" name="Picture 181" descr="A colorful face with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509BBA39-F237-977D-F008-6900F8972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48" r="27500"/>
            <a:stretch/>
          </p:blipFill>
          <p:spPr>
            <a:xfrm>
              <a:off x="6253230" y="1206361"/>
              <a:ext cx="1665499" cy="1504861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FEA5605-1FE3-3669-1CBA-894A8C1F100B}"/>
                </a:ext>
              </a:extLst>
            </p:cNvPr>
            <p:cNvSpPr txBox="1"/>
            <p:nvPr/>
          </p:nvSpPr>
          <p:spPr>
            <a:xfrm>
              <a:off x="4807588" y="816342"/>
              <a:ext cx="1055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Original</a:t>
              </a:r>
              <a:endParaRPr lang="en-US" sz="20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1E1A8EB-BFCD-C1D0-277C-D6E2298A3BD2}"/>
                </a:ext>
              </a:extLst>
            </p:cNvPr>
            <p:cNvSpPr txBox="1"/>
            <p:nvPr/>
          </p:nvSpPr>
          <p:spPr>
            <a:xfrm>
              <a:off x="6306685" y="806251"/>
              <a:ext cx="16120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Style sample</a:t>
              </a:r>
              <a:endParaRPr lang="en-US" sz="2000" dirty="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218AE40-39E2-D782-B0D0-C722F749BCD6}"/>
                </a:ext>
              </a:extLst>
            </p:cNvPr>
            <p:cNvCxnSpPr/>
            <p:nvPr/>
          </p:nvCxnSpPr>
          <p:spPr bwMode="auto">
            <a:xfrm>
              <a:off x="5515837" y="2788433"/>
              <a:ext cx="304859" cy="41047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46F1EEDC-154C-4B86-819C-B483B8E8050B}"/>
                </a:ext>
              </a:extLst>
            </p:cNvPr>
            <p:cNvCxnSpPr/>
            <p:nvPr/>
          </p:nvCxnSpPr>
          <p:spPr bwMode="auto">
            <a:xfrm flipH="1">
              <a:off x="6316951" y="2808656"/>
              <a:ext cx="270400" cy="40155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427855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41E8-1DF5-BA35-6617-DBE2F0A5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Convolutional Layer</a:t>
            </a: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ACDF0E3-DCCF-61F9-2013-B894AC487885}"/>
              </a:ext>
            </a:extLst>
          </p:cNvPr>
          <p:cNvGrpSpPr/>
          <p:nvPr/>
        </p:nvGrpSpPr>
        <p:grpSpPr>
          <a:xfrm>
            <a:off x="1758719" y="3594373"/>
            <a:ext cx="3480109" cy="1295059"/>
            <a:chOff x="1760436" y="3482927"/>
            <a:chExt cx="3480109" cy="1367311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9712597E-74D7-7DE2-BDFB-F1834BCC3483}"/>
                </a:ext>
              </a:extLst>
            </p:cNvPr>
            <p:cNvGrpSpPr/>
            <p:nvPr/>
          </p:nvGrpSpPr>
          <p:grpSpPr>
            <a:xfrm>
              <a:off x="2043530" y="3768197"/>
              <a:ext cx="3061181" cy="1006501"/>
              <a:chOff x="5167100" y="1757082"/>
              <a:chExt cx="3061181" cy="1006501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863C5BFA-E875-8797-4F5F-C2CAF594AC11}"/>
                  </a:ext>
                </a:extLst>
              </p:cNvPr>
              <p:cNvCxnSpPr>
                <a:stCxn id="252" idx="3"/>
                <a:endCxn id="263" idx="2"/>
              </p:cNvCxnSpPr>
              <p:nvPr/>
            </p:nvCxnSpPr>
            <p:spPr bwMode="auto">
              <a:xfrm>
                <a:off x="5168388" y="1757082"/>
                <a:ext cx="3043034" cy="777469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52894D3-2B40-51F8-1D90-00F0A12CAEE1}"/>
                  </a:ext>
                </a:extLst>
              </p:cNvPr>
              <p:cNvCxnSpPr>
                <a:stCxn id="252" idx="3"/>
                <a:endCxn id="264" idx="2"/>
              </p:cNvCxnSpPr>
              <p:nvPr/>
            </p:nvCxnSpPr>
            <p:spPr bwMode="auto">
              <a:xfrm>
                <a:off x="5168388" y="1757082"/>
                <a:ext cx="3043034" cy="968007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78DFB5BC-48C8-1602-6989-6E4EF9130C84}"/>
                  </a:ext>
                </a:extLst>
              </p:cNvPr>
              <p:cNvCxnSpPr>
                <a:stCxn id="253" idx="3"/>
                <a:endCxn id="263" idx="2"/>
              </p:cNvCxnSpPr>
              <p:nvPr/>
            </p:nvCxnSpPr>
            <p:spPr bwMode="auto">
              <a:xfrm>
                <a:off x="5168388" y="1967832"/>
                <a:ext cx="3043034" cy="566719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2C5D645C-FBDA-A083-39CD-EAD01904CAFB}"/>
                  </a:ext>
                </a:extLst>
              </p:cNvPr>
              <p:cNvCxnSpPr>
                <a:stCxn id="253" idx="3"/>
                <a:endCxn id="264" idx="2"/>
              </p:cNvCxnSpPr>
              <p:nvPr/>
            </p:nvCxnSpPr>
            <p:spPr bwMode="auto">
              <a:xfrm>
                <a:off x="5168388" y="1967832"/>
                <a:ext cx="3043034" cy="757257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8A79FBC8-834C-DCFB-E9DD-07DFD1021E86}"/>
                  </a:ext>
                </a:extLst>
              </p:cNvPr>
              <p:cNvCxnSpPr>
                <a:stCxn id="254" idx="3"/>
                <a:endCxn id="264" idx="3"/>
              </p:cNvCxnSpPr>
              <p:nvPr/>
            </p:nvCxnSpPr>
            <p:spPr bwMode="auto">
              <a:xfrm>
                <a:off x="5167100" y="2447727"/>
                <a:ext cx="3061181" cy="31585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BDE714DA-32A7-0085-7C46-2A5545B40E99}"/>
                  </a:ext>
                </a:extLst>
              </p:cNvPr>
              <p:cNvCxnSpPr>
                <a:stCxn id="254" idx="3"/>
                <a:endCxn id="263" idx="2"/>
              </p:cNvCxnSpPr>
              <p:nvPr/>
            </p:nvCxnSpPr>
            <p:spPr bwMode="auto">
              <a:xfrm>
                <a:off x="5167100" y="2447727"/>
                <a:ext cx="3044322" cy="86824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ED64B9B-C0BF-8F01-72EF-D03E62F951D1}"/>
                </a:ext>
              </a:extLst>
            </p:cNvPr>
            <p:cNvGrpSpPr/>
            <p:nvPr/>
          </p:nvGrpSpPr>
          <p:grpSpPr>
            <a:xfrm>
              <a:off x="2043530" y="3592974"/>
              <a:ext cx="3044322" cy="865868"/>
              <a:chOff x="5167100" y="1581859"/>
              <a:chExt cx="3044322" cy="865868"/>
            </a:xfrm>
          </p:grpSpPr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D5E696A-36A0-0C49-3E52-8745E5396451}"/>
                  </a:ext>
                </a:extLst>
              </p:cNvPr>
              <p:cNvCxnSpPr>
                <a:stCxn id="252" idx="3"/>
                <a:endCxn id="259" idx="2"/>
              </p:cNvCxnSpPr>
              <p:nvPr/>
            </p:nvCxnSpPr>
            <p:spPr bwMode="auto">
              <a:xfrm flipV="1">
                <a:off x="5168388" y="1581859"/>
                <a:ext cx="3043034" cy="175223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643DBDC9-0803-49E5-4A83-5675F21BF99F}"/>
                  </a:ext>
                </a:extLst>
              </p:cNvPr>
              <p:cNvCxnSpPr>
                <a:stCxn id="252" idx="3"/>
                <a:endCxn id="260" idx="2"/>
              </p:cNvCxnSpPr>
              <p:nvPr/>
            </p:nvCxnSpPr>
            <p:spPr bwMode="auto">
              <a:xfrm>
                <a:off x="5168388" y="1757082"/>
                <a:ext cx="3043034" cy="1531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BE77FB5-E549-9059-F9DF-60263FEB601E}"/>
                  </a:ext>
                </a:extLst>
              </p:cNvPr>
              <p:cNvCxnSpPr>
                <a:stCxn id="253" idx="3"/>
                <a:endCxn id="259" idx="2"/>
              </p:cNvCxnSpPr>
              <p:nvPr/>
            </p:nvCxnSpPr>
            <p:spPr bwMode="auto">
              <a:xfrm flipV="1">
                <a:off x="5168388" y="1581859"/>
                <a:ext cx="3043034" cy="385973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4FBB26E4-03B9-F083-297D-86163FFA8C7E}"/>
                  </a:ext>
                </a:extLst>
              </p:cNvPr>
              <p:cNvCxnSpPr>
                <a:stCxn id="253" idx="3"/>
                <a:endCxn id="260" idx="2"/>
              </p:cNvCxnSpPr>
              <p:nvPr/>
            </p:nvCxnSpPr>
            <p:spPr bwMode="auto">
              <a:xfrm flipV="1">
                <a:off x="5168388" y="1772398"/>
                <a:ext cx="3043034" cy="195434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14EC4374-5C71-03A0-4EAC-772C27E5C4B7}"/>
                  </a:ext>
                </a:extLst>
              </p:cNvPr>
              <p:cNvCxnSpPr>
                <a:stCxn id="254" idx="3"/>
                <a:endCxn id="260" idx="2"/>
              </p:cNvCxnSpPr>
              <p:nvPr/>
            </p:nvCxnSpPr>
            <p:spPr bwMode="auto">
              <a:xfrm flipV="1">
                <a:off x="5167100" y="1772398"/>
                <a:ext cx="3044322" cy="675329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8538F5D-B67B-68B2-E248-01B9F7C3FA2B}"/>
                  </a:ext>
                </a:extLst>
              </p:cNvPr>
              <p:cNvCxnSpPr>
                <a:stCxn id="254" idx="3"/>
                <a:endCxn id="259" idx="2"/>
              </p:cNvCxnSpPr>
              <p:nvPr/>
            </p:nvCxnSpPr>
            <p:spPr bwMode="auto">
              <a:xfrm flipV="1">
                <a:off x="5167100" y="1581859"/>
                <a:ext cx="3044322" cy="865868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51645FB7-10FF-EAC4-2BF4-74578EF124C6}"/>
                </a:ext>
              </a:extLst>
            </p:cNvPr>
            <p:cNvGrpSpPr/>
            <p:nvPr/>
          </p:nvGrpSpPr>
          <p:grpSpPr>
            <a:xfrm>
              <a:off x="2043530" y="3768197"/>
              <a:ext cx="3044322" cy="690645"/>
              <a:chOff x="5167100" y="1757082"/>
              <a:chExt cx="3044322" cy="690645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53638606-51CC-06CE-7DDF-8B3E61FCE8AB}"/>
                  </a:ext>
                </a:extLst>
              </p:cNvPr>
              <p:cNvCxnSpPr>
                <a:stCxn id="252" idx="3"/>
                <a:endCxn id="261" idx="2"/>
              </p:cNvCxnSpPr>
              <p:nvPr/>
            </p:nvCxnSpPr>
            <p:spPr bwMode="auto">
              <a:xfrm>
                <a:off x="5168388" y="1757082"/>
                <a:ext cx="3043034" cy="205854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2120C8A-0173-C99B-79C8-3CEFE561D5A2}"/>
                  </a:ext>
                </a:extLst>
              </p:cNvPr>
              <p:cNvCxnSpPr>
                <a:stCxn id="252" idx="3"/>
                <a:endCxn id="262" idx="2"/>
              </p:cNvCxnSpPr>
              <p:nvPr/>
            </p:nvCxnSpPr>
            <p:spPr bwMode="auto">
              <a:xfrm>
                <a:off x="5168388" y="1757082"/>
                <a:ext cx="3043034" cy="396392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888E3FCE-6471-175C-583C-A1BADCFE11B7}"/>
                  </a:ext>
                </a:extLst>
              </p:cNvPr>
              <p:cNvCxnSpPr>
                <a:stCxn id="253" idx="3"/>
                <a:endCxn id="261" idx="2"/>
              </p:cNvCxnSpPr>
              <p:nvPr/>
            </p:nvCxnSpPr>
            <p:spPr bwMode="auto">
              <a:xfrm flipV="1">
                <a:off x="5168388" y="1962936"/>
                <a:ext cx="3043034" cy="489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4AD318CD-4EE3-C379-497E-4EF549026261}"/>
                  </a:ext>
                </a:extLst>
              </p:cNvPr>
              <p:cNvCxnSpPr>
                <a:stCxn id="253" idx="3"/>
                <a:endCxn id="262" idx="2"/>
              </p:cNvCxnSpPr>
              <p:nvPr/>
            </p:nvCxnSpPr>
            <p:spPr bwMode="auto">
              <a:xfrm>
                <a:off x="5168388" y="1967832"/>
                <a:ext cx="3043034" cy="185642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5B2F253-6C14-8E9D-110F-5C771F90D1A1}"/>
                  </a:ext>
                </a:extLst>
              </p:cNvPr>
              <p:cNvCxnSpPr>
                <a:stCxn id="254" idx="3"/>
                <a:endCxn id="261" idx="2"/>
              </p:cNvCxnSpPr>
              <p:nvPr/>
            </p:nvCxnSpPr>
            <p:spPr bwMode="auto">
              <a:xfrm flipV="1">
                <a:off x="5167100" y="1962936"/>
                <a:ext cx="3044322" cy="484791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943D366-58D7-1846-66AB-70685E915F44}"/>
                  </a:ext>
                </a:extLst>
              </p:cNvPr>
              <p:cNvCxnSpPr>
                <a:stCxn id="254" idx="3"/>
                <a:endCxn id="262" idx="2"/>
              </p:cNvCxnSpPr>
              <p:nvPr/>
            </p:nvCxnSpPr>
            <p:spPr bwMode="auto">
              <a:xfrm flipV="1">
                <a:off x="5167100" y="2153474"/>
                <a:ext cx="3044322" cy="294253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BF9B8788-C821-1E62-2F07-7CBC95AC5579}"/>
                </a:ext>
              </a:extLst>
            </p:cNvPr>
            <p:cNvGrpSpPr/>
            <p:nvPr/>
          </p:nvGrpSpPr>
          <p:grpSpPr>
            <a:xfrm>
              <a:off x="1779852" y="3676405"/>
              <a:ext cx="264966" cy="874228"/>
              <a:chOff x="887186" y="1236731"/>
              <a:chExt cx="612933" cy="178915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3A16876E-619E-771D-66E9-5EAF7F43C70F}"/>
                  </a:ext>
                </a:extLst>
              </p:cNvPr>
              <p:cNvSpPr txBox="1"/>
              <p:nvPr/>
            </p:nvSpPr>
            <p:spPr>
              <a:xfrm>
                <a:off x="887186" y="1236731"/>
                <a:ext cx="612933" cy="37571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tIns="0" rIns="0" bIns="34290" rtlCol="0" anchor="ctr" anchorCtr="0">
                <a:spAutoFit/>
              </a:bodyPr>
              <a:lstStyle/>
              <a:p>
                <a:pPr algn="ctr"/>
                <a:r>
                  <a:rPr lang="en-US" sz="1400" dirty="0"/>
                  <a:t>x</a:t>
                </a:r>
                <a:r>
                  <a:rPr lang="en-US" sz="1400" baseline="-25000" dirty="0"/>
                  <a:t>1</a:t>
                </a:r>
                <a:endParaRPr lang="en-US" sz="1400" dirty="0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2812D205-3E0B-7886-FC3B-B4026ED8032C}"/>
                  </a:ext>
                </a:extLst>
              </p:cNvPr>
              <p:cNvSpPr txBox="1"/>
              <p:nvPr/>
            </p:nvSpPr>
            <p:spPr>
              <a:xfrm>
                <a:off x="887186" y="1668042"/>
                <a:ext cx="612933" cy="37571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tIns="0" rIns="0" bIns="34290" rtlCol="0" anchor="ctr" anchorCtr="0">
                <a:spAutoFit/>
              </a:bodyPr>
              <a:lstStyle/>
              <a:p>
                <a:pPr algn="ctr"/>
                <a:r>
                  <a:rPr lang="en-US" sz="1400" dirty="0"/>
                  <a:t>x</a:t>
                </a:r>
                <a:r>
                  <a:rPr lang="en-US" sz="1400" baseline="-25000" dirty="0"/>
                  <a:t>2</a:t>
                </a:r>
                <a:endParaRPr lang="en-US" sz="1400" dirty="0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5E5CED6-8CD3-F6F3-12E2-5DE96BAD77FE}"/>
                  </a:ext>
                </a:extLst>
              </p:cNvPr>
              <p:cNvSpPr txBox="1"/>
              <p:nvPr/>
            </p:nvSpPr>
            <p:spPr>
              <a:xfrm>
                <a:off x="891669" y="2650170"/>
                <a:ext cx="605470" cy="37571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tIns="0" rIns="0" bIns="34290" rtlCol="0" anchor="ctr" anchorCtr="0">
                <a:spAutoFit/>
              </a:bodyPr>
              <a:lstStyle/>
              <a:p>
                <a:pPr algn="ctr"/>
                <a:r>
                  <a:rPr lang="en-US" sz="1400" dirty="0" err="1"/>
                  <a:t>x</a:t>
                </a:r>
                <a:r>
                  <a:rPr lang="en-US" sz="1400" baseline="-25000" dirty="0" err="1"/>
                  <a:t>Nx</a:t>
                </a:r>
                <a:endParaRPr lang="en-US" sz="1400" dirty="0"/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05776A4-C28C-7077-F7FB-943B4357E0DB}"/>
                  </a:ext>
                </a:extLst>
              </p:cNvPr>
              <p:cNvSpPr txBox="1"/>
              <p:nvPr/>
            </p:nvSpPr>
            <p:spPr>
              <a:xfrm>
                <a:off x="953716" y="2130440"/>
                <a:ext cx="469107" cy="490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…</a:t>
                </a:r>
              </a:p>
            </p:txBody>
          </p:sp>
        </p:grp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A2D89ED2-B4F7-A177-22F0-B8C1EE839D9F}"/>
                </a:ext>
              </a:extLst>
            </p:cNvPr>
            <p:cNvSpPr/>
            <p:nvPr/>
          </p:nvSpPr>
          <p:spPr bwMode="auto">
            <a:xfrm>
              <a:off x="1760436" y="3645113"/>
              <a:ext cx="300675" cy="929547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400" dirty="0"/>
            </a:p>
          </p:txBody>
        </p: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254E2280-A6BF-7BEF-A92A-586F2B0C9292}"/>
                </a:ext>
              </a:extLst>
            </p:cNvPr>
            <p:cNvGrpSpPr/>
            <p:nvPr/>
          </p:nvGrpSpPr>
          <p:grpSpPr>
            <a:xfrm>
              <a:off x="5037754" y="3482927"/>
              <a:ext cx="202791" cy="1367311"/>
              <a:chOff x="6198302" y="1415013"/>
              <a:chExt cx="202791" cy="1367311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A5E80995-CB93-ED34-509B-E68A53CA0A29}"/>
                  </a:ext>
                </a:extLst>
              </p:cNvPr>
              <p:cNvSpPr/>
              <p:nvPr/>
            </p:nvSpPr>
            <p:spPr bwMode="auto">
              <a:xfrm>
                <a:off x="6213022" y="1415013"/>
                <a:ext cx="188071" cy="1367311"/>
              </a:xfrm>
              <a:prstGeom prst="rect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ys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A6EE1560-4764-3D35-28EB-0626A9A210B6}"/>
                  </a:ext>
                </a:extLst>
              </p:cNvPr>
              <p:cNvSpPr/>
              <p:nvPr/>
            </p:nvSpPr>
            <p:spPr bwMode="auto">
              <a:xfrm>
                <a:off x="6248400" y="1470620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D1DB0BA8-A9D1-7E3A-E91D-F3FB69AD0E70}"/>
                  </a:ext>
                </a:extLst>
              </p:cNvPr>
              <p:cNvSpPr/>
              <p:nvPr/>
            </p:nvSpPr>
            <p:spPr bwMode="auto">
              <a:xfrm>
                <a:off x="6248400" y="1661159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CAA57D41-FDE2-6812-DB6C-0AEBAFAE2E2A}"/>
                  </a:ext>
                </a:extLst>
              </p:cNvPr>
              <p:cNvSpPr/>
              <p:nvPr/>
            </p:nvSpPr>
            <p:spPr bwMode="auto">
              <a:xfrm>
                <a:off x="6248400" y="1851697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8AA6EA69-29B1-90B1-7639-F5D98C59E143}"/>
                  </a:ext>
                </a:extLst>
              </p:cNvPr>
              <p:cNvSpPr/>
              <p:nvPr/>
            </p:nvSpPr>
            <p:spPr bwMode="auto">
              <a:xfrm>
                <a:off x="6248400" y="2042235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24CB951-927F-7C5F-1DCA-BF8FDFE291F8}"/>
                  </a:ext>
                </a:extLst>
              </p:cNvPr>
              <p:cNvSpPr/>
              <p:nvPr/>
            </p:nvSpPr>
            <p:spPr bwMode="auto">
              <a:xfrm>
                <a:off x="6248400" y="2423312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4C75295A-70AC-E742-FABE-F21490897A31}"/>
                  </a:ext>
                </a:extLst>
              </p:cNvPr>
              <p:cNvSpPr/>
              <p:nvPr/>
            </p:nvSpPr>
            <p:spPr bwMode="auto">
              <a:xfrm>
                <a:off x="6248400" y="2613850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1A12C0F3-C5DF-F750-1D7B-55540205855E}"/>
                  </a:ext>
                </a:extLst>
              </p:cNvPr>
              <p:cNvSpPr txBox="1"/>
              <p:nvPr/>
            </p:nvSpPr>
            <p:spPr>
              <a:xfrm>
                <a:off x="6198302" y="2126529"/>
                <a:ext cx="202791" cy="2397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…</a:t>
                </a:r>
              </a:p>
            </p:txBody>
          </p:sp>
        </p:grp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3247BBAA-60A3-98FF-6F5D-295EBF94F739}"/>
              </a:ext>
            </a:extLst>
          </p:cNvPr>
          <p:cNvGrpSpPr/>
          <p:nvPr/>
        </p:nvGrpSpPr>
        <p:grpSpPr>
          <a:xfrm>
            <a:off x="1066800" y="847673"/>
            <a:ext cx="7603762" cy="2383429"/>
            <a:chOff x="1066800" y="847673"/>
            <a:chExt cx="7603762" cy="2383429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778320F-3AF0-9D34-DFC4-28CA7FDAD9AF}"/>
                </a:ext>
              </a:extLst>
            </p:cNvPr>
            <p:cNvGrpSpPr/>
            <p:nvPr/>
          </p:nvGrpSpPr>
          <p:grpSpPr>
            <a:xfrm>
              <a:off x="1066800" y="847673"/>
              <a:ext cx="2604661" cy="2383429"/>
              <a:chOff x="572718" y="1201137"/>
              <a:chExt cx="2604661" cy="238342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31A9FA8-A823-ABF6-94AC-77178299A3F8}"/>
                  </a:ext>
                </a:extLst>
              </p:cNvPr>
              <p:cNvGrpSpPr/>
              <p:nvPr/>
            </p:nvGrpSpPr>
            <p:grpSpPr>
              <a:xfrm>
                <a:off x="762000" y="1201137"/>
                <a:ext cx="2415379" cy="2295805"/>
                <a:chOff x="742679" y="739804"/>
                <a:chExt cx="2415379" cy="2295805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A09EAD2-AE8B-ABA6-29FE-0C70E3D37986}"/>
                    </a:ext>
                  </a:extLst>
                </p:cNvPr>
                <p:cNvGrpSpPr/>
                <p:nvPr/>
              </p:nvGrpSpPr>
              <p:grpSpPr>
                <a:xfrm>
                  <a:off x="742679" y="1047026"/>
                  <a:ext cx="1114525" cy="1619114"/>
                  <a:chOff x="1460672" y="1382218"/>
                  <a:chExt cx="2276597" cy="3352660"/>
                </a:xfrm>
              </p:grpSpPr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1F8E2FEE-73F2-2D75-DAE3-0689D0E979A8}"/>
                      </a:ext>
                    </a:extLst>
                  </p:cNvPr>
                  <p:cNvGrpSpPr/>
                  <p:nvPr/>
                </p:nvGrpSpPr>
                <p:grpSpPr>
                  <a:xfrm>
                    <a:off x="1772800" y="1916128"/>
                    <a:ext cx="1964469" cy="1936433"/>
                    <a:chOff x="1282885" y="2540415"/>
                    <a:chExt cx="1964469" cy="1936433"/>
                  </a:xfrm>
                  <a:solidFill>
                    <a:srgbClr val="0070C0"/>
                  </a:solidFill>
                </p:grpSpPr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9AF9C2A3-0656-A7B7-ACED-2BDBD702465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82886" y="2540415"/>
                      <a:ext cx="1964468" cy="1936433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155" name="Group 154">
                      <a:extLst>
                        <a:ext uri="{FF2B5EF4-FFF2-40B4-BE49-F238E27FC236}">
                          <a16:creationId xmlns:a16="http://schemas.microsoft.com/office/drawing/2014/main" id="{34B890E2-4C48-CC40-04EC-9A8D25CF8A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82885" y="2855864"/>
                      <a:ext cx="1964469" cy="1284208"/>
                      <a:chOff x="1282885" y="2855864"/>
                      <a:chExt cx="1964469" cy="1284208"/>
                    </a:xfrm>
                    <a:grpFill/>
                  </p:grpSpPr>
                  <p:cxnSp>
                    <p:nvCxnSpPr>
                      <p:cNvPr id="162" name="Straight Connector 161">
                        <a:extLst>
                          <a:ext uri="{FF2B5EF4-FFF2-40B4-BE49-F238E27FC236}">
                            <a16:creationId xmlns:a16="http://schemas.microsoft.com/office/drawing/2014/main" id="{E1A00285-C2C7-E199-3CBA-D33E771DA211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2855864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3" name="Straight Connector 162">
                        <a:extLst>
                          <a:ext uri="{FF2B5EF4-FFF2-40B4-BE49-F238E27FC236}">
                            <a16:creationId xmlns:a16="http://schemas.microsoft.com/office/drawing/2014/main" id="{5F6ADA47-988A-953A-5DF9-F980974320F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176916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4" name="Straight Connector 163">
                        <a:extLst>
                          <a:ext uri="{FF2B5EF4-FFF2-40B4-BE49-F238E27FC236}">
                            <a16:creationId xmlns:a16="http://schemas.microsoft.com/office/drawing/2014/main" id="{FAFDE06F-39DE-7837-23B7-8FAA5E20539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497968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5" name="Straight Connector 164">
                        <a:extLst>
                          <a:ext uri="{FF2B5EF4-FFF2-40B4-BE49-F238E27FC236}">
                            <a16:creationId xmlns:a16="http://schemas.microsoft.com/office/drawing/2014/main" id="{52CE0953-45A9-C84D-DA73-E6D5A51E5E6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819020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6" name="Straight Connector 165">
                        <a:extLst>
                          <a:ext uri="{FF2B5EF4-FFF2-40B4-BE49-F238E27FC236}">
                            <a16:creationId xmlns:a16="http://schemas.microsoft.com/office/drawing/2014/main" id="{BA08FA28-8F54-F0FD-5DD4-C277C1012B2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4140072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156" name="Group 155">
                      <a:extLst>
                        <a:ext uri="{FF2B5EF4-FFF2-40B4-BE49-F238E27FC236}">
                          <a16:creationId xmlns:a16="http://schemas.microsoft.com/office/drawing/2014/main" id="{B58494DB-EAF9-E3B0-90EF-2E62DAA57EEE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351219" y="2855410"/>
                      <a:ext cx="1848039" cy="1306457"/>
                      <a:chOff x="4191000" y="1493731"/>
                      <a:chExt cx="1524000" cy="793930"/>
                    </a:xfrm>
                    <a:grpFill/>
                  </p:grpSpPr>
                  <p:cxnSp>
                    <p:nvCxnSpPr>
                      <p:cNvPr id="157" name="Straight Connector 156">
                        <a:extLst>
                          <a:ext uri="{FF2B5EF4-FFF2-40B4-BE49-F238E27FC236}">
                            <a16:creationId xmlns:a16="http://schemas.microsoft.com/office/drawing/2014/main" id="{A1C7FAB6-9265-68FD-F1E2-52D4DC0F6C3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692214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8" name="Straight Connector 157">
                        <a:extLst>
                          <a:ext uri="{FF2B5EF4-FFF2-40B4-BE49-F238E27FC236}">
                            <a16:creationId xmlns:a16="http://schemas.microsoft.com/office/drawing/2014/main" id="{33111BCA-AC6B-922B-E48C-27804BCF30BE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06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9" name="Straight Connector 158">
                        <a:extLst>
                          <a:ext uri="{FF2B5EF4-FFF2-40B4-BE49-F238E27FC236}">
                            <a16:creationId xmlns:a16="http://schemas.microsoft.com/office/drawing/2014/main" id="{782BD145-1A14-D563-72DF-10588CCB54F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089178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0" name="Straight Connector 159">
                        <a:extLst>
                          <a:ext uri="{FF2B5EF4-FFF2-40B4-BE49-F238E27FC236}">
                            <a16:creationId xmlns:a16="http://schemas.microsoft.com/office/drawing/2014/main" id="{FDA3F459-5CD1-2BC7-71AF-D79106B139A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493731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1" name="Straight Connector 160">
                        <a:extLst>
                          <a:ext uri="{FF2B5EF4-FFF2-40B4-BE49-F238E27FC236}">
                            <a16:creationId xmlns:a16="http://schemas.microsoft.com/office/drawing/2014/main" id="{0D9A7334-1ADE-2A6D-65D2-117ED256076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287661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B811F314-25E8-FA7A-D4D4-C8C529FD8ED6}"/>
                      </a:ext>
                    </a:extLst>
                  </p:cNvPr>
                  <p:cNvGrpSpPr/>
                  <p:nvPr/>
                </p:nvGrpSpPr>
                <p:grpSpPr>
                  <a:xfrm>
                    <a:off x="1776377" y="1935877"/>
                    <a:ext cx="1000080" cy="911848"/>
                    <a:chOff x="1282885" y="2584620"/>
                    <a:chExt cx="1964469" cy="1848039"/>
                  </a:xfrm>
                </p:grpSpPr>
                <p:grpSp>
                  <p:nvGrpSpPr>
                    <p:cNvPr id="148" name="Group 147">
                      <a:extLst>
                        <a:ext uri="{FF2B5EF4-FFF2-40B4-BE49-F238E27FC236}">
                          <a16:creationId xmlns:a16="http://schemas.microsoft.com/office/drawing/2014/main" id="{EF95E679-0CDB-9B18-6F96-37703DFD9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82885" y="3176916"/>
                      <a:ext cx="1964469" cy="642104"/>
                      <a:chOff x="1282885" y="3176916"/>
                      <a:chExt cx="1964469" cy="642104"/>
                    </a:xfrm>
                  </p:grpSpPr>
                  <p:cxnSp>
                    <p:nvCxnSpPr>
                      <p:cNvPr id="152" name="Straight Connector 151">
                        <a:extLst>
                          <a:ext uri="{FF2B5EF4-FFF2-40B4-BE49-F238E27FC236}">
                            <a16:creationId xmlns:a16="http://schemas.microsoft.com/office/drawing/2014/main" id="{BF2FACDE-3610-EA2E-B8E1-4AA92D0FAB3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176916"/>
                        <a:ext cx="1964468" cy="0"/>
                      </a:xfrm>
                      <a:prstGeom prst="line">
                        <a:avLst/>
                      </a:prstGeom>
                      <a:solidFill>
                        <a:srgbClr val="FF00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3" name="Straight Connector 152">
                        <a:extLst>
                          <a:ext uri="{FF2B5EF4-FFF2-40B4-BE49-F238E27FC236}">
                            <a16:creationId xmlns:a16="http://schemas.microsoft.com/office/drawing/2014/main" id="{A8988B87-D884-42C7-07AA-F359596878D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819020"/>
                        <a:ext cx="1964468" cy="0"/>
                      </a:xfrm>
                      <a:prstGeom prst="line">
                        <a:avLst/>
                      </a:prstGeom>
                      <a:solidFill>
                        <a:srgbClr val="FF00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149" name="Group 148">
                      <a:extLst>
                        <a:ext uri="{FF2B5EF4-FFF2-40B4-BE49-F238E27FC236}">
                          <a16:creationId xmlns:a16="http://schemas.microsoft.com/office/drawing/2014/main" id="{94A4B677-FDC6-2347-9126-6A802CB70F53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351218" y="3182026"/>
                      <a:ext cx="1848039" cy="653227"/>
                      <a:chOff x="4191000" y="1692214"/>
                      <a:chExt cx="1524000" cy="396964"/>
                    </a:xfrm>
                    <a:solidFill>
                      <a:srgbClr val="FF0000"/>
                    </a:solidFill>
                  </p:grpSpPr>
                  <p:cxnSp>
                    <p:nvCxnSpPr>
                      <p:cNvPr id="150" name="Straight Connector 149">
                        <a:extLst>
                          <a:ext uri="{FF2B5EF4-FFF2-40B4-BE49-F238E27FC236}">
                            <a16:creationId xmlns:a16="http://schemas.microsoft.com/office/drawing/2014/main" id="{E6656962-51B0-DBE7-F820-A545A704B99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692214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1" name="Straight Connector 150">
                        <a:extLst>
                          <a:ext uri="{FF2B5EF4-FFF2-40B4-BE49-F238E27FC236}">
                            <a16:creationId xmlns:a16="http://schemas.microsoft.com/office/drawing/2014/main" id="{B8F2ED11-C3DC-0E8B-68C4-C262814A3C5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089178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C21EAFF3-1877-790A-943B-33143427A896}"/>
                      </a:ext>
                    </a:extLst>
                  </p:cNvPr>
                  <p:cNvGrpSpPr/>
                  <p:nvPr/>
                </p:nvGrpSpPr>
                <p:grpSpPr>
                  <a:xfrm>
                    <a:off x="1619616" y="2097261"/>
                    <a:ext cx="1964469" cy="1936433"/>
                    <a:chOff x="1282885" y="2540415"/>
                    <a:chExt cx="1964469" cy="1936433"/>
                  </a:xfrm>
                  <a:solidFill>
                    <a:srgbClr val="00B050"/>
                  </a:solidFill>
                </p:grpSpPr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E8F4166F-58B1-03D5-5E24-2B8FAD3428A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82886" y="2540415"/>
                      <a:ext cx="1964468" cy="1936433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136" name="Group 135">
                      <a:extLst>
                        <a:ext uri="{FF2B5EF4-FFF2-40B4-BE49-F238E27FC236}">
                          <a16:creationId xmlns:a16="http://schemas.microsoft.com/office/drawing/2014/main" id="{AF2688C2-5BA2-BC7E-2CBA-70A859B010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82885" y="2855864"/>
                      <a:ext cx="1964469" cy="1284208"/>
                      <a:chOff x="1282885" y="2855864"/>
                      <a:chExt cx="1964469" cy="1284208"/>
                    </a:xfrm>
                    <a:grpFill/>
                  </p:grpSpPr>
                  <p:cxnSp>
                    <p:nvCxnSpPr>
                      <p:cNvPr id="143" name="Straight Connector 142">
                        <a:extLst>
                          <a:ext uri="{FF2B5EF4-FFF2-40B4-BE49-F238E27FC236}">
                            <a16:creationId xmlns:a16="http://schemas.microsoft.com/office/drawing/2014/main" id="{82B0A13F-CAD9-857B-0869-95810EA616F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2855864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4" name="Straight Connector 143">
                        <a:extLst>
                          <a:ext uri="{FF2B5EF4-FFF2-40B4-BE49-F238E27FC236}">
                            <a16:creationId xmlns:a16="http://schemas.microsoft.com/office/drawing/2014/main" id="{88BF7262-1C03-6075-8D52-4F4A231A97C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176916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5" name="Straight Connector 144">
                        <a:extLst>
                          <a:ext uri="{FF2B5EF4-FFF2-40B4-BE49-F238E27FC236}">
                            <a16:creationId xmlns:a16="http://schemas.microsoft.com/office/drawing/2014/main" id="{FB7AD317-9F55-7867-475A-E4E884D727C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497968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6" name="Straight Connector 145">
                        <a:extLst>
                          <a:ext uri="{FF2B5EF4-FFF2-40B4-BE49-F238E27FC236}">
                            <a16:creationId xmlns:a16="http://schemas.microsoft.com/office/drawing/2014/main" id="{1443638F-4F7D-F44A-2A96-45C602BC8F9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819020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7" name="Straight Connector 146">
                        <a:extLst>
                          <a:ext uri="{FF2B5EF4-FFF2-40B4-BE49-F238E27FC236}">
                            <a16:creationId xmlns:a16="http://schemas.microsoft.com/office/drawing/2014/main" id="{41587494-2975-8DC1-8958-7DDAC125889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4140072"/>
                        <a:ext cx="1964468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137" name="Group 136">
                      <a:extLst>
                        <a:ext uri="{FF2B5EF4-FFF2-40B4-BE49-F238E27FC236}">
                          <a16:creationId xmlns:a16="http://schemas.microsoft.com/office/drawing/2014/main" id="{F4BF14FE-92AC-43B6-6037-9BBC25DF5872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351219" y="2855410"/>
                      <a:ext cx="1848039" cy="1306457"/>
                      <a:chOff x="4191000" y="1493731"/>
                      <a:chExt cx="1524000" cy="793930"/>
                    </a:xfrm>
                    <a:grpFill/>
                  </p:grpSpPr>
                  <p:cxnSp>
                    <p:nvCxnSpPr>
                      <p:cNvPr id="138" name="Straight Connector 137">
                        <a:extLst>
                          <a:ext uri="{FF2B5EF4-FFF2-40B4-BE49-F238E27FC236}">
                            <a16:creationId xmlns:a16="http://schemas.microsoft.com/office/drawing/2014/main" id="{0D48A407-10FB-0D94-4A9D-BF6680FC715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692214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" name="Straight Connector 138">
                        <a:extLst>
                          <a:ext uri="{FF2B5EF4-FFF2-40B4-BE49-F238E27FC236}">
                            <a16:creationId xmlns:a16="http://schemas.microsoft.com/office/drawing/2014/main" id="{1268C407-E8FF-F9E7-693A-D82A88FEAF8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06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0" name="Straight Connector 139">
                        <a:extLst>
                          <a:ext uri="{FF2B5EF4-FFF2-40B4-BE49-F238E27FC236}">
                            <a16:creationId xmlns:a16="http://schemas.microsoft.com/office/drawing/2014/main" id="{10A7FE53-AA1D-4C5F-A310-1509D5BBC28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089178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1" name="Straight Connector 140">
                        <a:extLst>
                          <a:ext uri="{FF2B5EF4-FFF2-40B4-BE49-F238E27FC236}">
                            <a16:creationId xmlns:a16="http://schemas.microsoft.com/office/drawing/2014/main" id="{5EA5FC14-E9C1-ABCD-933D-228D55BE015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493731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2" name="Straight Connector 141">
                        <a:extLst>
                          <a:ext uri="{FF2B5EF4-FFF2-40B4-BE49-F238E27FC236}">
                            <a16:creationId xmlns:a16="http://schemas.microsoft.com/office/drawing/2014/main" id="{D342D7B5-50B5-DC7E-76EC-C78592EDFF8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287661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0C91EAEC-1B83-F856-971E-60726EFB24CD}"/>
                      </a:ext>
                    </a:extLst>
                  </p:cNvPr>
                  <p:cNvGrpSpPr/>
                  <p:nvPr/>
                </p:nvGrpSpPr>
                <p:grpSpPr>
                  <a:xfrm>
                    <a:off x="1611887" y="2104287"/>
                    <a:ext cx="1000080" cy="911848"/>
                    <a:chOff x="1282885" y="2584620"/>
                    <a:chExt cx="1964469" cy="1848039"/>
                  </a:xfrm>
                </p:grpSpPr>
                <p:grpSp>
                  <p:nvGrpSpPr>
                    <p:cNvPr id="129" name="Group 128">
                      <a:extLst>
                        <a:ext uri="{FF2B5EF4-FFF2-40B4-BE49-F238E27FC236}">
                          <a16:creationId xmlns:a16="http://schemas.microsoft.com/office/drawing/2014/main" id="{10B137D4-44B3-3A3D-F442-FE406A6B28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82885" y="3176916"/>
                      <a:ext cx="1964469" cy="642104"/>
                      <a:chOff x="1282885" y="3176916"/>
                      <a:chExt cx="1964469" cy="642104"/>
                    </a:xfrm>
                  </p:grpSpPr>
                  <p:cxnSp>
                    <p:nvCxnSpPr>
                      <p:cNvPr id="133" name="Straight Connector 132">
                        <a:extLst>
                          <a:ext uri="{FF2B5EF4-FFF2-40B4-BE49-F238E27FC236}">
                            <a16:creationId xmlns:a16="http://schemas.microsoft.com/office/drawing/2014/main" id="{8218011C-FCEB-4A72-DC60-E76C10B4341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176916"/>
                        <a:ext cx="1964468" cy="0"/>
                      </a:xfrm>
                      <a:prstGeom prst="line">
                        <a:avLst/>
                      </a:prstGeom>
                      <a:solidFill>
                        <a:srgbClr val="FF00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4" name="Straight Connector 133">
                        <a:extLst>
                          <a:ext uri="{FF2B5EF4-FFF2-40B4-BE49-F238E27FC236}">
                            <a16:creationId xmlns:a16="http://schemas.microsoft.com/office/drawing/2014/main" id="{910637F9-25B5-EA55-49DD-A18F5F891161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819020"/>
                        <a:ext cx="1964468" cy="0"/>
                      </a:xfrm>
                      <a:prstGeom prst="line">
                        <a:avLst/>
                      </a:prstGeom>
                      <a:solidFill>
                        <a:srgbClr val="FF00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130" name="Group 129">
                      <a:extLst>
                        <a:ext uri="{FF2B5EF4-FFF2-40B4-BE49-F238E27FC236}">
                          <a16:creationId xmlns:a16="http://schemas.microsoft.com/office/drawing/2014/main" id="{ACB24182-3F14-7125-1CEE-97DFE25D22B2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351218" y="3182026"/>
                      <a:ext cx="1848039" cy="653227"/>
                      <a:chOff x="4191000" y="1692214"/>
                      <a:chExt cx="1524000" cy="396964"/>
                    </a:xfrm>
                    <a:solidFill>
                      <a:srgbClr val="FF0000"/>
                    </a:solidFill>
                  </p:grpSpPr>
                  <p:cxnSp>
                    <p:nvCxnSpPr>
                      <p:cNvPr id="131" name="Straight Connector 130">
                        <a:extLst>
                          <a:ext uri="{FF2B5EF4-FFF2-40B4-BE49-F238E27FC236}">
                            <a16:creationId xmlns:a16="http://schemas.microsoft.com/office/drawing/2014/main" id="{3B64620E-01D7-A71D-4F2B-24020CF92BC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692214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2" name="Straight Connector 131">
                        <a:extLst>
                          <a:ext uri="{FF2B5EF4-FFF2-40B4-BE49-F238E27FC236}">
                            <a16:creationId xmlns:a16="http://schemas.microsoft.com/office/drawing/2014/main" id="{6E5D9FED-21A6-9E3E-82C3-0640DDC1C27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089178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7FB582B0-C3D4-9E88-45EB-E37723B41D03}"/>
                      </a:ext>
                    </a:extLst>
                  </p:cNvPr>
                  <p:cNvGrpSpPr/>
                  <p:nvPr/>
                </p:nvGrpSpPr>
                <p:grpSpPr>
                  <a:xfrm>
                    <a:off x="1466432" y="2278394"/>
                    <a:ext cx="1964469" cy="1936433"/>
                    <a:chOff x="1282885" y="2540415"/>
                    <a:chExt cx="1964469" cy="1936433"/>
                  </a:xfrm>
                </p:grpSpPr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7B235E7B-5939-4E61-C1AE-0D8E5AA705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82886" y="2540415"/>
                      <a:ext cx="1964468" cy="193643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  <p:grpSp>
                  <p:nvGrpSpPr>
                    <p:cNvPr id="117" name="Group 116">
                      <a:extLst>
                        <a:ext uri="{FF2B5EF4-FFF2-40B4-BE49-F238E27FC236}">
                          <a16:creationId xmlns:a16="http://schemas.microsoft.com/office/drawing/2014/main" id="{F0BBB859-F2E1-64A0-2C55-88CD9E9FF2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82885" y="2855864"/>
                      <a:ext cx="1964469" cy="1284208"/>
                      <a:chOff x="1282885" y="2855864"/>
                      <a:chExt cx="1964469" cy="1284208"/>
                    </a:xfrm>
                  </p:grpSpPr>
                  <p:cxnSp>
                    <p:nvCxnSpPr>
                      <p:cNvPr id="124" name="Straight Connector 123">
                        <a:extLst>
                          <a:ext uri="{FF2B5EF4-FFF2-40B4-BE49-F238E27FC236}">
                            <a16:creationId xmlns:a16="http://schemas.microsoft.com/office/drawing/2014/main" id="{6CB1BF4D-C8CF-9391-69CA-4E812FACD0A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2855864"/>
                        <a:ext cx="1964468" cy="0"/>
                      </a:xfrm>
                      <a:prstGeom prst="line">
                        <a:avLst/>
                      </a:prstGeom>
                      <a:solidFill>
                        <a:srgbClr val="FF00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5" name="Straight Connector 124">
                        <a:extLst>
                          <a:ext uri="{FF2B5EF4-FFF2-40B4-BE49-F238E27FC236}">
                            <a16:creationId xmlns:a16="http://schemas.microsoft.com/office/drawing/2014/main" id="{E888AD77-B7A7-AC0A-70C8-060A6AE0F8F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176916"/>
                        <a:ext cx="1964468" cy="0"/>
                      </a:xfrm>
                      <a:prstGeom prst="line">
                        <a:avLst/>
                      </a:prstGeom>
                      <a:solidFill>
                        <a:srgbClr val="FF00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6" name="Straight Connector 125">
                        <a:extLst>
                          <a:ext uri="{FF2B5EF4-FFF2-40B4-BE49-F238E27FC236}">
                            <a16:creationId xmlns:a16="http://schemas.microsoft.com/office/drawing/2014/main" id="{6891B716-64A8-48E1-FF1D-01FD0E104B7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497968"/>
                        <a:ext cx="1964468" cy="0"/>
                      </a:xfrm>
                      <a:prstGeom prst="line">
                        <a:avLst/>
                      </a:prstGeom>
                      <a:solidFill>
                        <a:srgbClr val="FF00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7" name="Straight Connector 126">
                        <a:extLst>
                          <a:ext uri="{FF2B5EF4-FFF2-40B4-BE49-F238E27FC236}">
                            <a16:creationId xmlns:a16="http://schemas.microsoft.com/office/drawing/2014/main" id="{204E2A38-D892-6E02-0CBC-7B7D7A65401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819020"/>
                        <a:ext cx="1964468" cy="0"/>
                      </a:xfrm>
                      <a:prstGeom prst="line">
                        <a:avLst/>
                      </a:prstGeom>
                      <a:solidFill>
                        <a:srgbClr val="FF00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8" name="Straight Connector 127">
                        <a:extLst>
                          <a:ext uri="{FF2B5EF4-FFF2-40B4-BE49-F238E27FC236}">
                            <a16:creationId xmlns:a16="http://schemas.microsoft.com/office/drawing/2014/main" id="{6282BD18-F5E6-0196-9BD4-C5EB923B21D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4140072"/>
                        <a:ext cx="1964468" cy="0"/>
                      </a:xfrm>
                      <a:prstGeom prst="line">
                        <a:avLst/>
                      </a:prstGeom>
                      <a:solidFill>
                        <a:srgbClr val="FF00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118" name="Group 117">
                      <a:extLst>
                        <a:ext uri="{FF2B5EF4-FFF2-40B4-BE49-F238E27FC236}">
                          <a16:creationId xmlns:a16="http://schemas.microsoft.com/office/drawing/2014/main" id="{89895B0A-5FE5-A307-ACAF-6E5ED0B3A11E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351219" y="2855410"/>
                      <a:ext cx="1848039" cy="1306457"/>
                      <a:chOff x="4191000" y="1493731"/>
                      <a:chExt cx="1524000" cy="793930"/>
                    </a:xfrm>
                    <a:solidFill>
                      <a:srgbClr val="FF0000"/>
                    </a:solidFill>
                  </p:grpSpPr>
                  <p:cxnSp>
                    <p:nvCxnSpPr>
                      <p:cNvPr id="119" name="Straight Connector 118">
                        <a:extLst>
                          <a:ext uri="{FF2B5EF4-FFF2-40B4-BE49-F238E27FC236}">
                            <a16:creationId xmlns:a16="http://schemas.microsoft.com/office/drawing/2014/main" id="{E66F23F0-3B4D-98AC-4725-3251E09D3C9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692214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0" name="Straight Connector 119">
                        <a:extLst>
                          <a:ext uri="{FF2B5EF4-FFF2-40B4-BE49-F238E27FC236}">
                            <a16:creationId xmlns:a16="http://schemas.microsoft.com/office/drawing/2014/main" id="{D19D9C2E-A762-5F9E-1A22-48CC8B58A87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890696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" name="Straight Connector 120">
                        <a:extLst>
                          <a:ext uri="{FF2B5EF4-FFF2-40B4-BE49-F238E27FC236}">
                            <a16:creationId xmlns:a16="http://schemas.microsoft.com/office/drawing/2014/main" id="{ED8B24D8-A34E-8DC7-04BF-1625E06E084E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089178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2" name="Straight Connector 121">
                        <a:extLst>
                          <a:ext uri="{FF2B5EF4-FFF2-40B4-BE49-F238E27FC236}">
                            <a16:creationId xmlns:a16="http://schemas.microsoft.com/office/drawing/2014/main" id="{8424B691-D676-CE5B-202E-5F6A7A4B72E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493731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3" name="Straight Connector 122">
                        <a:extLst>
                          <a:ext uri="{FF2B5EF4-FFF2-40B4-BE49-F238E27FC236}">
                            <a16:creationId xmlns:a16="http://schemas.microsoft.com/office/drawing/2014/main" id="{7E300017-DE32-6298-6319-A5E8552980E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287661"/>
                        <a:ext cx="1524000" cy="0"/>
                      </a:xfrm>
                      <a:prstGeom prst="line">
                        <a:avLst/>
                      </a:prstGeom>
                      <a:grpFill/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CA067476-E320-92DD-4B96-066134474C41}"/>
                      </a:ext>
                    </a:extLst>
                  </p:cNvPr>
                  <p:cNvGrpSpPr/>
                  <p:nvPr/>
                </p:nvGrpSpPr>
                <p:grpSpPr>
                  <a:xfrm>
                    <a:off x="1460672" y="2297682"/>
                    <a:ext cx="1000080" cy="911849"/>
                    <a:chOff x="1282885" y="2584620"/>
                    <a:chExt cx="1964469" cy="1848039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61E3B828-546D-8CB9-A3E3-36350F1CA0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82885" y="3176916"/>
                      <a:ext cx="1964469" cy="642104"/>
                      <a:chOff x="1282885" y="3176916"/>
                      <a:chExt cx="1964469" cy="642104"/>
                    </a:xfrm>
                  </p:grpSpPr>
                  <p:cxnSp>
                    <p:nvCxnSpPr>
                      <p:cNvPr id="114" name="Straight Connector 113">
                        <a:extLst>
                          <a:ext uri="{FF2B5EF4-FFF2-40B4-BE49-F238E27FC236}">
                            <a16:creationId xmlns:a16="http://schemas.microsoft.com/office/drawing/2014/main" id="{21C6FA4D-9A7C-1A52-E5B1-86055DD3332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5" y="3176916"/>
                        <a:ext cx="1964468" cy="0"/>
                      </a:xfrm>
                      <a:prstGeom prst="line">
                        <a:avLst/>
                      </a:prstGeom>
                      <a:solidFill>
                        <a:srgbClr val="FF00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5" name="Straight Connector 114">
                        <a:extLst>
                          <a:ext uri="{FF2B5EF4-FFF2-40B4-BE49-F238E27FC236}">
                            <a16:creationId xmlns:a16="http://schemas.microsoft.com/office/drawing/2014/main" id="{E0FF91AE-49D6-F655-0BCD-F6DC62B9E2F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1282886" y="3819020"/>
                        <a:ext cx="1964468" cy="0"/>
                      </a:xfrm>
                      <a:prstGeom prst="line">
                        <a:avLst/>
                      </a:prstGeom>
                      <a:solidFill>
                        <a:srgbClr val="FF00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111" name="Group 110">
                      <a:extLst>
                        <a:ext uri="{FF2B5EF4-FFF2-40B4-BE49-F238E27FC236}">
                          <a16:creationId xmlns:a16="http://schemas.microsoft.com/office/drawing/2014/main" id="{0CA9108F-2462-7506-53A8-16A943E4BB22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351218" y="3182026"/>
                      <a:ext cx="1848039" cy="653227"/>
                      <a:chOff x="4191000" y="1692214"/>
                      <a:chExt cx="1524000" cy="396964"/>
                    </a:xfrm>
                    <a:solidFill>
                      <a:srgbClr val="FF0000"/>
                    </a:solidFill>
                  </p:grpSpPr>
                  <p:cxnSp>
                    <p:nvCxnSpPr>
                      <p:cNvPr id="112" name="Straight Connector 111">
                        <a:extLst>
                          <a:ext uri="{FF2B5EF4-FFF2-40B4-BE49-F238E27FC236}">
                            <a16:creationId xmlns:a16="http://schemas.microsoft.com/office/drawing/2014/main" id="{DAF66964-B950-C152-678F-1A881CFB452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1692214"/>
                        <a:ext cx="1524000" cy="0"/>
                      </a:xfrm>
                      <a:prstGeom prst="line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" name="Straight Connector 112">
                        <a:extLst>
                          <a:ext uri="{FF2B5EF4-FFF2-40B4-BE49-F238E27FC236}">
                            <a16:creationId xmlns:a16="http://schemas.microsoft.com/office/drawing/2014/main" id="{B5730B1D-E9EC-6EF8-2FA6-BF3C992C900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4191000" y="2089178"/>
                        <a:ext cx="1524000" cy="0"/>
                      </a:xfrm>
                      <a:prstGeom prst="line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9736AC6D-EFD9-CD88-3259-476C0CEB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1460672" y="4288763"/>
                    <a:ext cx="1921004" cy="44611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400" dirty="0"/>
                      <a:t>n₁ x n₂ x </a:t>
                    </a:r>
                    <a:r>
                      <a:rPr lang="en-US" sz="1400" dirty="0" err="1"/>
                      <a:t>n</a:t>
                    </a:r>
                    <a:r>
                      <a:rPr lang="en-US" sz="1400" baseline="-25000" dirty="0" err="1"/>
                      <a:t>C</a:t>
                    </a:r>
                    <a:endParaRPr lang="en-US" sz="1400" dirty="0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15CA868C-932F-38A5-8FE8-F822DF58EA86}"/>
                      </a:ext>
                    </a:extLst>
                  </p:cNvPr>
                  <p:cNvSpPr txBox="1"/>
                  <p:nvPr/>
                </p:nvSpPr>
                <p:spPr>
                  <a:xfrm>
                    <a:off x="1859191" y="1382218"/>
                    <a:ext cx="1811928" cy="44611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400" dirty="0"/>
                      <a:t>RGB image</a:t>
                    </a:r>
                  </a:p>
                </p:txBody>
              </p:sp>
            </p:grp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BC23990-32DD-831D-18F6-024092007063}"/>
                    </a:ext>
                  </a:extLst>
                </p:cNvPr>
                <p:cNvSpPr txBox="1"/>
                <p:nvPr/>
              </p:nvSpPr>
              <p:spPr>
                <a:xfrm>
                  <a:off x="2229605" y="1747563"/>
                  <a:ext cx="17133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dirty="0"/>
                    <a:t>*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5C824928-07F2-9B15-C510-4980EFAA1896}"/>
                    </a:ext>
                  </a:extLst>
                </p:cNvPr>
                <p:cNvCxnSpPr/>
                <p:nvPr/>
              </p:nvCxnSpPr>
              <p:spPr bwMode="auto">
                <a:xfrm flipV="1">
                  <a:off x="1922373" y="1251827"/>
                  <a:ext cx="255601" cy="241244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2060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6BC9CDED-E976-B5ED-819F-B6A5E1AF2635}"/>
                    </a:ext>
                  </a:extLst>
                </p:cNvPr>
                <p:cNvCxnSpPr/>
                <p:nvPr/>
              </p:nvCxnSpPr>
              <p:spPr bwMode="auto">
                <a:xfrm>
                  <a:off x="1938977" y="2217794"/>
                  <a:ext cx="303061" cy="371583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2060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BA24963-3BDE-872A-4963-26047F3343EB}"/>
                    </a:ext>
                  </a:extLst>
                </p:cNvPr>
                <p:cNvGrpSpPr/>
                <p:nvPr/>
              </p:nvGrpSpPr>
              <p:grpSpPr>
                <a:xfrm>
                  <a:off x="2264437" y="1454241"/>
                  <a:ext cx="827602" cy="734670"/>
                  <a:chOff x="3426068" y="1724439"/>
                  <a:chExt cx="3216495" cy="2739869"/>
                </a:xfrm>
              </p:grpSpPr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3BF9D99-2DAF-FAA4-8611-1CE33E6EF7AD}"/>
                      </a:ext>
                    </a:extLst>
                  </p:cNvPr>
                  <p:cNvSpPr txBox="1"/>
                  <p:nvPr/>
                </p:nvSpPr>
                <p:spPr>
                  <a:xfrm>
                    <a:off x="3426068" y="3660834"/>
                    <a:ext cx="3216495" cy="80347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400" dirty="0"/>
                      <a:t>3 x 3 x </a:t>
                    </a:r>
                    <a:r>
                      <a:rPr lang="en-US" sz="1400" dirty="0" err="1"/>
                      <a:t>n</a:t>
                    </a:r>
                    <a:r>
                      <a:rPr lang="en-US" sz="1400" baseline="-25000" dirty="0" err="1"/>
                      <a:t>C</a:t>
                    </a:r>
                    <a:endParaRPr lang="en-US" sz="1400" dirty="0"/>
                  </a:p>
                </p:txBody>
              </p: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DB3375D2-0152-D0D1-063F-7A7A5F82A712}"/>
                      </a:ext>
                    </a:extLst>
                  </p:cNvPr>
                  <p:cNvGrpSpPr/>
                  <p:nvPr/>
                </p:nvGrpSpPr>
                <p:grpSpPr>
                  <a:xfrm>
                    <a:off x="3948308" y="2335412"/>
                    <a:ext cx="1315787" cy="1320112"/>
                    <a:chOff x="3948308" y="2335412"/>
                    <a:chExt cx="1315787" cy="1320112"/>
                  </a:xfrm>
                </p:grpSpPr>
                <p:grpSp>
                  <p:nvGrpSpPr>
                    <p:cNvPr id="77" name="Group 76">
                      <a:extLst>
                        <a:ext uri="{FF2B5EF4-FFF2-40B4-BE49-F238E27FC236}">
                          <a16:creationId xmlns:a16="http://schemas.microsoft.com/office/drawing/2014/main" id="{DC86BCC7-862A-2962-1255-BA8F2E2CD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64015" y="2340888"/>
                      <a:ext cx="1000080" cy="955463"/>
                      <a:chOff x="1282885" y="2540414"/>
                      <a:chExt cx="1964469" cy="1936433"/>
                    </a:xfrm>
                  </p:grpSpPr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8E69EA98-7EE2-2293-4F7F-06C26CA36DC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282887" y="2540414"/>
                        <a:ext cx="1964467" cy="1936433"/>
                      </a:xfrm>
                      <a:prstGeom prst="rect">
                        <a:avLst/>
                      </a:prstGeom>
                      <a:solidFill>
                        <a:srgbClr val="FFC1C1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96" name="Group 95">
                        <a:extLst>
                          <a:ext uri="{FF2B5EF4-FFF2-40B4-BE49-F238E27FC236}">
                            <a16:creationId xmlns:a16="http://schemas.microsoft.com/office/drawing/2014/main" id="{7B117760-1AFF-68AA-BC7B-E7DBB95B5B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82885" y="3176916"/>
                        <a:ext cx="1964469" cy="642104"/>
                        <a:chOff x="1282885" y="3176916"/>
                        <a:chExt cx="1964469" cy="642104"/>
                      </a:xfrm>
                    </p:grpSpPr>
                    <p:cxnSp>
                      <p:nvCxnSpPr>
                        <p:cNvPr id="100" name="Straight Connector 99">
                          <a:extLst>
                            <a:ext uri="{FF2B5EF4-FFF2-40B4-BE49-F238E27FC236}">
                              <a16:creationId xmlns:a16="http://schemas.microsoft.com/office/drawing/2014/main" id="{ABB9C7AA-8732-B879-05B8-AE3FDC547F8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176916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101" name="Straight Connector 100">
                          <a:extLst>
                            <a:ext uri="{FF2B5EF4-FFF2-40B4-BE49-F238E27FC236}">
                              <a16:creationId xmlns:a16="http://schemas.microsoft.com/office/drawing/2014/main" id="{28E626F1-EFD5-6FC3-6A89-C1CA557481F8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819020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CDC41859-76B9-21E3-F358-6B744094264A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1351218" y="3182026"/>
                        <a:ext cx="1848039" cy="653227"/>
                        <a:chOff x="4191000" y="1692214"/>
                        <a:chExt cx="1524000" cy="396964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98" name="Straight Connector 97">
                          <a:extLst>
                            <a:ext uri="{FF2B5EF4-FFF2-40B4-BE49-F238E27FC236}">
                              <a16:creationId xmlns:a16="http://schemas.microsoft.com/office/drawing/2014/main" id="{48EA37EC-91E8-7012-9D32-D1695CD3F0C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692214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99" name="Straight Connector 98">
                          <a:extLst>
                            <a:ext uri="{FF2B5EF4-FFF2-40B4-BE49-F238E27FC236}">
                              <a16:creationId xmlns:a16="http://schemas.microsoft.com/office/drawing/2014/main" id="{A3C644B0-85EA-E36A-CBD4-D50302F47644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089178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grpSp>
                  <p:nvGrpSpPr>
                    <p:cNvPr id="78" name="Group 77">
                      <a:extLst>
                        <a:ext uri="{FF2B5EF4-FFF2-40B4-BE49-F238E27FC236}">
                          <a16:creationId xmlns:a16="http://schemas.microsoft.com/office/drawing/2014/main" id="{4DCC2538-2598-5CB1-214E-502B70AE4B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98314" y="2520474"/>
                      <a:ext cx="1000082" cy="955463"/>
                      <a:chOff x="1282881" y="2535079"/>
                      <a:chExt cx="1964473" cy="1936433"/>
                    </a:xfrm>
                  </p:grpSpPr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17ABDFF9-1F31-ABF7-42A8-04DDC00950B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282881" y="2535079"/>
                        <a:ext cx="1964467" cy="1936433"/>
                      </a:xfrm>
                      <a:prstGeom prst="rect">
                        <a:avLst/>
                      </a:prstGeom>
                      <a:solidFill>
                        <a:srgbClr val="FFC1C1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81F9D69F-14C1-1171-BEFD-C6B47E29B4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82885" y="3176916"/>
                        <a:ext cx="1964469" cy="642104"/>
                        <a:chOff x="1282885" y="3176916"/>
                        <a:chExt cx="1964469" cy="642104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1D0ADC4C-33DF-06FC-4F01-D620D3A8DF83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176916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B9FFD9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94" name="Straight Connector 93">
                          <a:extLst>
                            <a:ext uri="{FF2B5EF4-FFF2-40B4-BE49-F238E27FC236}">
                              <a16:creationId xmlns:a16="http://schemas.microsoft.com/office/drawing/2014/main" id="{525DC3EE-D5B0-BF38-AD2A-5F181F9C7C40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819020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512DF502-EC52-2B40-4D72-96342CD63D77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1351218" y="3182026"/>
                        <a:ext cx="1848039" cy="653227"/>
                        <a:chOff x="4191000" y="1692214"/>
                        <a:chExt cx="1524000" cy="396964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91" name="Straight Connector 90">
                          <a:extLst>
                            <a:ext uri="{FF2B5EF4-FFF2-40B4-BE49-F238E27FC236}">
                              <a16:creationId xmlns:a16="http://schemas.microsoft.com/office/drawing/2014/main" id="{D2BC35A2-8BE0-A9B5-038E-DE24A2516E4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692214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92" name="Straight Connector 91">
                          <a:extLst>
                            <a:ext uri="{FF2B5EF4-FFF2-40B4-BE49-F238E27FC236}">
                              <a16:creationId xmlns:a16="http://schemas.microsoft.com/office/drawing/2014/main" id="{FD569B48-7E22-1410-78AA-616246812C68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089178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grpSp>
                  <p:nvGrpSpPr>
                    <p:cNvPr id="79" name="Group 78">
                      <a:extLst>
                        <a:ext uri="{FF2B5EF4-FFF2-40B4-BE49-F238E27FC236}">
                          <a16:creationId xmlns:a16="http://schemas.microsoft.com/office/drawing/2014/main" id="{26F75EAE-1F6D-E582-A5B3-6B8BE99220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8308" y="2700061"/>
                      <a:ext cx="1000082" cy="955463"/>
                      <a:chOff x="1282881" y="2535079"/>
                      <a:chExt cx="1964473" cy="1936433"/>
                    </a:xfrm>
                  </p:grpSpPr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940BB6BA-961B-F43C-ADD7-60000C88EE9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282881" y="2535079"/>
                        <a:ext cx="1964467" cy="1936433"/>
                      </a:xfrm>
                      <a:prstGeom prst="rect">
                        <a:avLst/>
                      </a:prstGeom>
                      <a:solidFill>
                        <a:srgbClr val="FFC1C1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82" name="Group 81">
                        <a:extLst>
                          <a:ext uri="{FF2B5EF4-FFF2-40B4-BE49-F238E27FC236}">
                            <a16:creationId xmlns:a16="http://schemas.microsoft.com/office/drawing/2014/main" id="{5503E88C-EE8B-4856-42BB-9637B0C2A7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82885" y="3176916"/>
                        <a:ext cx="1964469" cy="642104"/>
                        <a:chOff x="1282885" y="3176916"/>
                        <a:chExt cx="1964469" cy="642104"/>
                      </a:xfrm>
                    </p:grpSpPr>
                    <p:cxnSp>
                      <p:nvCxnSpPr>
                        <p:cNvPr id="86" name="Straight Connector 85">
                          <a:extLst>
                            <a:ext uri="{FF2B5EF4-FFF2-40B4-BE49-F238E27FC236}">
                              <a16:creationId xmlns:a16="http://schemas.microsoft.com/office/drawing/2014/main" id="{DFC4A9F3-B831-2EE5-94B7-463C814AF09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176916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1220C821-744F-B157-AFAE-365C7A17BBEB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819020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83" name="Group 82">
                        <a:extLst>
                          <a:ext uri="{FF2B5EF4-FFF2-40B4-BE49-F238E27FC236}">
                            <a16:creationId xmlns:a16="http://schemas.microsoft.com/office/drawing/2014/main" id="{9B856BDC-29B1-CE84-3B8C-0AE83BBFA5DF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1351218" y="3182026"/>
                        <a:ext cx="1848039" cy="653227"/>
                        <a:chOff x="4191000" y="1692214"/>
                        <a:chExt cx="1524000" cy="396964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84" name="Straight Connector 83">
                          <a:extLst>
                            <a:ext uri="{FF2B5EF4-FFF2-40B4-BE49-F238E27FC236}">
                              <a16:creationId xmlns:a16="http://schemas.microsoft.com/office/drawing/2014/main" id="{6EDC74C2-B549-91A5-7838-057DF08DC3E0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692214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85" name="Straight Connector 84">
                          <a:extLst>
                            <a:ext uri="{FF2B5EF4-FFF2-40B4-BE49-F238E27FC236}">
                              <a16:creationId xmlns:a16="http://schemas.microsoft.com/office/drawing/2014/main" id="{78F0BB9D-7838-1D05-5A9B-4A92498494F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089178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sp>
                  <p:nvSpPr>
                    <p:cNvPr id="80" name="Flowchart: Data 79">
                      <a:extLst>
                        <a:ext uri="{FF2B5EF4-FFF2-40B4-BE49-F238E27FC236}">
                          <a16:creationId xmlns:a16="http://schemas.microsoft.com/office/drawing/2014/main" id="{B7364750-9499-D245-642D-A1062A0EC4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2549" y="2335412"/>
                      <a:ext cx="1311545" cy="360192"/>
                    </a:xfrm>
                    <a:prstGeom prst="flowChartInputOutput">
                      <a:avLst/>
                    </a:prstGeom>
                    <a:solidFill>
                      <a:srgbClr val="FFC1C1">
                        <a:alpha val="20000"/>
                      </a:srgbClr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</p:grp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D971AA88-E72B-A851-6525-EC371A7EF504}"/>
                      </a:ext>
                    </a:extLst>
                  </p:cNvPr>
                  <p:cNvSpPr txBox="1"/>
                  <p:nvPr/>
                </p:nvSpPr>
                <p:spPr>
                  <a:xfrm>
                    <a:off x="3812078" y="1724439"/>
                    <a:ext cx="2529668" cy="80347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400" dirty="0"/>
                      <a:t>Filter 2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102C9EBA-E87B-42DA-D8EE-D1E1259FE6B7}"/>
                    </a:ext>
                  </a:extLst>
                </p:cNvPr>
                <p:cNvGrpSpPr/>
                <p:nvPr/>
              </p:nvGrpSpPr>
              <p:grpSpPr>
                <a:xfrm>
                  <a:off x="2305634" y="739804"/>
                  <a:ext cx="852424" cy="747196"/>
                  <a:chOff x="3620793" y="1347409"/>
                  <a:chExt cx="3278572" cy="307819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B63C52C-B4B1-2574-8FDF-2530118494CA}"/>
                      </a:ext>
                    </a:extLst>
                  </p:cNvPr>
                  <p:cNvSpPr txBox="1"/>
                  <p:nvPr/>
                </p:nvSpPr>
                <p:spPr>
                  <a:xfrm>
                    <a:off x="3620793" y="3538044"/>
                    <a:ext cx="3278572" cy="8875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400" dirty="0"/>
                      <a:t>3 x 3 x </a:t>
                    </a:r>
                    <a:r>
                      <a:rPr lang="en-US" sz="1400" dirty="0" err="1"/>
                      <a:t>n</a:t>
                    </a:r>
                    <a:r>
                      <a:rPr lang="en-US" sz="1400" baseline="-25000" dirty="0" err="1"/>
                      <a:t>C</a:t>
                    </a:r>
                    <a:endParaRPr lang="en-US" sz="1400" dirty="0"/>
                  </a:p>
                </p:txBody>
              </p: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8364E1FA-8C8C-E18C-85A4-54EDD2727E26}"/>
                      </a:ext>
                    </a:extLst>
                  </p:cNvPr>
                  <p:cNvGrpSpPr/>
                  <p:nvPr/>
                </p:nvGrpSpPr>
                <p:grpSpPr>
                  <a:xfrm>
                    <a:off x="3948308" y="2335412"/>
                    <a:ext cx="1315787" cy="1320112"/>
                    <a:chOff x="3948308" y="2335412"/>
                    <a:chExt cx="1315787" cy="1320112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990591B5-6A91-170E-6351-2C395CD908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64015" y="2340888"/>
                      <a:ext cx="1000080" cy="955463"/>
                      <a:chOff x="1282885" y="2540414"/>
                      <a:chExt cx="1964469" cy="1936433"/>
                    </a:xfrm>
                  </p:grpSpPr>
                  <p:sp>
                    <p:nvSpPr>
                      <p:cNvPr id="67" name="Rectangle 66">
                        <a:extLst>
                          <a:ext uri="{FF2B5EF4-FFF2-40B4-BE49-F238E27FC236}">
                            <a16:creationId xmlns:a16="http://schemas.microsoft.com/office/drawing/2014/main" id="{507FC0AB-311E-AA2F-46C3-9623883A90B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282887" y="2540414"/>
                        <a:ext cx="1964467" cy="193643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CE5D1AD8-C3F7-47BD-4CA5-B4458EF71C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82885" y="3176916"/>
                        <a:ext cx="1964469" cy="642104"/>
                        <a:chOff x="1282885" y="3176916"/>
                        <a:chExt cx="1964469" cy="642104"/>
                      </a:xfrm>
                    </p:grpSpPr>
                    <p:cxnSp>
                      <p:nvCxnSpPr>
                        <p:cNvPr id="72" name="Straight Connector 71">
                          <a:extLst>
                            <a:ext uri="{FF2B5EF4-FFF2-40B4-BE49-F238E27FC236}">
                              <a16:creationId xmlns:a16="http://schemas.microsoft.com/office/drawing/2014/main" id="{306A204C-DC18-E06C-67F9-812B1126599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176916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73" name="Straight Connector 72">
                          <a:extLst>
                            <a:ext uri="{FF2B5EF4-FFF2-40B4-BE49-F238E27FC236}">
                              <a16:creationId xmlns:a16="http://schemas.microsoft.com/office/drawing/2014/main" id="{3349AA59-B177-0366-9572-C8ABF936956D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819020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69" name="Group 68">
                        <a:extLst>
                          <a:ext uri="{FF2B5EF4-FFF2-40B4-BE49-F238E27FC236}">
                            <a16:creationId xmlns:a16="http://schemas.microsoft.com/office/drawing/2014/main" id="{D54A8DA9-202F-B2FE-B24B-529146324408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1351218" y="3182026"/>
                        <a:ext cx="1848039" cy="653227"/>
                        <a:chOff x="4191000" y="1692214"/>
                        <a:chExt cx="1524000" cy="396964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70" name="Straight Connector 69">
                          <a:extLst>
                            <a:ext uri="{FF2B5EF4-FFF2-40B4-BE49-F238E27FC236}">
                              <a16:creationId xmlns:a16="http://schemas.microsoft.com/office/drawing/2014/main" id="{9133F404-1306-9757-9F65-6EC8CEDD501B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692214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71" name="Straight Connector 70">
                          <a:extLst>
                            <a:ext uri="{FF2B5EF4-FFF2-40B4-BE49-F238E27FC236}">
                              <a16:creationId xmlns:a16="http://schemas.microsoft.com/office/drawing/2014/main" id="{5C725DBA-0B3D-77CC-BE6A-B4E760389304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089178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A19A12E9-9B72-495C-65C5-D745E5F19A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98314" y="2520474"/>
                      <a:ext cx="1000082" cy="955463"/>
                      <a:chOff x="1282881" y="2535079"/>
                      <a:chExt cx="1964473" cy="1936433"/>
                    </a:xfrm>
                  </p:grpSpPr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8A6ECFBB-D18E-501A-B191-B4274C60B6D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282881" y="2535079"/>
                        <a:ext cx="1964467" cy="193643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8A8058A2-4A4B-908B-945D-E8597C6DD0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82885" y="3176916"/>
                        <a:ext cx="1964469" cy="642104"/>
                        <a:chOff x="1282885" y="3176916"/>
                        <a:chExt cx="1964469" cy="642104"/>
                      </a:xfrm>
                    </p:grpSpPr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2FC5FD01-4B96-2FD3-57C2-86BA020CF4C5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176916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66" name="Straight Connector 65">
                          <a:extLst>
                            <a:ext uri="{FF2B5EF4-FFF2-40B4-BE49-F238E27FC236}">
                              <a16:creationId xmlns:a16="http://schemas.microsoft.com/office/drawing/2014/main" id="{B94538DA-7C16-036C-9BA6-43CF6C8CB89C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819020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62" name="Group 61">
                        <a:extLst>
                          <a:ext uri="{FF2B5EF4-FFF2-40B4-BE49-F238E27FC236}">
                            <a16:creationId xmlns:a16="http://schemas.microsoft.com/office/drawing/2014/main" id="{BB6C2A60-4467-91C4-B827-F50CCC84ED3B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1351218" y="3182026"/>
                        <a:ext cx="1848039" cy="653227"/>
                        <a:chOff x="4191000" y="1692214"/>
                        <a:chExt cx="1524000" cy="396964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63" name="Straight Connector 62">
                          <a:extLst>
                            <a:ext uri="{FF2B5EF4-FFF2-40B4-BE49-F238E27FC236}">
                              <a16:creationId xmlns:a16="http://schemas.microsoft.com/office/drawing/2014/main" id="{7441B68D-7ABC-965B-5858-6A1A1A2A8E1A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692214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64" name="Straight Connector 63">
                          <a:extLst>
                            <a:ext uri="{FF2B5EF4-FFF2-40B4-BE49-F238E27FC236}">
                              <a16:creationId xmlns:a16="http://schemas.microsoft.com/office/drawing/2014/main" id="{DA9B47CE-3C07-C531-DD95-37F8559A44E0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089178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382ED439-8124-AB74-692D-DCC8DC541C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8308" y="2700061"/>
                      <a:ext cx="1000082" cy="955463"/>
                      <a:chOff x="1282881" y="2535079"/>
                      <a:chExt cx="1964473" cy="1936433"/>
                    </a:xfrm>
                  </p:grpSpPr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8BB81DDE-DB99-3539-D86A-06B1BB2E68C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282881" y="2535079"/>
                        <a:ext cx="1964467" cy="193643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54" name="Group 53">
                        <a:extLst>
                          <a:ext uri="{FF2B5EF4-FFF2-40B4-BE49-F238E27FC236}">
                            <a16:creationId xmlns:a16="http://schemas.microsoft.com/office/drawing/2014/main" id="{3298D789-93E2-CB6C-79D0-16FB81AA60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82885" y="3176916"/>
                        <a:ext cx="1964469" cy="642104"/>
                        <a:chOff x="1282885" y="3176916"/>
                        <a:chExt cx="1964469" cy="642104"/>
                      </a:xfrm>
                    </p:grpSpPr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0E0CBCBF-9F34-3688-ED25-D561EC23D462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176916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81C5502E-A056-FB2A-DB62-38DC7983BAAC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819020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5DEECA98-8494-A01F-0D8C-3A621424FDD3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1351218" y="3182026"/>
                        <a:ext cx="1848039" cy="653227"/>
                        <a:chOff x="4191000" y="1692214"/>
                        <a:chExt cx="1524000" cy="396964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B7F8BFB8-971B-93C0-0CB1-D6A89353AA6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692214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AAD9ABC-F80C-75B5-3FE6-B097234C3A4E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089178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sp>
                  <p:nvSpPr>
                    <p:cNvPr id="52" name="Flowchart: Data 51">
                      <a:extLst>
                        <a:ext uri="{FF2B5EF4-FFF2-40B4-BE49-F238E27FC236}">
                          <a16:creationId xmlns:a16="http://schemas.microsoft.com/office/drawing/2014/main" id="{37E62EA2-9E69-3538-2E24-37A1117627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2549" y="2335412"/>
                      <a:ext cx="1311545" cy="360192"/>
                    </a:xfrm>
                    <a:prstGeom prst="flowChartInputOutput">
                      <a:avLst/>
                    </a:prstGeom>
                    <a:solidFill>
                      <a:schemeClr val="accent6">
                        <a:lumMod val="60000"/>
                        <a:lumOff val="40000"/>
                        <a:alpha val="20000"/>
                      </a:schemeClr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</p:grp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C56D1E8-2D8E-D375-9B32-D6A3E50E1306}"/>
                      </a:ext>
                    </a:extLst>
                  </p:cNvPr>
                  <p:cNvSpPr txBox="1"/>
                  <p:nvPr/>
                </p:nvSpPr>
                <p:spPr>
                  <a:xfrm>
                    <a:off x="3758682" y="1347409"/>
                    <a:ext cx="2162062" cy="8875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400" dirty="0"/>
                      <a:t>Filter 1</a:t>
                    </a:r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CF4472D-33BB-5018-D3BE-74C0876B141B}"/>
                    </a:ext>
                  </a:extLst>
                </p:cNvPr>
                <p:cNvSpPr txBox="1"/>
                <p:nvPr/>
              </p:nvSpPr>
              <p:spPr>
                <a:xfrm>
                  <a:off x="2216959" y="1111654"/>
                  <a:ext cx="9099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dirty="0"/>
                    <a:t>*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998E9F-7269-5D80-8C9D-0F16E64CC65E}"/>
                    </a:ext>
                  </a:extLst>
                </p:cNvPr>
                <p:cNvSpPr txBox="1"/>
                <p:nvPr/>
              </p:nvSpPr>
              <p:spPr>
                <a:xfrm>
                  <a:off x="2220755" y="2608848"/>
                  <a:ext cx="18490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dirty="0"/>
                    <a:t>*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7BDEEB0-A730-A400-FFEB-5ED9CB493292}"/>
                    </a:ext>
                  </a:extLst>
                </p:cNvPr>
                <p:cNvGrpSpPr/>
                <p:nvPr/>
              </p:nvGrpSpPr>
              <p:grpSpPr>
                <a:xfrm>
                  <a:off x="2177974" y="2257397"/>
                  <a:ext cx="872491" cy="778212"/>
                  <a:chOff x="3090026" y="1599084"/>
                  <a:chExt cx="3390961" cy="2902255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F60AD01-3A22-827A-E68B-92677E32D58B}"/>
                      </a:ext>
                    </a:extLst>
                  </p:cNvPr>
                  <p:cNvSpPr txBox="1"/>
                  <p:nvPr/>
                </p:nvSpPr>
                <p:spPr>
                  <a:xfrm>
                    <a:off x="3090026" y="3697865"/>
                    <a:ext cx="3010136" cy="80347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400" dirty="0"/>
                      <a:t>3 x 3 x </a:t>
                    </a:r>
                    <a:r>
                      <a:rPr lang="en-US" sz="1400" dirty="0" err="1"/>
                      <a:t>n</a:t>
                    </a:r>
                    <a:r>
                      <a:rPr lang="en-US" sz="1400" baseline="-25000" dirty="0" err="1"/>
                      <a:t>C</a:t>
                    </a:r>
                    <a:endParaRPr lang="en-US" sz="1400" dirty="0"/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6D7D8937-A9EE-5747-2D9E-956F30CC6CB8}"/>
                      </a:ext>
                    </a:extLst>
                  </p:cNvPr>
                  <p:cNvGrpSpPr/>
                  <p:nvPr/>
                </p:nvGrpSpPr>
                <p:grpSpPr>
                  <a:xfrm>
                    <a:off x="3948308" y="2335412"/>
                    <a:ext cx="1315787" cy="1320112"/>
                    <a:chOff x="3948308" y="2335412"/>
                    <a:chExt cx="1315787" cy="1320112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327BCF70-5A2D-0258-455F-4FCF2E15A3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64015" y="2340888"/>
                      <a:ext cx="1000080" cy="955463"/>
                      <a:chOff x="1282885" y="2540414"/>
                      <a:chExt cx="1964469" cy="1936433"/>
                    </a:xfrm>
                  </p:grpSpPr>
                  <p:sp>
                    <p:nvSpPr>
                      <p:cNvPr id="39" name="Rectangle 38">
                        <a:extLst>
                          <a:ext uri="{FF2B5EF4-FFF2-40B4-BE49-F238E27FC236}">
                            <a16:creationId xmlns:a16="http://schemas.microsoft.com/office/drawing/2014/main" id="{DF3A45ED-707D-C6E1-DF17-2D241189D56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282887" y="2540414"/>
                        <a:ext cx="1964467" cy="193643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90000"/>
                        </a:schemeClr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A7F3C2A9-10FF-CB26-FABD-6F0EE324868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82885" y="3176916"/>
                        <a:ext cx="1964469" cy="642104"/>
                        <a:chOff x="1282885" y="3176916"/>
                        <a:chExt cx="1964469" cy="642104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8B80BE7C-30FA-FB44-9B5B-FBDDA2E60596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176916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0747A6A0-9D61-0A8D-101D-06ECED42FB2E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819020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41" name="Group 40">
                        <a:extLst>
                          <a:ext uri="{FF2B5EF4-FFF2-40B4-BE49-F238E27FC236}">
                            <a16:creationId xmlns:a16="http://schemas.microsoft.com/office/drawing/2014/main" id="{F531533F-FDA8-A0E1-2D8D-EBFBC3CB6D54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1351218" y="3182026"/>
                        <a:ext cx="1848039" cy="653227"/>
                        <a:chOff x="4191000" y="1692214"/>
                        <a:chExt cx="1524000" cy="396964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42" name="Straight Connector 41">
                          <a:extLst>
                            <a:ext uri="{FF2B5EF4-FFF2-40B4-BE49-F238E27FC236}">
                              <a16:creationId xmlns:a16="http://schemas.microsoft.com/office/drawing/2014/main" id="{5FF01F13-AB50-D499-ABBD-47AEF8D2E58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692214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43" name="Straight Connector 42">
                          <a:extLst>
                            <a:ext uri="{FF2B5EF4-FFF2-40B4-BE49-F238E27FC236}">
                              <a16:creationId xmlns:a16="http://schemas.microsoft.com/office/drawing/2014/main" id="{DF9F58E2-79B0-B046-DB36-E69F096A0FA8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089178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2D145C85-B6F4-10AD-CDFA-B8968B1E03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98314" y="2520474"/>
                      <a:ext cx="1000082" cy="955463"/>
                      <a:chOff x="1282881" y="2535079"/>
                      <a:chExt cx="1964473" cy="1936433"/>
                    </a:xfrm>
                  </p:grpSpPr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305092FA-C1B0-A5EC-D1C4-99AA03551FF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282881" y="2535079"/>
                        <a:ext cx="1964467" cy="193643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90000"/>
                        </a:schemeClr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A349F3D4-8FC1-8A7D-E2B4-07C05FA065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82885" y="3176916"/>
                        <a:ext cx="1964469" cy="642104"/>
                        <a:chOff x="1282885" y="3176916"/>
                        <a:chExt cx="1964469" cy="642104"/>
                      </a:xfrm>
                    </p:grpSpPr>
                    <p:cxnSp>
                      <p:nvCxnSpPr>
                        <p:cNvPr id="37" name="Straight Connector 36">
                          <a:extLst>
                            <a:ext uri="{FF2B5EF4-FFF2-40B4-BE49-F238E27FC236}">
                              <a16:creationId xmlns:a16="http://schemas.microsoft.com/office/drawing/2014/main" id="{CE94D237-027E-0780-5D61-F4C62551D807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176916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B9FFD9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38" name="Straight Connector 37">
                          <a:extLst>
                            <a:ext uri="{FF2B5EF4-FFF2-40B4-BE49-F238E27FC236}">
                              <a16:creationId xmlns:a16="http://schemas.microsoft.com/office/drawing/2014/main" id="{D9BD0562-FEBE-6331-9A71-24508D7C685E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819020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34" name="Group 33">
                        <a:extLst>
                          <a:ext uri="{FF2B5EF4-FFF2-40B4-BE49-F238E27FC236}">
                            <a16:creationId xmlns:a16="http://schemas.microsoft.com/office/drawing/2014/main" id="{6F1E5EC7-11CD-2808-DC76-6CDB8B823667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1351218" y="3182026"/>
                        <a:ext cx="1848039" cy="653227"/>
                        <a:chOff x="4191000" y="1692214"/>
                        <a:chExt cx="1524000" cy="396964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35" name="Straight Connector 34">
                          <a:extLst>
                            <a:ext uri="{FF2B5EF4-FFF2-40B4-BE49-F238E27FC236}">
                              <a16:creationId xmlns:a16="http://schemas.microsoft.com/office/drawing/2014/main" id="{38C07971-E908-57FF-4CD4-74F609D4BCD4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692214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36" name="Straight Connector 35">
                          <a:extLst>
                            <a:ext uri="{FF2B5EF4-FFF2-40B4-BE49-F238E27FC236}">
                              <a16:creationId xmlns:a16="http://schemas.microsoft.com/office/drawing/2014/main" id="{AB833ED8-53E3-10E4-649C-805C5DED8207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089178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26AC9E1A-3C91-7772-A0DA-C3EB34552E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8308" y="2700061"/>
                      <a:ext cx="1000082" cy="955463"/>
                      <a:chOff x="1282881" y="2535079"/>
                      <a:chExt cx="1964473" cy="1936433"/>
                    </a:xfrm>
                  </p:grpSpPr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839F5C25-011C-CB96-1C6E-828724ADB7C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282881" y="2535079"/>
                        <a:ext cx="1964467" cy="193643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90000"/>
                        </a:schemeClr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82F38D38-11DE-583B-17F9-D8777D5B3F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82885" y="3176916"/>
                        <a:ext cx="1964469" cy="642104"/>
                        <a:chOff x="1282885" y="3176916"/>
                        <a:chExt cx="1964469" cy="642104"/>
                      </a:xfrm>
                    </p:grpSpPr>
                    <p:cxnSp>
                      <p:nvCxnSpPr>
                        <p:cNvPr id="30" name="Straight Connector 29">
                          <a:extLst>
                            <a:ext uri="{FF2B5EF4-FFF2-40B4-BE49-F238E27FC236}">
                              <a16:creationId xmlns:a16="http://schemas.microsoft.com/office/drawing/2014/main" id="{45F36DD7-FC74-2434-F079-6968C62923BA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176916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31" name="Straight Connector 30">
                          <a:extLst>
                            <a:ext uri="{FF2B5EF4-FFF2-40B4-BE49-F238E27FC236}">
                              <a16:creationId xmlns:a16="http://schemas.microsoft.com/office/drawing/2014/main" id="{FA5B2F6E-A0B5-3A58-32B7-EE212DE0D6B6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819020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27" name="Group 26">
                        <a:extLst>
                          <a:ext uri="{FF2B5EF4-FFF2-40B4-BE49-F238E27FC236}">
                            <a16:creationId xmlns:a16="http://schemas.microsoft.com/office/drawing/2014/main" id="{4A144FA9-0C03-4167-73E1-D89225897DD8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1351218" y="3182026"/>
                        <a:ext cx="1848039" cy="653227"/>
                        <a:chOff x="4191000" y="1692214"/>
                        <a:chExt cx="1524000" cy="396964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28" name="Straight Connector 27">
                          <a:extLst>
                            <a:ext uri="{FF2B5EF4-FFF2-40B4-BE49-F238E27FC236}">
                              <a16:creationId xmlns:a16="http://schemas.microsoft.com/office/drawing/2014/main" id="{33D64A50-8DAE-2B0B-08EE-BC5944B3C85B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692214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29" name="Straight Connector 28">
                          <a:extLst>
                            <a:ext uri="{FF2B5EF4-FFF2-40B4-BE49-F238E27FC236}">
                              <a16:creationId xmlns:a16="http://schemas.microsoft.com/office/drawing/2014/main" id="{F85BE561-29C3-8FFF-2AA9-FE49BED98C9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089178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sp>
                  <p:nvSpPr>
                    <p:cNvPr id="24" name="Flowchart: Data 23">
                      <a:extLst>
                        <a:ext uri="{FF2B5EF4-FFF2-40B4-BE49-F238E27FC236}">
                          <a16:creationId xmlns:a16="http://schemas.microsoft.com/office/drawing/2014/main" id="{ACFA7E4E-3372-DCAD-CAFE-F00CD2F8E72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2549" y="2335412"/>
                      <a:ext cx="1311545" cy="360192"/>
                    </a:xfrm>
                    <a:prstGeom prst="flowChartInputOutput">
                      <a:avLst/>
                    </a:prstGeom>
                    <a:solidFill>
                      <a:schemeClr val="accent5">
                        <a:lumMod val="90000"/>
                        <a:alpha val="20000"/>
                      </a:schemeClr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p:txBody>
                </p:sp>
              </p:grp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00467CF-B524-443A-DC4B-317EE2843AAE}"/>
                      </a:ext>
                    </a:extLst>
                  </p:cNvPr>
                  <p:cNvSpPr txBox="1"/>
                  <p:nvPr/>
                </p:nvSpPr>
                <p:spPr>
                  <a:xfrm>
                    <a:off x="3672842" y="1599084"/>
                    <a:ext cx="2808145" cy="80347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400" dirty="0"/>
                      <a:t>Filter </a:t>
                    </a:r>
                    <a:r>
                      <a:rPr lang="en-US" sz="1400" dirty="0" err="1"/>
                      <a:t>n</a:t>
                    </a:r>
                    <a:r>
                      <a:rPr lang="en-US" sz="1400" baseline="-25000" dirty="0" err="1"/>
                      <a:t>F</a:t>
                    </a:r>
                    <a:endParaRPr lang="en-US" sz="1400" baseline="-25000" dirty="0"/>
                  </a:p>
                </p:txBody>
              </p:sp>
            </p:grp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8443DCAC-8676-C561-0147-D8E369E19762}"/>
                    </a:ext>
                  </a:extLst>
                </p:cNvPr>
                <p:cNvCxnSpPr/>
                <p:nvPr/>
              </p:nvCxnSpPr>
              <p:spPr bwMode="auto">
                <a:xfrm>
                  <a:off x="1932196" y="1724167"/>
                  <a:ext cx="296494" cy="80143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2060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6B8599A2-84B7-B287-112F-9B486C2C10C4}"/>
                    </a:ext>
                  </a:extLst>
                </p:cNvPr>
                <p:cNvCxnSpPr/>
                <p:nvPr/>
              </p:nvCxnSpPr>
              <p:spPr bwMode="auto">
                <a:xfrm>
                  <a:off x="1948197" y="1972043"/>
                  <a:ext cx="298186" cy="19283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2060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4F1B4C21-C9CD-04E9-9083-18505AF79C67}"/>
                    </a:ext>
                  </a:extLst>
                </p:cNvPr>
                <p:cNvSpPr txBox="1"/>
                <p:nvPr/>
              </p:nvSpPr>
              <p:spPr>
                <a:xfrm>
                  <a:off x="2405263" y="1960207"/>
                  <a:ext cx="33864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/>
                    <a:t>…</a:t>
                  </a:r>
                </a:p>
              </p:txBody>
            </p:sp>
          </p:grp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FA449F3-3E69-9834-2F09-F70C91331713}"/>
                  </a:ext>
                </a:extLst>
              </p:cNvPr>
              <p:cNvSpPr/>
              <p:nvPr/>
            </p:nvSpPr>
            <p:spPr bwMode="auto">
              <a:xfrm>
                <a:off x="572718" y="1222610"/>
                <a:ext cx="1546705" cy="2361956"/>
              </a:xfrm>
              <a:prstGeom prst="rect">
                <a:avLst/>
              </a:prstGeom>
              <a:noFill/>
              <a:ln w="50800" cap="flat" cmpd="sng" algn="ctr">
                <a:solidFill>
                  <a:srgbClr val="00B0F0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92AEB2B-E515-C5A8-5077-E0692F3ED4F7}"/>
                </a:ext>
              </a:extLst>
            </p:cNvPr>
            <p:cNvGrpSpPr/>
            <p:nvPr/>
          </p:nvGrpSpPr>
          <p:grpSpPr>
            <a:xfrm>
              <a:off x="3923082" y="847673"/>
              <a:ext cx="4747480" cy="2361956"/>
              <a:chOff x="3923082" y="847673"/>
              <a:chExt cx="4747480" cy="2361956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05A7A39-CF80-4200-6425-7C72C9E90308}"/>
                  </a:ext>
                </a:extLst>
              </p:cNvPr>
              <p:cNvGrpSpPr/>
              <p:nvPr/>
            </p:nvGrpSpPr>
            <p:grpSpPr>
              <a:xfrm>
                <a:off x="4021989" y="877184"/>
                <a:ext cx="2264206" cy="2320367"/>
                <a:chOff x="2971800" y="1214595"/>
                <a:chExt cx="2264206" cy="2320367"/>
              </a:xfrm>
            </p:grpSpPr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1154634-B534-9C4D-E33D-C14C104AD8E8}"/>
                    </a:ext>
                  </a:extLst>
                </p:cNvPr>
                <p:cNvSpPr txBox="1"/>
                <p:nvPr/>
              </p:nvSpPr>
              <p:spPr>
                <a:xfrm>
                  <a:off x="3802329" y="2430419"/>
                  <a:ext cx="42252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/>
                    <a:t>…</a:t>
                  </a:r>
                </a:p>
              </p:txBody>
            </p: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4EC9DDBE-2E5C-A7BF-D5D6-6DD17DE5839C}"/>
                    </a:ext>
                  </a:extLst>
                </p:cNvPr>
                <p:cNvGrpSpPr/>
                <p:nvPr/>
              </p:nvGrpSpPr>
              <p:grpSpPr>
                <a:xfrm>
                  <a:off x="3019684" y="1214595"/>
                  <a:ext cx="2009511" cy="738921"/>
                  <a:chOff x="3019684" y="1214595"/>
                  <a:chExt cx="2009511" cy="738921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5BDF9387-DE81-0522-E9BB-34284122C980}"/>
                      </a:ext>
                    </a:extLst>
                  </p:cNvPr>
                  <p:cNvGrpSpPr/>
                  <p:nvPr/>
                </p:nvGrpSpPr>
                <p:grpSpPr>
                  <a:xfrm>
                    <a:off x="3502092" y="1214595"/>
                    <a:ext cx="1161903" cy="738921"/>
                    <a:chOff x="4952352" y="1348943"/>
                    <a:chExt cx="4352866" cy="2936947"/>
                  </a:xfrm>
                </p:grpSpPr>
                <p:grpSp>
                  <p:nvGrpSpPr>
                    <p:cNvPr id="198" name="Group 197">
                      <a:extLst>
                        <a:ext uri="{FF2B5EF4-FFF2-40B4-BE49-F238E27FC236}">
                          <a16:creationId xmlns:a16="http://schemas.microsoft.com/office/drawing/2014/main" id="{5F50BD0A-878C-3444-2D92-7B2F395ADC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2838" y="2316639"/>
                      <a:ext cx="1311545" cy="1196512"/>
                      <a:chOff x="6695332" y="2141465"/>
                      <a:chExt cx="1964469" cy="1936433"/>
                    </a:xfrm>
                  </p:grpSpPr>
                  <p:sp>
                    <p:nvSpPr>
                      <p:cNvPr id="201" name="Rectangle 200">
                        <a:extLst>
                          <a:ext uri="{FF2B5EF4-FFF2-40B4-BE49-F238E27FC236}">
                            <a16:creationId xmlns:a16="http://schemas.microsoft.com/office/drawing/2014/main" id="{0B92A07B-1E72-1F87-F7F5-3099D400861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695333" y="2141465"/>
                        <a:ext cx="1964468" cy="193643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202" name="Group 201">
                        <a:extLst>
                          <a:ext uri="{FF2B5EF4-FFF2-40B4-BE49-F238E27FC236}">
                            <a16:creationId xmlns:a16="http://schemas.microsoft.com/office/drawing/2014/main" id="{0258F372-FD6D-1748-A33B-0F6C9D1744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95332" y="2625573"/>
                        <a:ext cx="1964469" cy="968216"/>
                        <a:chOff x="1282885" y="3024523"/>
                        <a:chExt cx="1964469" cy="968216"/>
                      </a:xfrm>
                    </p:grpSpPr>
                    <p:cxnSp>
                      <p:nvCxnSpPr>
                        <p:cNvPr id="207" name="Straight Connector 206">
                          <a:extLst>
                            <a:ext uri="{FF2B5EF4-FFF2-40B4-BE49-F238E27FC236}">
                              <a16:creationId xmlns:a16="http://schemas.microsoft.com/office/drawing/2014/main" id="{60AD26A4-B329-4B88-0476-B63270E11507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024523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208" name="Straight Connector 207">
                          <a:extLst>
                            <a:ext uri="{FF2B5EF4-FFF2-40B4-BE49-F238E27FC236}">
                              <a16:creationId xmlns:a16="http://schemas.microsoft.com/office/drawing/2014/main" id="{93D57361-0A6A-638B-B76B-11A08A5DE8F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508631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209" name="Straight Connector 208">
                          <a:extLst>
                            <a:ext uri="{FF2B5EF4-FFF2-40B4-BE49-F238E27FC236}">
                              <a16:creationId xmlns:a16="http://schemas.microsoft.com/office/drawing/2014/main" id="{A92A4119-C917-813A-1887-368F3EFF471A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992739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203" name="Group 202">
                        <a:extLst>
                          <a:ext uri="{FF2B5EF4-FFF2-40B4-BE49-F238E27FC236}">
                            <a16:creationId xmlns:a16="http://schemas.microsoft.com/office/drawing/2014/main" id="{A83D0762-662B-755E-B501-11BF3387678B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6753543" y="2618571"/>
                        <a:ext cx="1848039" cy="982235"/>
                        <a:chOff x="4191000" y="1598396"/>
                        <a:chExt cx="1524000" cy="596901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204" name="Straight Connector 203">
                          <a:extLst>
                            <a:ext uri="{FF2B5EF4-FFF2-40B4-BE49-F238E27FC236}">
                              <a16:creationId xmlns:a16="http://schemas.microsoft.com/office/drawing/2014/main" id="{01D3E994-A346-C9AC-E443-969805D66403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598396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205" name="Straight Connector 204">
                          <a:extLst>
                            <a:ext uri="{FF2B5EF4-FFF2-40B4-BE49-F238E27FC236}">
                              <a16:creationId xmlns:a16="http://schemas.microsoft.com/office/drawing/2014/main" id="{A3B7B6B9-45CD-F964-D620-FF55C20D602F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896847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206" name="Straight Connector 205">
                          <a:extLst>
                            <a:ext uri="{FF2B5EF4-FFF2-40B4-BE49-F238E27FC236}">
                              <a16:creationId xmlns:a16="http://schemas.microsoft.com/office/drawing/2014/main" id="{0FD0550C-790D-2D4B-B9CE-DB406C3AF53D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195297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sp>
                  <p:nvSpPr>
                    <p:cNvPr id="199" name="TextBox 198">
                      <a:extLst>
                        <a:ext uri="{FF2B5EF4-FFF2-40B4-BE49-F238E27FC236}">
                          <a16:creationId xmlns:a16="http://schemas.microsoft.com/office/drawing/2014/main" id="{2AC3405F-887E-262A-0FC7-4603023F8B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01563" y="3429577"/>
                      <a:ext cx="2105931" cy="8563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1400" dirty="0"/>
                        <a:t>c₁ x c₂</a:t>
                      </a:r>
                    </a:p>
                  </p:txBody>
                </p:sp>
                <p:sp>
                  <p:nvSpPr>
                    <p:cNvPr id="200" name="TextBox 199">
                      <a:extLst>
                        <a:ext uri="{FF2B5EF4-FFF2-40B4-BE49-F238E27FC236}">
                          <a16:creationId xmlns:a16="http://schemas.microsoft.com/office/drawing/2014/main" id="{E97EFFA7-2F06-4572-10D4-04132D011E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52352" y="1348943"/>
                      <a:ext cx="4352866" cy="8563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Convolution 1</a:t>
                      </a:r>
                    </a:p>
                  </p:txBody>
                </p:sp>
              </p:grp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1125ED27-6383-E1A6-3503-28AEDB3DDE3C}"/>
                      </a:ext>
                    </a:extLst>
                  </p:cNvPr>
                  <p:cNvSpPr txBox="1"/>
                  <p:nvPr/>
                </p:nvSpPr>
                <p:spPr>
                  <a:xfrm>
                    <a:off x="3019684" y="1458382"/>
                    <a:ext cx="200951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dirty="0"/>
                      <a:t>Z₁</a:t>
                    </a:r>
                    <a:r>
                      <a:rPr lang="en-US" baseline="30000" dirty="0"/>
                      <a:t>[1]</a:t>
                    </a:r>
                    <a:r>
                      <a:rPr lang="en-US" dirty="0"/>
                      <a:t> =        + b₁</a:t>
                    </a:r>
                    <a:r>
                      <a:rPr lang="en-US" baseline="30000" dirty="0"/>
                      <a:t>[1]</a:t>
                    </a:r>
                    <a:endParaRPr lang="en-US" dirty="0"/>
                  </a:p>
                </p:txBody>
              </p:sp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96D1A1BD-BECC-37FF-1882-61CEC59D3791}"/>
                    </a:ext>
                  </a:extLst>
                </p:cNvPr>
                <p:cNvGrpSpPr/>
                <p:nvPr/>
              </p:nvGrpSpPr>
              <p:grpSpPr>
                <a:xfrm>
                  <a:off x="3031773" y="1913584"/>
                  <a:ext cx="2009511" cy="717953"/>
                  <a:chOff x="3031773" y="1913584"/>
                  <a:chExt cx="2009511" cy="717953"/>
                </a:xfrm>
              </p:grpSpPr>
              <p:grpSp>
                <p:nvGrpSpPr>
                  <p:cNvPr id="172" name="Group 171">
                    <a:extLst>
                      <a:ext uri="{FF2B5EF4-FFF2-40B4-BE49-F238E27FC236}">
                        <a16:creationId xmlns:a16="http://schemas.microsoft.com/office/drawing/2014/main" id="{BA5B9BA9-0C10-5D9C-4DE6-6BFF0F68EAC5}"/>
                      </a:ext>
                    </a:extLst>
                  </p:cNvPr>
                  <p:cNvGrpSpPr/>
                  <p:nvPr/>
                </p:nvGrpSpPr>
                <p:grpSpPr>
                  <a:xfrm>
                    <a:off x="3489317" y="1913584"/>
                    <a:ext cx="1098477" cy="717953"/>
                    <a:chOff x="4854875" y="1458915"/>
                    <a:chExt cx="4115253" cy="2853604"/>
                  </a:xfrm>
                </p:grpSpPr>
                <p:grpSp>
                  <p:nvGrpSpPr>
                    <p:cNvPr id="186" name="Group 185">
                      <a:extLst>
                        <a:ext uri="{FF2B5EF4-FFF2-40B4-BE49-F238E27FC236}">
                          <a16:creationId xmlns:a16="http://schemas.microsoft.com/office/drawing/2014/main" id="{C74A9536-156E-5F09-B16A-77D8E70FCC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2838" y="2316639"/>
                      <a:ext cx="1311545" cy="1196512"/>
                      <a:chOff x="6695332" y="2141465"/>
                      <a:chExt cx="1964469" cy="1936433"/>
                    </a:xfrm>
                  </p:grpSpPr>
                  <p:sp>
                    <p:nvSpPr>
                      <p:cNvPr id="189" name="Rectangle 188">
                        <a:extLst>
                          <a:ext uri="{FF2B5EF4-FFF2-40B4-BE49-F238E27FC236}">
                            <a16:creationId xmlns:a16="http://schemas.microsoft.com/office/drawing/2014/main" id="{2369F409-9803-E7E8-43DC-EA96B6FE0FD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695333" y="2141465"/>
                        <a:ext cx="1964468" cy="1936433"/>
                      </a:xfrm>
                      <a:prstGeom prst="rect">
                        <a:avLst/>
                      </a:prstGeom>
                      <a:solidFill>
                        <a:srgbClr val="FFC1C1"/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190" name="Group 189">
                        <a:extLst>
                          <a:ext uri="{FF2B5EF4-FFF2-40B4-BE49-F238E27FC236}">
                            <a16:creationId xmlns:a16="http://schemas.microsoft.com/office/drawing/2014/main" id="{F42D18F6-F964-142F-9F89-1B8EA89516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95332" y="2625573"/>
                        <a:ext cx="1964469" cy="968216"/>
                        <a:chOff x="1282885" y="3024523"/>
                        <a:chExt cx="1964469" cy="968216"/>
                      </a:xfrm>
                    </p:grpSpPr>
                    <p:cxnSp>
                      <p:nvCxnSpPr>
                        <p:cNvPr id="195" name="Straight Connector 194">
                          <a:extLst>
                            <a:ext uri="{FF2B5EF4-FFF2-40B4-BE49-F238E27FC236}">
                              <a16:creationId xmlns:a16="http://schemas.microsoft.com/office/drawing/2014/main" id="{94D06758-1350-E22B-AF0B-75F1DF41A764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024523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196" name="Straight Connector 195">
                          <a:extLst>
                            <a:ext uri="{FF2B5EF4-FFF2-40B4-BE49-F238E27FC236}">
                              <a16:creationId xmlns:a16="http://schemas.microsoft.com/office/drawing/2014/main" id="{9962CA3D-FA0F-761F-B095-FAC079DD9ED7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508631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197" name="Straight Connector 196">
                          <a:extLst>
                            <a:ext uri="{FF2B5EF4-FFF2-40B4-BE49-F238E27FC236}">
                              <a16:creationId xmlns:a16="http://schemas.microsoft.com/office/drawing/2014/main" id="{6271A50E-4B62-6C56-3FB6-0123ACFCF34E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992739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191" name="Group 190">
                        <a:extLst>
                          <a:ext uri="{FF2B5EF4-FFF2-40B4-BE49-F238E27FC236}">
                            <a16:creationId xmlns:a16="http://schemas.microsoft.com/office/drawing/2014/main" id="{43F9FF0F-4F68-1D4B-1DA7-4FF74ADD2A2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6753543" y="2618571"/>
                        <a:ext cx="1848039" cy="982235"/>
                        <a:chOff x="4191000" y="1598396"/>
                        <a:chExt cx="1524000" cy="596901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192" name="Straight Connector 191">
                          <a:extLst>
                            <a:ext uri="{FF2B5EF4-FFF2-40B4-BE49-F238E27FC236}">
                              <a16:creationId xmlns:a16="http://schemas.microsoft.com/office/drawing/2014/main" id="{D641EC65-7F2D-AD43-7835-710CF2A9F1A8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598396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193" name="Straight Connector 192">
                          <a:extLst>
                            <a:ext uri="{FF2B5EF4-FFF2-40B4-BE49-F238E27FC236}">
                              <a16:creationId xmlns:a16="http://schemas.microsoft.com/office/drawing/2014/main" id="{28D41623-69DA-ACA1-25BD-F9C43A2729C2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896847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194" name="Straight Connector 193">
                          <a:extLst>
                            <a:ext uri="{FF2B5EF4-FFF2-40B4-BE49-F238E27FC236}">
                              <a16:creationId xmlns:a16="http://schemas.microsoft.com/office/drawing/2014/main" id="{2B9EBC51-50E7-8566-C9CD-B7D088736B20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195297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sp>
                  <p:nvSpPr>
                    <p:cNvPr id="187" name="TextBox 186">
                      <a:extLst>
                        <a:ext uri="{FF2B5EF4-FFF2-40B4-BE49-F238E27FC236}">
                          <a16:creationId xmlns:a16="http://schemas.microsoft.com/office/drawing/2014/main" id="{D8E05DF1-F600-AB30-EAAE-A83BD4F668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0558" y="3456207"/>
                      <a:ext cx="2313368" cy="85631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1400" dirty="0"/>
                        <a:t>c₁ x c₂</a:t>
                      </a:r>
                    </a:p>
                  </p:txBody>
                </p:sp>
                <p:sp>
                  <p:nvSpPr>
                    <p:cNvPr id="188" name="TextBox 187">
                      <a:extLst>
                        <a:ext uri="{FF2B5EF4-FFF2-40B4-BE49-F238E27FC236}">
                          <a16:creationId xmlns:a16="http://schemas.microsoft.com/office/drawing/2014/main" id="{5E04F10E-18A4-4411-7AE5-91F2D17327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54875" y="1458915"/>
                      <a:ext cx="4115253" cy="85631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Convolution 2</a:t>
                      </a:r>
                    </a:p>
                  </p:txBody>
                </p:sp>
              </p:grp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AE4F459F-AA07-439B-38EF-B9F0F08BF7E4}"/>
                      </a:ext>
                    </a:extLst>
                  </p:cNvPr>
                  <p:cNvSpPr txBox="1"/>
                  <p:nvPr/>
                </p:nvSpPr>
                <p:spPr>
                  <a:xfrm>
                    <a:off x="3031773" y="2135578"/>
                    <a:ext cx="200951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dirty="0"/>
                      <a:t>Z</a:t>
                    </a:r>
                    <a:r>
                      <a:rPr lang="en-US" sz="1800" dirty="0"/>
                      <a:t>₂</a:t>
                    </a:r>
                    <a:r>
                      <a:rPr lang="en-US" baseline="30000" dirty="0"/>
                      <a:t>[1]</a:t>
                    </a:r>
                    <a:r>
                      <a:rPr lang="en-US" dirty="0"/>
                      <a:t> =        + b</a:t>
                    </a:r>
                    <a:r>
                      <a:rPr lang="en-US" sz="1800" dirty="0"/>
                      <a:t>₂</a:t>
                    </a:r>
                    <a:r>
                      <a:rPr lang="en-US" baseline="30000" dirty="0"/>
                      <a:t>[1]</a:t>
                    </a:r>
                    <a:endParaRPr lang="en-US" dirty="0"/>
                  </a:p>
                </p:txBody>
              </p:sp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B373C323-3D74-30CF-AC95-29501F21C0DB}"/>
                    </a:ext>
                  </a:extLst>
                </p:cNvPr>
                <p:cNvGrpSpPr/>
                <p:nvPr/>
              </p:nvGrpSpPr>
              <p:grpSpPr>
                <a:xfrm>
                  <a:off x="2971800" y="2768807"/>
                  <a:ext cx="2264206" cy="766155"/>
                  <a:chOff x="2971800" y="2768807"/>
                  <a:chExt cx="2264206" cy="766155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7CB6C7E6-D111-7F41-0788-23BFBEFF4A5E}"/>
                      </a:ext>
                    </a:extLst>
                  </p:cNvPr>
                  <p:cNvGrpSpPr/>
                  <p:nvPr/>
                </p:nvGrpSpPr>
                <p:grpSpPr>
                  <a:xfrm>
                    <a:off x="3474885" y="2768807"/>
                    <a:ext cx="1161902" cy="766155"/>
                    <a:chOff x="4040479" y="3468400"/>
                    <a:chExt cx="2037215" cy="1372738"/>
                  </a:xfrm>
                </p:grpSpPr>
                <p:grpSp>
                  <p:nvGrpSpPr>
                    <p:cNvPr id="174" name="Group 173">
                      <a:extLst>
                        <a:ext uri="{FF2B5EF4-FFF2-40B4-BE49-F238E27FC236}">
                          <a16:creationId xmlns:a16="http://schemas.microsoft.com/office/drawing/2014/main" id="{FDCFFA96-930B-1A37-5C4B-325E5480F3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01333" y="3876689"/>
                      <a:ext cx="613826" cy="539375"/>
                      <a:chOff x="6695332" y="2141465"/>
                      <a:chExt cx="1964469" cy="1936433"/>
                    </a:xfrm>
                  </p:grpSpPr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B84DB8F0-14A4-C42F-B94A-B28DF416345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695333" y="2141465"/>
                        <a:ext cx="1964468" cy="193643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90000"/>
                        </a:schemeClr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endParaRPr>
                      </a:p>
                    </p:txBody>
                  </p:sp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04794179-B73B-5CED-2B12-BC05716DCE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95332" y="2625573"/>
                        <a:ext cx="1964469" cy="968216"/>
                        <a:chOff x="1282885" y="3024523"/>
                        <a:chExt cx="1964469" cy="968216"/>
                      </a:xfrm>
                    </p:grpSpPr>
                    <p:cxnSp>
                      <p:nvCxnSpPr>
                        <p:cNvPr id="183" name="Straight Connector 182">
                          <a:extLst>
                            <a:ext uri="{FF2B5EF4-FFF2-40B4-BE49-F238E27FC236}">
                              <a16:creationId xmlns:a16="http://schemas.microsoft.com/office/drawing/2014/main" id="{09D15544-C7C4-9BC5-69F7-30F591E9FD45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5" y="3024523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184" name="Straight Connector 183">
                          <a:extLst>
                            <a:ext uri="{FF2B5EF4-FFF2-40B4-BE49-F238E27FC236}">
                              <a16:creationId xmlns:a16="http://schemas.microsoft.com/office/drawing/2014/main" id="{2F6C7756-F859-29B0-612E-3BDE92C14E86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508631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185" name="Straight Connector 184">
                          <a:extLst>
                            <a:ext uri="{FF2B5EF4-FFF2-40B4-BE49-F238E27FC236}">
                              <a16:creationId xmlns:a16="http://schemas.microsoft.com/office/drawing/2014/main" id="{0BEBEF96-D1BC-4A9E-05A2-B91C4B83DE45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282886" y="3992739"/>
                          <a:ext cx="1964468" cy="0"/>
                        </a:xfrm>
                        <a:prstGeom prst="line">
                          <a:avLst/>
                        </a:prstGeom>
                        <a:solidFill>
                          <a:srgbClr val="FF0000"/>
                        </a:solidFill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  <p:grpSp>
                    <p:nvGrpSpPr>
                      <p:cNvPr id="179" name="Group 178">
                        <a:extLst>
                          <a:ext uri="{FF2B5EF4-FFF2-40B4-BE49-F238E27FC236}">
                            <a16:creationId xmlns:a16="http://schemas.microsoft.com/office/drawing/2014/main" id="{89BA4786-D78E-D973-72C1-34C8AAE27FAD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5400000">
                        <a:off x="6753543" y="2618571"/>
                        <a:ext cx="1848039" cy="982235"/>
                        <a:chOff x="4191000" y="1598396"/>
                        <a:chExt cx="1524000" cy="596901"/>
                      </a:xfrm>
                      <a:solidFill>
                        <a:srgbClr val="FF0000"/>
                      </a:solidFill>
                    </p:grpSpPr>
                    <p:cxnSp>
                      <p:nvCxnSpPr>
                        <p:cNvPr id="180" name="Straight Connector 179">
                          <a:extLst>
                            <a:ext uri="{FF2B5EF4-FFF2-40B4-BE49-F238E27FC236}">
                              <a16:creationId xmlns:a16="http://schemas.microsoft.com/office/drawing/2014/main" id="{3EC9D191-6439-9B8D-65CB-75622B4A85F5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598396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181" name="Straight Connector 180">
                          <a:extLst>
                            <a:ext uri="{FF2B5EF4-FFF2-40B4-BE49-F238E27FC236}">
                              <a16:creationId xmlns:a16="http://schemas.microsoft.com/office/drawing/2014/main" id="{6E27A9B0-C93C-8B03-525D-7F88EC7CFB78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1896847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  <p:cxnSp>
                      <p:nvCxnSpPr>
                        <p:cNvPr id="182" name="Straight Connector 181">
                          <a:extLst>
                            <a:ext uri="{FF2B5EF4-FFF2-40B4-BE49-F238E27FC236}">
                              <a16:creationId xmlns:a16="http://schemas.microsoft.com/office/drawing/2014/main" id="{385BB061-8E94-8AC7-BDBB-5D30FBDC68E7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191000" y="2195297"/>
                          <a:ext cx="1524000" cy="0"/>
                        </a:xfrm>
                        <a:prstGeom prst="line">
                          <a:avLst/>
                        </a:prstGeom>
                        <a:grpFill/>
                        <a:ln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>
                        <a:effectLst/>
                      </p:spPr>
                    </p:cxnSp>
                  </p:grpSp>
                </p:grpSp>
                <p:sp>
                  <p:nvSpPr>
                    <p:cNvPr id="175" name="TextBox 174">
                      <a:extLst>
                        <a:ext uri="{FF2B5EF4-FFF2-40B4-BE49-F238E27FC236}">
                          <a16:creationId xmlns:a16="http://schemas.microsoft.com/office/drawing/2014/main" id="{115F68E9-7EFA-301E-D790-AD641FF65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3389" y="4455122"/>
                      <a:ext cx="1070177" cy="3860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1400" dirty="0"/>
                        <a:t>c₁ x c₂</a:t>
                      </a:r>
                    </a:p>
                  </p:txBody>
                </p:sp>
                <p:sp>
                  <p:nvSpPr>
                    <p:cNvPr id="176" name="TextBox 175">
                      <a:extLst>
                        <a:ext uri="{FF2B5EF4-FFF2-40B4-BE49-F238E27FC236}">
                          <a16:creationId xmlns:a16="http://schemas.microsoft.com/office/drawing/2014/main" id="{0588F278-B120-F01D-D9DA-D2DBD0EDDD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0479" y="3468400"/>
                      <a:ext cx="2037215" cy="3860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Convolution </a:t>
                      </a:r>
                      <a:r>
                        <a:rPr lang="en-US" sz="1400" dirty="0" err="1"/>
                        <a:t>n</a:t>
                      </a:r>
                      <a:r>
                        <a:rPr lang="en-US" sz="1400" baseline="-25000" dirty="0" err="1"/>
                        <a:t>F</a:t>
                      </a:r>
                      <a:endParaRPr lang="en-US" sz="1400" dirty="0"/>
                    </a:p>
                  </p:txBody>
                </p:sp>
              </p:grpSp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30E88A36-A2C1-B89A-BB06-5A5D23BD1552}"/>
                      </a:ext>
                    </a:extLst>
                  </p:cNvPr>
                  <p:cNvSpPr txBox="1"/>
                  <p:nvPr/>
                </p:nvSpPr>
                <p:spPr>
                  <a:xfrm>
                    <a:off x="2971800" y="3023845"/>
                    <a:ext cx="2264206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dirty="0" err="1"/>
                      <a:t>Z</a:t>
                    </a:r>
                    <a:r>
                      <a:rPr lang="en-US" sz="1800" dirty="0" err="1"/>
                      <a:t>n</a:t>
                    </a:r>
                    <a:r>
                      <a:rPr lang="en-US" baseline="-25000" dirty="0" err="1"/>
                      <a:t>F</a:t>
                    </a:r>
                    <a:r>
                      <a:rPr lang="en-US" baseline="-25000" dirty="0"/>
                      <a:t> </a:t>
                    </a:r>
                    <a:r>
                      <a:rPr lang="en-US" baseline="30000" dirty="0"/>
                      <a:t>[1]</a:t>
                    </a:r>
                    <a:r>
                      <a:rPr lang="en-US" dirty="0"/>
                      <a:t> =      + </a:t>
                    </a:r>
                    <a:r>
                      <a:rPr lang="en-US" dirty="0" err="1"/>
                      <a:t>b</a:t>
                    </a:r>
                    <a:r>
                      <a:rPr lang="en-US" sz="1800" dirty="0" err="1"/>
                      <a:t>n</a:t>
                    </a:r>
                    <a:r>
                      <a:rPr lang="en-US" baseline="-25000" dirty="0" err="1"/>
                      <a:t>F</a:t>
                    </a:r>
                    <a:r>
                      <a:rPr lang="en-US" baseline="-25000" dirty="0"/>
                      <a:t> </a:t>
                    </a:r>
                    <a:r>
                      <a:rPr lang="en-US" baseline="30000" dirty="0"/>
                      <a:t>[1]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CCCCEA9D-F997-4337-0934-32A0D3666D32}"/>
                  </a:ext>
                </a:extLst>
              </p:cNvPr>
              <p:cNvGrpSpPr/>
              <p:nvPr/>
            </p:nvGrpSpPr>
            <p:grpSpPr>
              <a:xfrm>
                <a:off x="6536962" y="1120651"/>
                <a:ext cx="2133600" cy="1848201"/>
                <a:chOff x="6042880" y="1474115"/>
                <a:chExt cx="2133600" cy="1848201"/>
              </a:xfrm>
            </p:grpSpPr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AF9966BC-5F85-9FCF-EFCB-7E1700D42A66}"/>
                    </a:ext>
                  </a:extLst>
                </p:cNvPr>
                <p:cNvSpPr txBox="1"/>
                <p:nvPr/>
              </p:nvSpPr>
              <p:spPr>
                <a:xfrm>
                  <a:off x="6060519" y="1474115"/>
                  <a:ext cx="200951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/>
                    <a:t>A₁</a:t>
                  </a:r>
                  <a:r>
                    <a:rPr lang="en-US" baseline="30000" dirty="0"/>
                    <a:t>[1]</a:t>
                  </a:r>
                  <a:r>
                    <a:rPr lang="en-US" dirty="0"/>
                    <a:t> = </a:t>
                  </a:r>
                  <a:r>
                    <a:rPr lang="en-US" dirty="0" err="1"/>
                    <a:t>ReLU</a:t>
                  </a:r>
                  <a:r>
                    <a:rPr lang="en-US" dirty="0"/>
                    <a:t>(Z₁</a:t>
                  </a:r>
                  <a:r>
                    <a:rPr lang="en-US" baseline="30000" dirty="0"/>
                    <a:t>[1]</a:t>
                  </a:r>
                  <a:r>
                    <a:rPr lang="en-US" dirty="0"/>
                    <a:t>)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DAA0A70C-663F-53AC-9A54-0F9466F959BB}"/>
                    </a:ext>
                  </a:extLst>
                </p:cNvPr>
                <p:cNvSpPr txBox="1"/>
                <p:nvPr/>
              </p:nvSpPr>
              <p:spPr>
                <a:xfrm>
                  <a:off x="6070187" y="2162605"/>
                  <a:ext cx="192487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/>
                    <a:t>A</a:t>
                  </a:r>
                  <a:r>
                    <a:rPr lang="en-US" sz="1800" dirty="0"/>
                    <a:t>₂</a:t>
                  </a:r>
                  <a:r>
                    <a:rPr lang="en-US" baseline="30000" dirty="0"/>
                    <a:t>[1]</a:t>
                  </a:r>
                  <a:r>
                    <a:rPr lang="en-US" dirty="0"/>
                    <a:t> = </a:t>
                  </a:r>
                  <a:r>
                    <a:rPr lang="en-US" dirty="0" err="1"/>
                    <a:t>ReLU</a:t>
                  </a:r>
                  <a:r>
                    <a:rPr lang="en-US" dirty="0"/>
                    <a:t>(Z</a:t>
                  </a:r>
                  <a:r>
                    <a:rPr lang="en-US" sz="1800" dirty="0"/>
                    <a:t>₂</a:t>
                  </a:r>
                  <a:r>
                    <a:rPr lang="en-US" baseline="30000" dirty="0"/>
                    <a:t>[1]</a:t>
                  </a:r>
                  <a:r>
                    <a:rPr lang="en-US" dirty="0"/>
                    <a:t>)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474E9C9D-1298-1A4F-6BD2-D853EA54EC12}"/>
                    </a:ext>
                  </a:extLst>
                </p:cNvPr>
                <p:cNvSpPr txBox="1"/>
                <p:nvPr/>
              </p:nvSpPr>
              <p:spPr>
                <a:xfrm>
                  <a:off x="6042880" y="3045317"/>
                  <a:ext cx="21336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err="1"/>
                    <a:t>A</a:t>
                  </a:r>
                  <a:r>
                    <a:rPr lang="en-US" sz="1800" dirty="0" err="1"/>
                    <a:t>n</a:t>
                  </a:r>
                  <a:r>
                    <a:rPr lang="en-US" baseline="-25000" dirty="0" err="1"/>
                    <a:t>F</a:t>
                  </a:r>
                  <a:r>
                    <a:rPr lang="en-US" baseline="30000" dirty="0"/>
                    <a:t>[1]</a:t>
                  </a:r>
                  <a:r>
                    <a:rPr lang="en-US" dirty="0"/>
                    <a:t> = </a:t>
                  </a:r>
                  <a:r>
                    <a:rPr lang="en-US" dirty="0" err="1"/>
                    <a:t>ReLU</a:t>
                  </a:r>
                  <a:r>
                    <a:rPr lang="en-US" dirty="0"/>
                    <a:t>(</a:t>
                  </a:r>
                  <a:r>
                    <a:rPr lang="en-US" dirty="0" err="1"/>
                    <a:t>Z</a:t>
                  </a:r>
                  <a:r>
                    <a:rPr lang="en-US" sz="1800" dirty="0" err="1"/>
                    <a:t>n</a:t>
                  </a:r>
                  <a:r>
                    <a:rPr lang="en-US" baseline="-25000" dirty="0" err="1"/>
                    <a:t>F</a:t>
                  </a:r>
                  <a:r>
                    <a:rPr lang="en-US" baseline="30000" dirty="0"/>
                    <a:t>[1]</a:t>
                  </a:r>
                  <a:r>
                    <a:rPr lang="en-US" dirty="0"/>
                    <a:t>)</a:t>
                  </a:r>
                </a:p>
              </p:txBody>
            </p:sp>
          </p:grp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6C4D859-BAA7-A439-5AC1-FDF23A174B1D}"/>
                  </a:ext>
                </a:extLst>
              </p:cNvPr>
              <p:cNvSpPr/>
              <p:nvPr/>
            </p:nvSpPr>
            <p:spPr bwMode="auto">
              <a:xfrm>
                <a:off x="3923082" y="847673"/>
                <a:ext cx="4641029" cy="2361956"/>
              </a:xfrm>
              <a:prstGeom prst="rect">
                <a:avLst/>
              </a:prstGeom>
              <a:noFill/>
              <a:ln w="50800" cap="flat" cmpd="sng" algn="ctr">
                <a:solidFill>
                  <a:srgbClr val="00B0F0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82C37B2D-0065-D40D-D6A7-4B456A919C4F}"/>
                  </a:ext>
                </a:extLst>
              </p:cNvPr>
              <p:cNvGrpSpPr/>
              <p:nvPr/>
            </p:nvGrpSpPr>
            <p:grpSpPr>
              <a:xfrm>
                <a:off x="6074930" y="1283601"/>
                <a:ext cx="422529" cy="1601447"/>
                <a:chOff x="6074930" y="1283601"/>
                <a:chExt cx="422529" cy="1601447"/>
              </a:xfrm>
            </p:grpSpPr>
            <p:cxnSp>
              <p:nvCxnSpPr>
                <p:cNvPr id="266" name="Straight Arrow Connector 265">
                  <a:extLst>
                    <a:ext uri="{FF2B5EF4-FFF2-40B4-BE49-F238E27FC236}">
                      <a16:creationId xmlns:a16="http://schemas.microsoft.com/office/drawing/2014/main" id="{45DA187A-8094-BFF3-C70D-C4A916838E24}"/>
                    </a:ext>
                  </a:extLst>
                </p:cNvPr>
                <p:cNvCxnSpPr/>
                <p:nvPr/>
              </p:nvCxnSpPr>
              <p:spPr bwMode="auto">
                <a:xfrm>
                  <a:off x="6090868" y="1283601"/>
                  <a:ext cx="343995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2060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8" name="Straight Arrow Connector 267">
                  <a:extLst>
                    <a:ext uri="{FF2B5EF4-FFF2-40B4-BE49-F238E27FC236}">
                      <a16:creationId xmlns:a16="http://schemas.microsoft.com/office/drawing/2014/main" id="{CCE67E07-206B-39EA-92E9-C6367866E05B}"/>
                    </a:ext>
                  </a:extLst>
                </p:cNvPr>
                <p:cNvCxnSpPr/>
                <p:nvPr/>
              </p:nvCxnSpPr>
              <p:spPr bwMode="auto">
                <a:xfrm>
                  <a:off x="6110462" y="1965135"/>
                  <a:ext cx="343995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2060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9" name="Straight Arrow Connector 268">
                  <a:extLst>
                    <a:ext uri="{FF2B5EF4-FFF2-40B4-BE49-F238E27FC236}">
                      <a16:creationId xmlns:a16="http://schemas.microsoft.com/office/drawing/2014/main" id="{9065D416-9986-CC4F-450F-AAC295F72088}"/>
                    </a:ext>
                  </a:extLst>
                </p:cNvPr>
                <p:cNvCxnSpPr/>
                <p:nvPr/>
              </p:nvCxnSpPr>
              <p:spPr bwMode="auto">
                <a:xfrm>
                  <a:off x="6145342" y="2885048"/>
                  <a:ext cx="343995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2060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DAF603B5-9E46-B5F5-AE71-E4B4DFDDEDE3}"/>
                    </a:ext>
                  </a:extLst>
                </p:cNvPr>
                <p:cNvSpPr txBox="1"/>
                <p:nvPr/>
              </p:nvSpPr>
              <p:spPr>
                <a:xfrm>
                  <a:off x="6074930" y="2112639"/>
                  <a:ext cx="42252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/>
                    <a:t>…</a:t>
                  </a:r>
                </a:p>
              </p:txBody>
            </p:sp>
          </p:grpSp>
        </p:grp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BD5D5A9E-6FA8-B427-723D-AFDF61452420}"/>
              </a:ext>
            </a:extLst>
          </p:cNvPr>
          <p:cNvSpPr txBox="1"/>
          <p:nvPr/>
        </p:nvSpPr>
        <p:spPr>
          <a:xfrm>
            <a:off x="1779852" y="3302571"/>
            <a:ext cx="54691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X              W</a:t>
            </a:r>
            <a:r>
              <a:rPr lang="en-US" baseline="30000" dirty="0"/>
              <a:t>[1]</a:t>
            </a:r>
            <a:r>
              <a:rPr lang="en-US" dirty="0"/>
              <a:t>                       Z</a:t>
            </a:r>
            <a:r>
              <a:rPr lang="en-US" baseline="30000" dirty="0"/>
              <a:t>[1]</a:t>
            </a:r>
            <a:r>
              <a:rPr lang="en-US" dirty="0"/>
              <a:t>  A</a:t>
            </a:r>
            <a:r>
              <a:rPr lang="en-US" baseline="30000" dirty="0"/>
              <a:t>[1]</a:t>
            </a:r>
            <a:endParaRPr lang="en-US" dirty="0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192DE1A1-DBA0-86D1-C46B-1B915DCC9931}"/>
              </a:ext>
            </a:extLst>
          </p:cNvPr>
          <p:cNvCxnSpPr/>
          <p:nvPr/>
        </p:nvCxnSpPr>
        <p:spPr bwMode="auto">
          <a:xfrm>
            <a:off x="5293988" y="3708862"/>
            <a:ext cx="34399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170BA3FC-8E07-3B10-D13B-FEFA1EDE11A7}"/>
              </a:ext>
            </a:extLst>
          </p:cNvPr>
          <p:cNvCxnSpPr/>
          <p:nvPr/>
        </p:nvCxnSpPr>
        <p:spPr bwMode="auto">
          <a:xfrm>
            <a:off x="5302174" y="3886200"/>
            <a:ext cx="34399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12B260F9-9744-CEC5-35A6-B874FD857C49}"/>
              </a:ext>
            </a:extLst>
          </p:cNvPr>
          <p:cNvCxnSpPr/>
          <p:nvPr/>
        </p:nvCxnSpPr>
        <p:spPr bwMode="auto">
          <a:xfrm>
            <a:off x="5293988" y="4053151"/>
            <a:ext cx="34399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13C880C2-B594-6A73-C49F-67FAEA230873}"/>
              </a:ext>
            </a:extLst>
          </p:cNvPr>
          <p:cNvCxnSpPr/>
          <p:nvPr/>
        </p:nvCxnSpPr>
        <p:spPr bwMode="auto">
          <a:xfrm>
            <a:off x="5302174" y="4230939"/>
            <a:ext cx="34399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374BD053-9C38-537A-2FBA-30646BA31EB2}"/>
              </a:ext>
            </a:extLst>
          </p:cNvPr>
          <p:cNvCxnSpPr/>
          <p:nvPr/>
        </p:nvCxnSpPr>
        <p:spPr bwMode="auto">
          <a:xfrm>
            <a:off x="5293988" y="4603636"/>
            <a:ext cx="34399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41CC8611-A8F5-FA08-B115-0947E68AB660}"/>
              </a:ext>
            </a:extLst>
          </p:cNvPr>
          <p:cNvCxnSpPr/>
          <p:nvPr/>
        </p:nvCxnSpPr>
        <p:spPr bwMode="auto">
          <a:xfrm>
            <a:off x="5302174" y="4781424"/>
            <a:ext cx="34399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8993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oup 319">
            <a:extLst>
              <a:ext uri="{FF2B5EF4-FFF2-40B4-BE49-F238E27FC236}">
                <a16:creationId xmlns:a16="http://schemas.microsoft.com/office/drawing/2014/main" id="{A92F9D31-4286-609F-A438-73E5915F5397}"/>
              </a:ext>
            </a:extLst>
          </p:cNvPr>
          <p:cNvGrpSpPr/>
          <p:nvPr/>
        </p:nvGrpSpPr>
        <p:grpSpPr>
          <a:xfrm>
            <a:off x="1752600" y="814388"/>
            <a:ext cx="6751629" cy="3917301"/>
            <a:chOff x="1752600" y="814388"/>
            <a:chExt cx="6751629" cy="3917301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BD5D5A9E-6FA8-B427-723D-AFDF61452420}"/>
                </a:ext>
              </a:extLst>
            </p:cNvPr>
            <p:cNvSpPr txBox="1"/>
            <p:nvPr/>
          </p:nvSpPr>
          <p:spPr>
            <a:xfrm>
              <a:off x="1875391" y="814388"/>
              <a:ext cx="662883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X                                     W</a:t>
              </a:r>
              <a:r>
                <a:rPr lang="en-US" sz="2000" baseline="30000" dirty="0"/>
                <a:t>[1]</a:t>
              </a:r>
              <a:r>
                <a:rPr lang="en-US" sz="2000" dirty="0"/>
                <a:t>       Z</a:t>
              </a:r>
              <a:r>
                <a:rPr lang="en-US" sz="2000" baseline="30000" dirty="0"/>
                <a:t>[1]</a:t>
              </a:r>
              <a:r>
                <a:rPr lang="en-US" sz="2000" dirty="0"/>
                <a:t>                     A</a:t>
              </a:r>
              <a:r>
                <a:rPr lang="en-US" sz="2000" baseline="30000" dirty="0"/>
                <a:t>[1]</a:t>
              </a:r>
              <a:endParaRPr lang="en-US" sz="2000" dirty="0"/>
            </a:p>
          </p:txBody>
        </p: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4C860A6E-00FA-DFE0-7FFF-4B1B26D9A6D8}"/>
                </a:ext>
              </a:extLst>
            </p:cNvPr>
            <p:cNvGrpSpPr/>
            <p:nvPr/>
          </p:nvGrpSpPr>
          <p:grpSpPr>
            <a:xfrm>
              <a:off x="8052778" y="1430680"/>
              <a:ext cx="352181" cy="2681251"/>
              <a:chOff x="5293988" y="3708862"/>
              <a:chExt cx="352181" cy="1072562"/>
            </a:xfrm>
          </p:grpSpPr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192DE1A1-DBA0-86D1-C46B-1B915DCC9931}"/>
                  </a:ext>
                </a:extLst>
              </p:cNvPr>
              <p:cNvCxnSpPr/>
              <p:nvPr/>
            </p:nvCxnSpPr>
            <p:spPr bwMode="auto">
              <a:xfrm>
                <a:off x="5293988" y="3708862"/>
                <a:ext cx="343995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170BA3FC-8E07-3B10-D13B-FEFA1EDE11A7}"/>
                  </a:ext>
                </a:extLst>
              </p:cNvPr>
              <p:cNvCxnSpPr/>
              <p:nvPr/>
            </p:nvCxnSpPr>
            <p:spPr bwMode="auto">
              <a:xfrm>
                <a:off x="5302174" y="3886200"/>
                <a:ext cx="343995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12B260F9-9744-CEC5-35A6-B874FD857C49}"/>
                  </a:ext>
                </a:extLst>
              </p:cNvPr>
              <p:cNvCxnSpPr/>
              <p:nvPr/>
            </p:nvCxnSpPr>
            <p:spPr bwMode="auto">
              <a:xfrm>
                <a:off x="5293988" y="4053151"/>
                <a:ext cx="343995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13C880C2-B594-6A73-C49F-67FAEA230873}"/>
                  </a:ext>
                </a:extLst>
              </p:cNvPr>
              <p:cNvCxnSpPr/>
              <p:nvPr/>
            </p:nvCxnSpPr>
            <p:spPr bwMode="auto">
              <a:xfrm>
                <a:off x="5302174" y="4230939"/>
                <a:ext cx="343995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374BD053-9C38-537A-2FBA-30646BA31EB2}"/>
                  </a:ext>
                </a:extLst>
              </p:cNvPr>
              <p:cNvCxnSpPr/>
              <p:nvPr/>
            </p:nvCxnSpPr>
            <p:spPr bwMode="auto">
              <a:xfrm>
                <a:off x="5293988" y="4603636"/>
                <a:ext cx="343995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41CC8611-A8F5-FA08-B115-0947E68AB660}"/>
                  </a:ext>
                </a:extLst>
              </p:cNvPr>
              <p:cNvCxnSpPr/>
              <p:nvPr/>
            </p:nvCxnSpPr>
            <p:spPr bwMode="auto">
              <a:xfrm>
                <a:off x="5302174" y="4781424"/>
                <a:ext cx="343995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9712597E-74D7-7DE2-BDFB-F1834BCC3483}"/>
                </a:ext>
              </a:extLst>
            </p:cNvPr>
            <p:cNvGrpSpPr/>
            <p:nvPr/>
          </p:nvGrpSpPr>
          <p:grpSpPr>
            <a:xfrm>
              <a:off x="2168978" y="2069407"/>
              <a:ext cx="3905247" cy="2131101"/>
              <a:chOff x="5163191" y="1105231"/>
              <a:chExt cx="3124083" cy="160313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863C5BFA-E875-8797-4F5F-C2CAF594AC11}"/>
                  </a:ext>
                </a:extLst>
              </p:cNvPr>
              <p:cNvCxnSpPr>
                <a:cxnSpLocks/>
                <a:stCxn id="252" idx="3"/>
                <a:endCxn id="263" idx="2"/>
              </p:cNvCxnSpPr>
              <p:nvPr/>
            </p:nvCxnSpPr>
            <p:spPr bwMode="auto">
              <a:xfrm>
                <a:off x="5164707" y="1105232"/>
                <a:ext cx="3090855" cy="1206683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52894D3-2B40-51F8-1D90-00F0A12CAEE1}"/>
                  </a:ext>
                </a:extLst>
              </p:cNvPr>
              <p:cNvCxnSpPr>
                <a:cxnSpLocks/>
                <a:stCxn id="252" idx="3"/>
                <a:endCxn id="264" idx="2"/>
              </p:cNvCxnSpPr>
              <p:nvPr/>
            </p:nvCxnSpPr>
            <p:spPr bwMode="auto">
              <a:xfrm>
                <a:off x="5164707" y="1105232"/>
                <a:ext cx="3090855" cy="15365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78DFB5BC-48C8-1602-6989-6E4EF9130C84}"/>
                  </a:ext>
                </a:extLst>
              </p:cNvPr>
              <p:cNvCxnSpPr>
                <a:cxnSpLocks/>
                <a:stCxn id="253" idx="3"/>
                <a:endCxn id="263" idx="2"/>
              </p:cNvCxnSpPr>
              <p:nvPr/>
            </p:nvCxnSpPr>
            <p:spPr bwMode="auto">
              <a:xfrm>
                <a:off x="5164707" y="1393515"/>
                <a:ext cx="3090855" cy="9184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2C5D645C-FBDA-A083-39CD-EAD01904CAFB}"/>
                  </a:ext>
                </a:extLst>
              </p:cNvPr>
              <p:cNvCxnSpPr>
                <a:cxnSpLocks/>
                <a:stCxn id="253" idx="3"/>
                <a:endCxn id="264" idx="2"/>
              </p:cNvCxnSpPr>
              <p:nvPr/>
            </p:nvCxnSpPr>
            <p:spPr bwMode="auto">
              <a:xfrm>
                <a:off x="5164707" y="1393515"/>
                <a:ext cx="3090855" cy="124821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8A79FBC8-834C-DCFB-E9DD-07DFD1021E86}"/>
                  </a:ext>
                </a:extLst>
              </p:cNvPr>
              <p:cNvCxnSpPr>
                <a:cxnSpLocks/>
                <a:stCxn id="254" idx="3"/>
                <a:endCxn id="264" idx="3"/>
              </p:cNvCxnSpPr>
              <p:nvPr/>
            </p:nvCxnSpPr>
            <p:spPr bwMode="auto">
              <a:xfrm>
                <a:off x="5163191" y="2049955"/>
                <a:ext cx="3124083" cy="65841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BDE714DA-32A7-0085-7C46-2A5545B40E99}"/>
                  </a:ext>
                </a:extLst>
              </p:cNvPr>
              <p:cNvCxnSpPr>
                <a:cxnSpLocks/>
                <a:stCxn id="254" idx="3"/>
                <a:endCxn id="263" idx="2"/>
              </p:cNvCxnSpPr>
              <p:nvPr/>
            </p:nvCxnSpPr>
            <p:spPr bwMode="auto">
              <a:xfrm>
                <a:off x="5163191" y="2049955"/>
                <a:ext cx="3092371" cy="26196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ED64B9B-C0BF-8F01-72EF-D03E62F951D1}"/>
                </a:ext>
              </a:extLst>
            </p:cNvPr>
            <p:cNvGrpSpPr/>
            <p:nvPr/>
          </p:nvGrpSpPr>
          <p:grpSpPr>
            <a:xfrm>
              <a:off x="2168978" y="1481293"/>
              <a:ext cx="3865606" cy="1843967"/>
              <a:chOff x="5163191" y="662819"/>
              <a:chExt cx="3092370" cy="1387136"/>
            </a:xfrm>
          </p:grpSpPr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D5E696A-36A0-0C49-3E52-8745E5396451}"/>
                  </a:ext>
                </a:extLst>
              </p:cNvPr>
              <p:cNvCxnSpPr>
                <a:cxnSpLocks/>
                <a:stCxn id="252" idx="3"/>
                <a:endCxn id="259" idx="2"/>
              </p:cNvCxnSpPr>
              <p:nvPr/>
            </p:nvCxnSpPr>
            <p:spPr bwMode="auto">
              <a:xfrm flipV="1">
                <a:off x="5164707" y="662819"/>
                <a:ext cx="3090854" cy="442413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643DBDC9-0803-49E5-4A83-5675F21BF99F}"/>
                  </a:ext>
                </a:extLst>
              </p:cNvPr>
              <p:cNvCxnSpPr>
                <a:cxnSpLocks/>
                <a:stCxn id="252" idx="3"/>
                <a:endCxn id="260" idx="2"/>
              </p:cNvCxnSpPr>
              <p:nvPr/>
            </p:nvCxnSpPr>
            <p:spPr bwMode="auto">
              <a:xfrm flipV="1">
                <a:off x="5164707" y="992639"/>
                <a:ext cx="3090854" cy="11259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BE77FB5-E549-9059-F9DF-60263FEB601E}"/>
                  </a:ext>
                </a:extLst>
              </p:cNvPr>
              <p:cNvCxnSpPr>
                <a:cxnSpLocks/>
                <a:stCxn id="253" idx="3"/>
                <a:endCxn id="259" idx="2"/>
              </p:cNvCxnSpPr>
              <p:nvPr/>
            </p:nvCxnSpPr>
            <p:spPr bwMode="auto">
              <a:xfrm flipV="1">
                <a:off x="5164707" y="662819"/>
                <a:ext cx="3090854" cy="730695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4FBB26E4-03B9-F083-297D-86163FFA8C7E}"/>
                  </a:ext>
                </a:extLst>
              </p:cNvPr>
              <p:cNvCxnSpPr>
                <a:cxnSpLocks/>
                <a:stCxn id="253" idx="3"/>
                <a:endCxn id="260" idx="2"/>
              </p:cNvCxnSpPr>
              <p:nvPr/>
            </p:nvCxnSpPr>
            <p:spPr bwMode="auto">
              <a:xfrm flipV="1">
                <a:off x="5164707" y="992639"/>
                <a:ext cx="3090854" cy="400875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14EC4374-5C71-03A0-4EAC-772C27E5C4B7}"/>
                  </a:ext>
                </a:extLst>
              </p:cNvPr>
              <p:cNvCxnSpPr>
                <a:cxnSpLocks/>
                <a:stCxn id="254" idx="3"/>
                <a:endCxn id="260" idx="2"/>
              </p:cNvCxnSpPr>
              <p:nvPr/>
            </p:nvCxnSpPr>
            <p:spPr bwMode="auto">
              <a:xfrm flipV="1">
                <a:off x="5163191" y="992639"/>
                <a:ext cx="3092370" cy="105731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8538F5D-B67B-68B2-E248-01B9F7C3FA2B}"/>
                  </a:ext>
                </a:extLst>
              </p:cNvPr>
              <p:cNvCxnSpPr>
                <a:cxnSpLocks/>
                <a:stCxn id="254" idx="3"/>
                <a:endCxn id="259" idx="2"/>
              </p:cNvCxnSpPr>
              <p:nvPr/>
            </p:nvCxnSpPr>
            <p:spPr bwMode="auto">
              <a:xfrm flipV="1">
                <a:off x="5163191" y="662819"/>
                <a:ext cx="3092370" cy="138713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51645FB7-10FF-EAC4-2BF4-74578EF124C6}"/>
                </a:ext>
              </a:extLst>
            </p:cNvPr>
            <p:cNvGrpSpPr/>
            <p:nvPr/>
          </p:nvGrpSpPr>
          <p:grpSpPr>
            <a:xfrm>
              <a:off x="2168978" y="2069407"/>
              <a:ext cx="3865606" cy="1255853"/>
              <a:chOff x="5163191" y="1105233"/>
              <a:chExt cx="3092370" cy="944723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53638606-51CC-06CE-7DDF-8B3E61FCE8AB}"/>
                  </a:ext>
                </a:extLst>
              </p:cNvPr>
              <p:cNvCxnSpPr>
                <a:cxnSpLocks/>
                <a:stCxn id="252" idx="3"/>
                <a:endCxn id="261" idx="2"/>
              </p:cNvCxnSpPr>
              <p:nvPr/>
            </p:nvCxnSpPr>
            <p:spPr bwMode="auto">
              <a:xfrm>
                <a:off x="5164707" y="1105233"/>
                <a:ext cx="3090854" cy="21722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2120C8A-0173-C99B-79C8-3CEFE561D5A2}"/>
                  </a:ext>
                </a:extLst>
              </p:cNvPr>
              <p:cNvCxnSpPr>
                <a:cxnSpLocks/>
                <a:stCxn id="252" idx="3"/>
                <a:endCxn id="262" idx="2"/>
              </p:cNvCxnSpPr>
              <p:nvPr/>
            </p:nvCxnSpPr>
            <p:spPr bwMode="auto">
              <a:xfrm>
                <a:off x="5164707" y="1105233"/>
                <a:ext cx="3090854" cy="5470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888E3FCE-6471-175C-583C-A1BADCFE11B7}"/>
                  </a:ext>
                </a:extLst>
              </p:cNvPr>
              <p:cNvCxnSpPr>
                <a:cxnSpLocks/>
                <a:stCxn id="253" idx="3"/>
                <a:endCxn id="261" idx="2"/>
              </p:cNvCxnSpPr>
              <p:nvPr/>
            </p:nvCxnSpPr>
            <p:spPr bwMode="auto">
              <a:xfrm flipV="1">
                <a:off x="5164707" y="1322459"/>
                <a:ext cx="3090854" cy="71057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4AD318CD-4EE3-C379-497E-4EF549026261}"/>
                  </a:ext>
                </a:extLst>
              </p:cNvPr>
              <p:cNvCxnSpPr>
                <a:cxnSpLocks/>
                <a:stCxn id="253" idx="3"/>
                <a:endCxn id="262" idx="2"/>
              </p:cNvCxnSpPr>
              <p:nvPr/>
            </p:nvCxnSpPr>
            <p:spPr bwMode="auto">
              <a:xfrm>
                <a:off x="5164707" y="1393516"/>
                <a:ext cx="3090854" cy="25876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5B2F253-6C14-8E9D-110F-5C771F90D1A1}"/>
                  </a:ext>
                </a:extLst>
              </p:cNvPr>
              <p:cNvCxnSpPr>
                <a:cxnSpLocks/>
                <a:stCxn id="254" idx="3"/>
                <a:endCxn id="261" idx="2"/>
              </p:cNvCxnSpPr>
              <p:nvPr/>
            </p:nvCxnSpPr>
            <p:spPr bwMode="auto">
              <a:xfrm flipV="1">
                <a:off x="5163191" y="1322459"/>
                <a:ext cx="3092370" cy="727497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943D366-58D7-1846-66AB-70685E915F44}"/>
                  </a:ext>
                </a:extLst>
              </p:cNvPr>
              <p:cNvCxnSpPr>
                <a:cxnSpLocks/>
                <a:stCxn id="254" idx="3"/>
                <a:endCxn id="262" idx="2"/>
              </p:cNvCxnSpPr>
              <p:nvPr/>
            </p:nvCxnSpPr>
            <p:spPr bwMode="auto">
              <a:xfrm flipV="1">
                <a:off x="5163191" y="1652277"/>
                <a:ext cx="3092370" cy="39767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9D1615C6-746D-DC94-C048-270DDBEF317D}"/>
                </a:ext>
              </a:extLst>
            </p:cNvPr>
            <p:cNvGrpSpPr/>
            <p:nvPr/>
          </p:nvGrpSpPr>
          <p:grpSpPr>
            <a:xfrm>
              <a:off x="1752600" y="1845595"/>
              <a:ext cx="442238" cy="1690267"/>
              <a:chOff x="1758719" y="3747989"/>
              <a:chExt cx="300675" cy="880428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BF9B8788-C821-1E62-2F07-7CBC95AC5579}"/>
                  </a:ext>
                </a:extLst>
              </p:cNvPr>
              <p:cNvGrpSpPr/>
              <p:nvPr/>
            </p:nvGrpSpPr>
            <p:grpSpPr>
              <a:xfrm>
                <a:off x="1778135" y="3775393"/>
                <a:ext cx="264966" cy="832500"/>
                <a:chOff x="887186" y="1231904"/>
                <a:chExt cx="612933" cy="1798804"/>
              </a:xfrm>
            </p:grpSpPr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3A16876E-619E-771D-66E9-5EAF7F43C70F}"/>
                    </a:ext>
                  </a:extLst>
                </p:cNvPr>
                <p:cNvSpPr txBox="1"/>
                <p:nvPr/>
              </p:nvSpPr>
              <p:spPr>
                <a:xfrm>
                  <a:off x="887186" y="1231904"/>
                  <a:ext cx="612933" cy="3853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lIns="0" tIns="0" rIns="0" bIns="34290" rtlCol="0" anchor="ctr" anchorCtr="0">
                  <a:spAutoFit/>
                </a:bodyPr>
                <a:lstStyle/>
                <a:p>
                  <a:pPr algn="ctr"/>
                  <a:r>
                    <a:rPr lang="en-US" sz="2000" dirty="0"/>
                    <a:t>x</a:t>
                  </a:r>
                  <a:r>
                    <a:rPr lang="en-US" sz="2000" baseline="-25000" dirty="0"/>
                    <a:t>1</a:t>
                  </a:r>
                  <a:endParaRPr lang="en-US" sz="2000" dirty="0"/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2812D205-3E0B-7886-FC3B-B4026ED8032C}"/>
                    </a:ext>
                  </a:extLst>
                </p:cNvPr>
                <p:cNvSpPr txBox="1"/>
                <p:nvPr/>
              </p:nvSpPr>
              <p:spPr>
                <a:xfrm>
                  <a:off x="887186" y="1663215"/>
                  <a:ext cx="612933" cy="3853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lIns="0" tIns="0" rIns="0" bIns="34290" rtlCol="0" anchor="ctr" anchorCtr="0">
                  <a:spAutoFit/>
                </a:bodyPr>
                <a:lstStyle/>
                <a:p>
                  <a:pPr algn="ctr"/>
                  <a:r>
                    <a:rPr lang="en-US" sz="2000" dirty="0"/>
                    <a:t>x</a:t>
                  </a:r>
                  <a:r>
                    <a:rPr lang="en-US" sz="2000" baseline="-25000" dirty="0"/>
                    <a:t>2</a:t>
                  </a:r>
                  <a:endParaRPr lang="en-US" sz="2000" dirty="0"/>
                </a:p>
              </p:txBody>
            </p: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F5E5CED6-8CD3-F6F3-12E2-5DE96BAD77FE}"/>
                    </a:ext>
                  </a:extLst>
                </p:cNvPr>
                <p:cNvSpPr txBox="1"/>
                <p:nvPr/>
              </p:nvSpPr>
              <p:spPr>
                <a:xfrm>
                  <a:off x="891668" y="2645342"/>
                  <a:ext cx="605470" cy="3853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lIns="0" tIns="0" rIns="0" bIns="34290" rtlCol="0" anchor="ctr" anchorCtr="0">
                  <a:spAutoFit/>
                </a:bodyPr>
                <a:lstStyle/>
                <a:p>
                  <a:pPr algn="ctr"/>
                  <a:r>
                    <a:rPr lang="en-US" sz="2000" dirty="0" err="1"/>
                    <a:t>x</a:t>
                  </a:r>
                  <a:r>
                    <a:rPr lang="en-US" sz="2000" baseline="-25000" dirty="0" err="1"/>
                    <a:t>Nx</a:t>
                  </a:r>
                  <a:endParaRPr lang="en-US" sz="2000" dirty="0"/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C05776A4-C28C-7077-F7FB-943B4357E0DB}"/>
                    </a:ext>
                  </a:extLst>
                </p:cNvPr>
                <p:cNvSpPr txBox="1"/>
                <p:nvPr/>
              </p:nvSpPr>
              <p:spPr>
                <a:xfrm>
                  <a:off x="953716" y="2130441"/>
                  <a:ext cx="469106" cy="4156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/>
                    <a:t>…</a:t>
                  </a:r>
                </a:p>
              </p:txBody>
            </p:sp>
          </p:grp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2D89ED2-B4F7-A177-22F0-B8C1EE839D9F}"/>
                  </a:ext>
                </a:extLst>
              </p:cNvPr>
              <p:cNvSpPr/>
              <p:nvPr/>
            </p:nvSpPr>
            <p:spPr bwMode="auto">
              <a:xfrm>
                <a:off x="1758719" y="3747989"/>
                <a:ext cx="300675" cy="880428"/>
              </a:xfrm>
              <a:prstGeom prst="rect">
                <a:avLst/>
              </a:prstGeom>
              <a:noFill/>
              <a:ln w="158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 dirty="0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254E2280-A6BF-7BEF-A92A-586F2B0C9292}"/>
                </a:ext>
              </a:extLst>
            </p:cNvPr>
            <p:cNvGrpSpPr/>
            <p:nvPr/>
          </p:nvGrpSpPr>
          <p:grpSpPr>
            <a:xfrm>
              <a:off x="5947543" y="1228069"/>
              <a:ext cx="476850" cy="3146261"/>
              <a:chOff x="6211385" y="1415013"/>
              <a:chExt cx="202791" cy="1367311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A5E80995-CB93-ED34-509B-E68A53CA0A29}"/>
                  </a:ext>
                </a:extLst>
              </p:cNvPr>
              <p:cNvSpPr/>
              <p:nvPr/>
            </p:nvSpPr>
            <p:spPr bwMode="auto">
              <a:xfrm>
                <a:off x="6213022" y="1415013"/>
                <a:ext cx="188071" cy="1367311"/>
              </a:xfrm>
              <a:prstGeom prst="rect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ys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A6EE1560-4764-3D35-28EB-0626A9A210B6}"/>
                  </a:ext>
                </a:extLst>
              </p:cNvPr>
              <p:cNvSpPr/>
              <p:nvPr/>
            </p:nvSpPr>
            <p:spPr bwMode="auto">
              <a:xfrm>
                <a:off x="6248400" y="1470620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D1DB0BA8-A9D1-7E3A-E91D-F3FB69AD0E70}"/>
                  </a:ext>
                </a:extLst>
              </p:cNvPr>
              <p:cNvSpPr/>
              <p:nvPr/>
            </p:nvSpPr>
            <p:spPr bwMode="auto">
              <a:xfrm>
                <a:off x="6248400" y="1661159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CAA57D41-FDE2-6812-DB6C-0AEBAFAE2E2A}"/>
                  </a:ext>
                </a:extLst>
              </p:cNvPr>
              <p:cNvSpPr/>
              <p:nvPr/>
            </p:nvSpPr>
            <p:spPr bwMode="auto">
              <a:xfrm>
                <a:off x="6248400" y="1851697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8AA6EA69-29B1-90B1-7639-F5D98C59E143}"/>
                  </a:ext>
                </a:extLst>
              </p:cNvPr>
              <p:cNvSpPr/>
              <p:nvPr/>
            </p:nvSpPr>
            <p:spPr bwMode="auto">
              <a:xfrm>
                <a:off x="6248400" y="2042235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24CB951-927F-7C5F-1DCA-BF8FDFE291F8}"/>
                  </a:ext>
                </a:extLst>
              </p:cNvPr>
              <p:cNvSpPr/>
              <p:nvPr/>
            </p:nvSpPr>
            <p:spPr bwMode="auto">
              <a:xfrm>
                <a:off x="6248400" y="2423312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4C75295A-70AC-E742-FABE-F21490897A31}"/>
                  </a:ext>
                </a:extLst>
              </p:cNvPr>
              <p:cNvSpPr/>
              <p:nvPr/>
            </p:nvSpPr>
            <p:spPr bwMode="auto">
              <a:xfrm>
                <a:off x="6248400" y="2613850"/>
                <a:ext cx="115118" cy="108879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40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1A12C0F3-C5DF-F750-1D7B-55540205855E}"/>
                  </a:ext>
                </a:extLst>
              </p:cNvPr>
              <p:cNvSpPr txBox="1"/>
              <p:nvPr/>
            </p:nvSpPr>
            <p:spPr>
              <a:xfrm>
                <a:off x="6211385" y="2101753"/>
                <a:ext cx="202791" cy="214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3200" dirty="0"/>
                  <a:t>…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A24963-3BDE-872A-4963-26047F3343EB}"/>
                </a:ext>
              </a:extLst>
            </p:cNvPr>
            <p:cNvGrpSpPr/>
            <p:nvPr/>
          </p:nvGrpSpPr>
          <p:grpSpPr>
            <a:xfrm>
              <a:off x="4904659" y="2178820"/>
              <a:ext cx="1041544" cy="846774"/>
              <a:chOff x="3882039" y="1708349"/>
              <a:chExt cx="2529668" cy="194717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B3375D2-0152-D0D1-063F-7A7A5F82A712}"/>
                  </a:ext>
                </a:extLst>
              </p:cNvPr>
              <p:cNvGrpSpPr/>
              <p:nvPr/>
            </p:nvGrpSpPr>
            <p:grpSpPr>
              <a:xfrm>
                <a:off x="3948308" y="2335412"/>
                <a:ext cx="1315787" cy="1320112"/>
                <a:chOff x="3948308" y="2335412"/>
                <a:chExt cx="1315787" cy="1320112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86BCC7-862A-2962-1255-BA8F2E2CD1AB}"/>
                    </a:ext>
                  </a:extLst>
                </p:cNvPr>
                <p:cNvGrpSpPr/>
                <p:nvPr/>
              </p:nvGrpSpPr>
              <p:grpSpPr>
                <a:xfrm>
                  <a:off x="4264015" y="2340888"/>
                  <a:ext cx="1000080" cy="955463"/>
                  <a:chOff x="1282885" y="2540414"/>
                  <a:chExt cx="1964469" cy="1936433"/>
                </a:xfrm>
              </p:grpSpPr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8E69EA98-7EE2-2293-4F7F-06C26CA36D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7" y="2540414"/>
                    <a:ext cx="1964467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7B117760-1AFF-68AA-BC7B-E7DBB95B5B8F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:a16="http://schemas.microsoft.com/office/drawing/2014/main" id="{ABB9C7AA-8732-B879-05B8-AE3FDC547F8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28E626F1-EFD5-6FC3-6A89-C1CA557481F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CDC41859-76B9-21E3-F358-6B744094264A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48EA37EC-91E8-7012-9D32-D1695CD3F0C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A3C644B0-85EA-E36A-CBD4-D50302F4764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4DCC2538-2598-5CB1-214E-502B70AE4B4B}"/>
                    </a:ext>
                  </a:extLst>
                </p:cNvPr>
                <p:cNvGrpSpPr/>
                <p:nvPr/>
              </p:nvGrpSpPr>
              <p:grpSpPr>
                <a:xfrm>
                  <a:off x="4098314" y="2520474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17ABDFF9-1F31-ABF7-42A8-04DDC00950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81F9D69F-14C1-1171-BEFD-C6B47E29B4F1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1D0ADC4C-33DF-06FC-4F01-D620D3A8DF8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B9FFD9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525DC3EE-D5B0-BF38-AD2A-5F181F9C7C4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512DF502-EC52-2B40-4D72-96342CD63D77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D2BC35A2-8BE0-A9B5-038E-DE24A2516E4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FD569B48-7E22-1410-78AA-616246812C6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6F75EAE-1F6D-E582-A5B3-6B8BE9922051}"/>
                    </a:ext>
                  </a:extLst>
                </p:cNvPr>
                <p:cNvGrpSpPr/>
                <p:nvPr/>
              </p:nvGrpSpPr>
              <p:grpSpPr>
                <a:xfrm>
                  <a:off x="3948308" y="2700061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940BB6BA-961B-F43C-ADD7-60000C88EE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rgbClr val="FFC1C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5503E88C-EE8B-4856-42BB-9637B0C2A759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DFC4A9F3-B831-2EE5-94B7-463C814AF09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1220C821-744F-B157-AFAE-365C7A17BBE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9B856BDC-29B1-CE84-3B8C-0AE83BBFA5D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6EDC74C2-B549-91A5-7838-057DF08DC3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78F0BB9D-7838-1D05-5A9B-4A92498494F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80" name="Flowchart: Data 79">
                  <a:extLst>
                    <a:ext uri="{FF2B5EF4-FFF2-40B4-BE49-F238E27FC236}">
                      <a16:creationId xmlns:a16="http://schemas.microsoft.com/office/drawing/2014/main" id="{B7364750-9499-D245-642D-A1062A0EC498}"/>
                    </a:ext>
                  </a:extLst>
                </p:cNvPr>
                <p:cNvSpPr/>
                <p:nvPr/>
              </p:nvSpPr>
              <p:spPr bwMode="auto">
                <a:xfrm>
                  <a:off x="3952549" y="2335412"/>
                  <a:ext cx="1311545" cy="360192"/>
                </a:xfrm>
                <a:prstGeom prst="flowChartInputOutput">
                  <a:avLst/>
                </a:prstGeom>
                <a:solidFill>
                  <a:srgbClr val="FFC1C1">
                    <a:alpha val="2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71AA88-E72B-A851-6525-EC371A7EF504}"/>
                  </a:ext>
                </a:extLst>
              </p:cNvPr>
              <p:cNvSpPr txBox="1"/>
              <p:nvPr/>
            </p:nvSpPr>
            <p:spPr>
              <a:xfrm>
                <a:off x="3882039" y="1708349"/>
                <a:ext cx="2529668" cy="736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Filter 2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02C9EBA-E87B-42DA-D8EE-D1E1259FE6B7}"/>
                </a:ext>
              </a:extLst>
            </p:cNvPr>
            <p:cNvGrpSpPr/>
            <p:nvPr/>
          </p:nvGrpSpPr>
          <p:grpSpPr>
            <a:xfrm>
              <a:off x="4925230" y="1291440"/>
              <a:ext cx="868867" cy="853268"/>
              <a:chOff x="3878875" y="1518948"/>
              <a:chExt cx="2162062" cy="2136576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364E1FA-8C8C-E18C-85A4-54EDD2727E26}"/>
                  </a:ext>
                </a:extLst>
              </p:cNvPr>
              <p:cNvGrpSpPr/>
              <p:nvPr/>
            </p:nvGrpSpPr>
            <p:grpSpPr>
              <a:xfrm>
                <a:off x="3948308" y="2335412"/>
                <a:ext cx="1315787" cy="1320112"/>
                <a:chOff x="3948308" y="2335412"/>
                <a:chExt cx="1315787" cy="1320112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990591B5-6A91-170E-6351-2C395CD90820}"/>
                    </a:ext>
                  </a:extLst>
                </p:cNvPr>
                <p:cNvGrpSpPr/>
                <p:nvPr/>
              </p:nvGrpSpPr>
              <p:grpSpPr>
                <a:xfrm>
                  <a:off x="4264015" y="2340888"/>
                  <a:ext cx="1000080" cy="955463"/>
                  <a:chOff x="1282885" y="2540414"/>
                  <a:chExt cx="1964469" cy="1936433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507FC0AB-311E-AA2F-46C3-9623883A9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7" y="2540414"/>
                    <a:ext cx="1964467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CE5D1AD8-C3F7-47BD-4CA5-B4458EF71C28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306A204C-DC18-E06C-67F9-812B1126599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3349AA59-B177-0366-9572-C8ABF936956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D54A8DA9-202F-B2FE-B24B-52914632440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9133F404-1306-9757-9F65-6EC8CEDD501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5C725DBA-0B3D-77CC-BE6A-B4E7603893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A19A12E9-9B72-495C-65C5-D745E5F19AD1}"/>
                    </a:ext>
                  </a:extLst>
                </p:cNvPr>
                <p:cNvGrpSpPr/>
                <p:nvPr/>
              </p:nvGrpSpPr>
              <p:grpSpPr>
                <a:xfrm>
                  <a:off x="4098314" y="2520474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A6ECFBB-D18E-501A-B191-B4274C60B6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8A8058A2-4A4B-908B-945D-E8597C6DD045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2FC5FD01-4B96-2FD3-57C2-86BA020CF4C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B94538DA-7C16-036C-9BA6-43CF6C8CB89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BB6C2A60-4467-91C4-B827-F50CCC84ED3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7441B68D-7ABC-965B-5858-6A1A1A2A8E1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DA9B47CE-3C07-C531-DD95-37F8559A44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82ED439-8124-AB74-692D-DCC8DC541C08}"/>
                    </a:ext>
                  </a:extLst>
                </p:cNvPr>
                <p:cNvGrpSpPr/>
                <p:nvPr/>
              </p:nvGrpSpPr>
              <p:grpSpPr>
                <a:xfrm>
                  <a:off x="3948308" y="2700061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8BB81DDE-DB99-3539-D86A-06B1BB2E6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298D789-93E2-CB6C-79D0-16FB81AA6042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0E0CBCBF-9F34-3688-ED25-D561EC23D46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81C5502E-A056-FB2A-DB62-38DC7983BAA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5DEECA98-8494-A01F-0D8C-3A621424FDD3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B7F8BFB8-971B-93C0-0CB1-D6A89353AA6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CAAD9ABC-F80C-75B5-3FE6-B097234C3A4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52" name="Flowchart: Data 51">
                  <a:extLst>
                    <a:ext uri="{FF2B5EF4-FFF2-40B4-BE49-F238E27FC236}">
                      <a16:creationId xmlns:a16="http://schemas.microsoft.com/office/drawing/2014/main" id="{37E62EA2-9E69-3538-2E24-37A1117627F5}"/>
                    </a:ext>
                  </a:extLst>
                </p:cNvPr>
                <p:cNvSpPr/>
                <p:nvPr/>
              </p:nvSpPr>
              <p:spPr bwMode="auto">
                <a:xfrm>
                  <a:off x="3952549" y="2335412"/>
                  <a:ext cx="1311545" cy="360192"/>
                </a:xfrm>
                <a:prstGeom prst="flowChartInputOutput">
                  <a:avLst/>
                </a:prstGeom>
                <a:solidFill>
                  <a:schemeClr val="accent6">
                    <a:lumMod val="60000"/>
                    <a:lumOff val="40000"/>
                    <a:alpha val="2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56D1E8-2D8E-D375-9B32-D6A3E50E1306}"/>
                  </a:ext>
                </a:extLst>
              </p:cNvPr>
              <p:cNvSpPr txBox="1"/>
              <p:nvPr/>
            </p:nvSpPr>
            <p:spPr>
              <a:xfrm>
                <a:off x="3878875" y="1518948"/>
                <a:ext cx="2162062" cy="693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Filter 1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7BDEEB0-A730-A400-FFEB-5ED9CB493292}"/>
                </a:ext>
              </a:extLst>
            </p:cNvPr>
            <p:cNvGrpSpPr/>
            <p:nvPr/>
          </p:nvGrpSpPr>
          <p:grpSpPr>
            <a:xfrm>
              <a:off x="4814174" y="3181473"/>
              <a:ext cx="1141867" cy="894285"/>
              <a:chOff x="3735886" y="1733381"/>
              <a:chExt cx="2808146" cy="192214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D7D8937-A9EE-5747-2D9E-956F30CC6CB8}"/>
                  </a:ext>
                </a:extLst>
              </p:cNvPr>
              <p:cNvGrpSpPr/>
              <p:nvPr/>
            </p:nvGrpSpPr>
            <p:grpSpPr>
              <a:xfrm>
                <a:off x="3948308" y="2335412"/>
                <a:ext cx="1315787" cy="1320112"/>
                <a:chOff x="3948308" y="2335412"/>
                <a:chExt cx="1315787" cy="132011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327BCF70-5A2D-0258-455F-4FCF2E15A373}"/>
                    </a:ext>
                  </a:extLst>
                </p:cNvPr>
                <p:cNvGrpSpPr/>
                <p:nvPr/>
              </p:nvGrpSpPr>
              <p:grpSpPr>
                <a:xfrm>
                  <a:off x="4264015" y="2340888"/>
                  <a:ext cx="1000080" cy="955463"/>
                  <a:chOff x="1282885" y="2540414"/>
                  <a:chExt cx="1964469" cy="1936433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F3A45ED-707D-C6E1-DF17-2D241189D5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7" y="2540414"/>
                    <a:ext cx="1964467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A7F3C2A9-10FF-CB26-FABD-6F0EE3248684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8B80BE7C-30FA-FB44-9B5B-FBDDA2E6059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0747A6A0-9D61-0A8D-101D-06ECED42FB2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F531533F-FDA8-A0E1-2D8D-EBFBC3CB6D5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5FF01F13-AB50-D499-ABBD-47AEF8D2E58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DF9F58E2-79B0-B046-DB36-E69F096A0FA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D145C85-B6F4-10AD-CDFA-B8968B1E038F}"/>
                    </a:ext>
                  </a:extLst>
                </p:cNvPr>
                <p:cNvGrpSpPr/>
                <p:nvPr/>
              </p:nvGrpSpPr>
              <p:grpSpPr>
                <a:xfrm>
                  <a:off x="4098314" y="2520474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05092FA-C1B0-A5EC-D1C4-99AA03551F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A349F3D4-8FC1-8A7D-E2B4-07C05FA0658D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CE94D237-027E-0780-5D61-F4C62551D80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B9FFD9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D9BD0562-FEBE-6331-9A71-24508D7C685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6F1E5EC7-11CD-2808-DC76-6CDB8B823667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38C07971-E908-57FF-4CD4-74F609D4BCD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AB833ED8-53E3-10E4-649C-805C5DED820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6AC9E1A-3C91-7772-A0DA-C3EB34552E3C}"/>
                    </a:ext>
                  </a:extLst>
                </p:cNvPr>
                <p:cNvGrpSpPr/>
                <p:nvPr/>
              </p:nvGrpSpPr>
              <p:grpSpPr>
                <a:xfrm>
                  <a:off x="3948308" y="2700061"/>
                  <a:ext cx="1000082" cy="955463"/>
                  <a:chOff x="1282881" y="2535079"/>
                  <a:chExt cx="1964473" cy="1936433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839F5C25-011C-CB96-1C6E-828724ADB7C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82881" y="2535079"/>
                    <a:ext cx="1964467" cy="1936433"/>
                  </a:xfrm>
                  <a:prstGeom prst="rect">
                    <a:avLst/>
                  </a:prstGeom>
                  <a:solidFill>
                    <a:schemeClr val="accent5">
                      <a:lumMod val="9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82F38D38-11DE-583B-17F9-D8777D5B3FF7}"/>
                      </a:ext>
                    </a:extLst>
                  </p:cNvPr>
                  <p:cNvGrpSpPr/>
                  <p:nvPr/>
                </p:nvGrpSpPr>
                <p:grpSpPr>
                  <a:xfrm>
                    <a:off x="1282885" y="3176916"/>
                    <a:ext cx="1964469" cy="642104"/>
                    <a:chOff x="1282885" y="3176916"/>
                    <a:chExt cx="1964469" cy="642104"/>
                  </a:xfrm>
                </p:grpSpPr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45F36DD7-FC74-2434-F079-6968C62923B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5" y="3176916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FA5B2F6E-A0B5-3A58-32B7-EE212DE0D6B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282886" y="3819020"/>
                      <a:ext cx="1964468" cy="0"/>
                    </a:xfrm>
                    <a:prstGeom prst="line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4A144FA9-0C03-4167-73E1-D89225897DD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51218" y="3182026"/>
                    <a:ext cx="1848039" cy="653227"/>
                    <a:chOff x="4191000" y="1692214"/>
                    <a:chExt cx="1524000" cy="396964"/>
                  </a:xfrm>
                  <a:solidFill>
                    <a:srgbClr val="FF0000"/>
                  </a:solidFill>
                </p:grpSpPr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33D64A50-8DAE-2B0B-08EE-BC5944B3C85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1692214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F85BE561-29C3-8FFF-2AA9-FE49BED98C9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4191000" y="2089178"/>
                      <a:ext cx="1524000" cy="0"/>
                    </a:xfrm>
                    <a:prstGeom prst="line">
                      <a:avLst/>
                    </a:prstGeom>
                    <a:grpFill/>
                    <a:ln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4" name="Flowchart: Data 23">
                  <a:extLst>
                    <a:ext uri="{FF2B5EF4-FFF2-40B4-BE49-F238E27FC236}">
                      <a16:creationId xmlns:a16="http://schemas.microsoft.com/office/drawing/2014/main" id="{ACFA7E4E-3372-DCAD-CAFE-F00CD2F8E72B}"/>
                    </a:ext>
                  </a:extLst>
                </p:cNvPr>
                <p:cNvSpPr/>
                <p:nvPr/>
              </p:nvSpPr>
              <p:spPr bwMode="auto">
                <a:xfrm>
                  <a:off x="3952549" y="2335412"/>
                  <a:ext cx="1311545" cy="360192"/>
                </a:xfrm>
                <a:prstGeom prst="flowChartInputOutput">
                  <a:avLst/>
                </a:prstGeom>
                <a:solidFill>
                  <a:schemeClr val="accent5">
                    <a:lumMod val="90000"/>
                    <a:alpha val="2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0467CF-B524-443A-DC4B-317EE2843AAE}"/>
                  </a:ext>
                </a:extLst>
              </p:cNvPr>
              <p:cNvSpPr txBox="1"/>
              <p:nvPr/>
            </p:nvSpPr>
            <p:spPr>
              <a:xfrm>
                <a:off x="3735886" y="1733381"/>
                <a:ext cx="2808146" cy="736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Filter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F</a:t>
                </a:r>
                <a:endParaRPr lang="en-US" baseline="-25000" dirty="0"/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D797C454-B2CB-09EE-8A6F-656D6EA97E3C}"/>
                </a:ext>
              </a:extLst>
            </p:cNvPr>
            <p:cNvGrpSpPr/>
            <p:nvPr/>
          </p:nvGrpSpPr>
          <p:grpSpPr>
            <a:xfrm>
              <a:off x="4951385" y="1351370"/>
              <a:ext cx="3021201" cy="3380319"/>
              <a:chOff x="4951385" y="1351370"/>
              <a:chExt cx="3021201" cy="3380319"/>
            </a:xfrm>
          </p:grpSpPr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6A6AE812-DAE6-3A1C-84FA-AFFD710A20A1}"/>
                  </a:ext>
                </a:extLst>
              </p:cNvPr>
              <p:cNvSpPr txBox="1"/>
              <p:nvPr/>
            </p:nvSpPr>
            <p:spPr>
              <a:xfrm>
                <a:off x="5115756" y="4454690"/>
                <a:ext cx="22801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Convolutional layer</a:t>
                </a:r>
              </a:p>
            </p:txBody>
          </p:sp>
          <p:sp>
            <p:nvSpPr>
              <p:cNvPr id="304" name="Right Brace 303">
                <a:extLst>
                  <a:ext uri="{FF2B5EF4-FFF2-40B4-BE49-F238E27FC236}">
                    <a16:creationId xmlns:a16="http://schemas.microsoft.com/office/drawing/2014/main" id="{69341544-A70C-8761-398A-776178430F3D}"/>
                  </a:ext>
                </a:extLst>
              </p:cNvPr>
              <p:cNvSpPr/>
              <p:nvPr/>
            </p:nvSpPr>
            <p:spPr bwMode="auto">
              <a:xfrm>
                <a:off x="6473821" y="1373380"/>
                <a:ext cx="240420" cy="671622"/>
              </a:xfrm>
              <a:prstGeom prst="rightBrace">
                <a:avLst>
                  <a:gd name="adj1" fmla="val 35691"/>
                  <a:gd name="adj2" fmla="val 51493"/>
                </a:avLst>
              </a:prstGeom>
              <a:noFill/>
              <a:ln w="127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ight Brace 304">
                <a:extLst>
                  <a:ext uri="{FF2B5EF4-FFF2-40B4-BE49-F238E27FC236}">
                    <a16:creationId xmlns:a16="http://schemas.microsoft.com/office/drawing/2014/main" id="{E4A79687-C15E-AF0B-48AD-ABE57F980166}"/>
                  </a:ext>
                </a:extLst>
              </p:cNvPr>
              <p:cNvSpPr/>
              <p:nvPr/>
            </p:nvSpPr>
            <p:spPr bwMode="auto">
              <a:xfrm>
                <a:off x="6478753" y="2230943"/>
                <a:ext cx="240420" cy="671622"/>
              </a:xfrm>
              <a:prstGeom prst="rightBrace">
                <a:avLst>
                  <a:gd name="adj1" fmla="val 35691"/>
                  <a:gd name="adj2" fmla="val 51493"/>
                </a:avLst>
              </a:prstGeom>
              <a:noFill/>
              <a:ln w="127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ight Brace 305">
                <a:extLst>
                  <a:ext uri="{FF2B5EF4-FFF2-40B4-BE49-F238E27FC236}">
                    <a16:creationId xmlns:a16="http://schemas.microsoft.com/office/drawing/2014/main" id="{E8932D68-60C0-3CF6-5B38-57E6683640FF}"/>
                  </a:ext>
                </a:extLst>
              </p:cNvPr>
              <p:cNvSpPr/>
              <p:nvPr/>
            </p:nvSpPr>
            <p:spPr bwMode="auto">
              <a:xfrm>
                <a:off x="6473821" y="3579722"/>
                <a:ext cx="240420" cy="671622"/>
              </a:xfrm>
              <a:prstGeom prst="rightBrace">
                <a:avLst>
                  <a:gd name="adj1" fmla="val 35691"/>
                  <a:gd name="adj2" fmla="val 51493"/>
                </a:avLst>
              </a:prstGeom>
              <a:noFill/>
              <a:ln w="127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24EE4631-CAE7-4CF2-2C6A-7CB2D926F1F6}"/>
                  </a:ext>
                </a:extLst>
              </p:cNvPr>
              <p:cNvSpPr txBox="1"/>
              <p:nvPr/>
            </p:nvSpPr>
            <p:spPr>
              <a:xfrm>
                <a:off x="6674056" y="3798760"/>
                <a:ext cx="116190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Feature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F</a:t>
                </a:r>
                <a:endParaRPr lang="en-US" dirty="0"/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13B1A731-0D03-6EC8-9053-5C7346FBD16C}"/>
                  </a:ext>
                </a:extLst>
              </p:cNvPr>
              <p:cNvSpPr txBox="1"/>
              <p:nvPr/>
            </p:nvSpPr>
            <p:spPr>
              <a:xfrm>
                <a:off x="6690474" y="1616032"/>
                <a:ext cx="116190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Feature 1</a:t>
                </a: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CC08A7AE-5DD6-394A-7117-2E345A8F11A8}"/>
                  </a:ext>
                </a:extLst>
              </p:cNvPr>
              <p:cNvSpPr txBox="1"/>
              <p:nvPr/>
            </p:nvSpPr>
            <p:spPr>
              <a:xfrm>
                <a:off x="6652522" y="2444469"/>
                <a:ext cx="116190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Feature 2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BEB3A4E0-FC3D-754B-1A6C-31883B3A38E5}"/>
                  </a:ext>
                </a:extLst>
              </p:cNvPr>
              <p:cNvSpPr txBox="1"/>
              <p:nvPr/>
            </p:nvSpPr>
            <p:spPr>
              <a:xfrm>
                <a:off x="6922489" y="2838600"/>
                <a:ext cx="476850" cy="492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3200" dirty="0"/>
                  <a:t>…</a:t>
                </a:r>
              </a:p>
            </p:txBody>
          </p:sp>
          <p:sp>
            <p:nvSpPr>
              <p:cNvPr id="311" name="Right Brace 310">
                <a:extLst>
                  <a:ext uri="{FF2B5EF4-FFF2-40B4-BE49-F238E27FC236}">
                    <a16:creationId xmlns:a16="http://schemas.microsoft.com/office/drawing/2014/main" id="{B8AAB80B-1A0D-F014-EFE1-BBD8F5EFA79E}"/>
                  </a:ext>
                </a:extLst>
              </p:cNvPr>
              <p:cNvSpPr/>
              <p:nvPr/>
            </p:nvSpPr>
            <p:spPr bwMode="auto">
              <a:xfrm>
                <a:off x="7732166" y="1351370"/>
                <a:ext cx="240420" cy="2890481"/>
              </a:xfrm>
              <a:prstGeom prst="rightBrace">
                <a:avLst>
                  <a:gd name="adj1" fmla="val 35691"/>
                  <a:gd name="adj2" fmla="val 51493"/>
                </a:avLst>
              </a:prstGeom>
              <a:noFill/>
              <a:ln w="12700" cap="flat" cmpd="sng" algn="ctr">
                <a:solidFill>
                  <a:srgbClr val="002060"/>
                </a:solidFill>
                <a:prstDash val="solid"/>
                <a:miter lim="800000"/>
                <a:headEnd type="none" w="med" len="med"/>
                <a:tailEnd type="non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BBA10349-CF15-1F83-4797-45BB7618D25D}"/>
                  </a:ext>
                </a:extLst>
              </p:cNvPr>
              <p:cNvSpPr txBox="1"/>
              <p:nvPr/>
            </p:nvSpPr>
            <p:spPr>
              <a:xfrm>
                <a:off x="4951385" y="2780860"/>
                <a:ext cx="476850" cy="492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3200" dirty="0"/>
                  <a:t>…</a:t>
                </a:r>
              </a:p>
            </p:txBody>
          </p:sp>
        </p:grpSp>
      </p:grpSp>
      <p:sp>
        <p:nvSpPr>
          <p:cNvPr id="317" name="Title 316">
            <a:extLst>
              <a:ext uri="{FF2B5EF4-FFF2-40B4-BE49-F238E27FC236}">
                <a16:creationId xmlns:a16="http://schemas.microsoft.com/office/drawing/2014/main" id="{5232586E-8D45-0F91-8080-F36FF678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 Explained</a:t>
            </a:r>
          </a:p>
        </p:txBody>
      </p:sp>
    </p:spTree>
    <p:extLst>
      <p:ext uri="{BB962C8B-B14F-4D97-AF65-F5344CB8AC3E}">
        <p14:creationId xmlns:p14="http://schemas.microsoft.com/office/powerpoint/2010/main" val="511880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316">
            <a:extLst>
              <a:ext uri="{FF2B5EF4-FFF2-40B4-BE49-F238E27FC236}">
                <a16:creationId xmlns:a16="http://schemas.microsoft.com/office/drawing/2014/main" id="{5232586E-8D45-0F91-8080-F36FF678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 Explained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C5DEB2BC-CA2A-A7DA-1E26-DB94D261F27A}"/>
              </a:ext>
            </a:extLst>
          </p:cNvPr>
          <p:cNvSpPr txBox="1"/>
          <p:nvPr/>
        </p:nvSpPr>
        <p:spPr>
          <a:xfrm>
            <a:off x="260964" y="1352550"/>
            <a:ext cx="3810000" cy="2771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 convolutional layer in this example comes directly form the input vector X.</a:t>
            </a:r>
          </a:p>
          <a:p>
            <a:pPr marL="171450" indent="-1714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 convolutional neural network may have many convolutional layer which are receiving input from internal layers of the network.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B227D-B8BF-D08B-5859-6FFC890D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64" y="1333500"/>
            <a:ext cx="4837254" cy="29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368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F3A0D-9EC3-8EAB-B144-40903F13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85750"/>
            <a:ext cx="8991601" cy="49053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How Many Parameters are in a Convolutional Layer?</a:t>
            </a:r>
          </a:p>
        </p:txBody>
      </p:sp>
      <p:sp>
        <p:nvSpPr>
          <p:cNvPr id="272" name="Content Placeholder 271">
            <a:extLst>
              <a:ext uri="{FF2B5EF4-FFF2-40B4-BE49-F238E27FC236}">
                <a16:creationId xmlns:a16="http://schemas.microsoft.com/office/drawing/2014/main" id="{5428A55D-8EC0-8401-44C8-383634F5C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776288"/>
            <a:ext cx="4495800" cy="1828799"/>
          </a:xfrm>
        </p:spPr>
        <p:txBody>
          <a:bodyPr/>
          <a:lstStyle/>
          <a:p>
            <a:r>
              <a:rPr lang="en-US" dirty="0"/>
              <a:t>Suppose we have</a:t>
            </a:r>
          </a:p>
          <a:p>
            <a:pPr marL="457200" lvl="1"/>
            <a:r>
              <a:rPr lang="en-US" dirty="0"/>
              <a:t>an RGB image of size n₁ x n₂ with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channels, i.e. n₁ x n₂ x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.</a:t>
            </a:r>
          </a:p>
          <a:p>
            <a:pPr marL="457200" lvl="1"/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filters f x f each (1 per feature)</a:t>
            </a:r>
          </a:p>
          <a:p>
            <a:pPr marL="457200" lvl="1"/>
            <a:r>
              <a:rPr lang="en-US" dirty="0"/>
              <a:t>No padding, no striding</a:t>
            </a:r>
          </a:p>
          <a:p>
            <a:r>
              <a:rPr lang="en-US" dirty="0"/>
              <a:t>How many parameters does the convolutional layer have?</a:t>
            </a:r>
          </a:p>
        </p:txBody>
      </p:sp>
      <p:sp>
        <p:nvSpPr>
          <p:cNvPr id="273" name="Content Placeholder 272">
            <a:extLst>
              <a:ext uri="{FF2B5EF4-FFF2-40B4-BE49-F238E27FC236}">
                <a16:creationId xmlns:a16="http://schemas.microsoft.com/office/drawing/2014/main" id="{C86CEAE0-42FC-539B-D653-CEC33D1F43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17737" y="2952750"/>
            <a:ext cx="8544471" cy="1598487"/>
          </a:xfrm>
        </p:spPr>
        <p:txBody>
          <a:bodyPr/>
          <a:lstStyle/>
          <a:p>
            <a:r>
              <a:rPr lang="en-US" dirty="0"/>
              <a:t>Each filter has f x f x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dirty="0"/>
              <a:t> parameters plus one bias b per filter. Totally f x f x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en-US" dirty="0"/>
              <a:t>+1 parameters.</a:t>
            </a:r>
          </a:p>
          <a:p>
            <a:r>
              <a:rPr lang="en-US" dirty="0"/>
              <a:t>There are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filters, thus the total number of parameters are </a:t>
            </a:r>
            <a:br>
              <a:rPr lang="en-US" dirty="0"/>
            </a:br>
            <a:r>
              <a:rPr lang="en-US" dirty="0"/>
              <a:t>(f x f x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en-US" dirty="0"/>
              <a:t>+1)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.</a:t>
            </a:r>
          </a:p>
          <a:p>
            <a:r>
              <a:rPr lang="en-US" dirty="0"/>
              <a:t>The total number of neurons in the convolutional layer is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times the size of the convolution per each feature, i.e.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(n₁-f+1)(n₂-f+1).</a:t>
            </a:r>
          </a:p>
        </p:txBody>
      </p:sp>
      <p:pic>
        <p:nvPicPr>
          <p:cNvPr id="271" name="Picture 270">
            <a:extLst>
              <a:ext uri="{FF2B5EF4-FFF2-40B4-BE49-F238E27FC236}">
                <a16:creationId xmlns:a16="http://schemas.microsoft.com/office/drawing/2014/main" id="{038A129F-E0BE-609B-907A-1CF3708E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255" y="819150"/>
            <a:ext cx="4114008" cy="21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005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F3A0D-9EC3-8EAB-B144-40903F13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85750"/>
            <a:ext cx="8991601" cy="49053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Example: Parameters are in a Convolutional Layer?</a:t>
            </a:r>
          </a:p>
        </p:txBody>
      </p:sp>
      <p:sp>
        <p:nvSpPr>
          <p:cNvPr id="272" name="Content Placeholder 271">
            <a:extLst>
              <a:ext uri="{FF2B5EF4-FFF2-40B4-BE49-F238E27FC236}">
                <a16:creationId xmlns:a16="http://schemas.microsoft.com/office/drawing/2014/main" id="{5428A55D-8EC0-8401-44C8-383634F5C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7737" y="945357"/>
            <a:ext cx="4648200" cy="1828799"/>
          </a:xfrm>
        </p:spPr>
        <p:txBody>
          <a:bodyPr/>
          <a:lstStyle/>
          <a:p>
            <a:r>
              <a:rPr lang="en-US" dirty="0"/>
              <a:t>Suppose we have</a:t>
            </a:r>
          </a:p>
          <a:p>
            <a:pPr marL="457200" lvl="1"/>
            <a:r>
              <a:rPr lang="en-US" dirty="0"/>
              <a:t>A 6 x 6 RGB image with 3 channels, i.e. 6 x 6 x 3.</a:t>
            </a:r>
          </a:p>
          <a:p>
            <a:pPr marL="457200" lvl="1"/>
            <a:r>
              <a:rPr lang="en-US" dirty="0"/>
              <a:t>10 filters 3 x 3 each (1 per feature)</a:t>
            </a:r>
          </a:p>
          <a:p>
            <a:pPr marL="457200" lvl="1"/>
            <a:r>
              <a:rPr lang="en-US" dirty="0"/>
              <a:t>No padding, no striding</a:t>
            </a:r>
          </a:p>
        </p:txBody>
      </p:sp>
      <p:sp>
        <p:nvSpPr>
          <p:cNvPr id="273" name="Content Placeholder 272">
            <a:extLst>
              <a:ext uri="{FF2B5EF4-FFF2-40B4-BE49-F238E27FC236}">
                <a16:creationId xmlns:a16="http://schemas.microsoft.com/office/drawing/2014/main" id="{C86CEAE0-42FC-539B-D653-CEC33D1F43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17737" y="2952750"/>
            <a:ext cx="8544471" cy="1598487"/>
          </a:xfrm>
        </p:spPr>
        <p:txBody>
          <a:bodyPr/>
          <a:lstStyle/>
          <a:p>
            <a:r>
              <a:rPr lang="en-US" dirty="0"/>
              <a:t>Each filter has 3 x 3 x 3 = 27 parameters plus one bias b per filter. Totally f x f x </a:t>
            </a:r>
            <a:r>
              <a:rPr lang="en-US" dirty="0" err="1"/>
              <a:t>n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en-US" dirty="0"/>
              <a:t>+1 = 28 parameters per feature (convolution).</a:t>
            </a:r>
          </a:p>
          <a:p>
            <a:r>
              <a:rPr lang="en-US" dirty="0"/>
              <a:t>There are 10 filters, thus the total number of parameters are </a:t>
            </a:r>
            <a:br>
              <a:rPr lang="en-US" dirty="0"/>
            </a:br>
            <a:r>
              <a:rPr lang="en-US" dirty="0"/>
              <a:t>28 * 10 = 280.</a:t>
            </a:r>
          </a:p>
          <a:p>
            <a:r>
              <a:rPr lang="en-US" dirty="0"/>
              <a:t>The total number of neurons in the convolutional layer is 10 times the size of the convolution per each feature, i.e. 10 * 16 = 160.</a:t>
            </a:r>
          </a:p>
        </p:txBody>
      </p:sp>
      <p:pic>
        <p:nvPicPr>
          <p:cNvPr id="271" name="Picture 270">
            <a:extLst>
              <a:ext uri="{FF2B5EF4-FFF2-40B4-BE49-F238E27FC236}">
                <a16:creationId xmlns:a16="http://schemas.microsoft.com/office/drawing/2014/main" id="{038A129F-E0BE-609B-907A-1CF3708E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843" y="799805"/>
            <a:ext cx="4114008" cy="21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663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8E-3C58-2861-7E1F-BF584246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The Sense of Convolutional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ACB7-4386-2554-CEC2-08FA585E9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123950"/>
            <a:ext cx="3908425" cy="3456385"/>
          </a:xfrm>
        </p:spPr>
        <p:txBody>
          <a:bodyPr/>
          <a:lstStyle/>
          <a:p>
            <a:r>
              <a:rPr lang="en-US" dirty="0"/>
              <a:t>Filters extract specific features from the original object and automatically populate the convolutional layer with those features.</a:t>
            </a:r>
          </a:p>
          <a:p>
            <a:r>
              <a:rPr lang="en-US" dirty="0"/>
              <a:t>The convolutional layer can be used for the object recognition by those features or for further </a:t>
            </a:r>
            <a:r>
              <a:rPr lang="en-US" dirty="0" err="1"/>
              <a:t>feaure</a:t>
            </a:r>
            <a:r>
              <a:rPr lang="en-US" dirty="0"/>
              <a:t> extraction in the next convolutional layers.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C34A78-76FD-C2DE-7290-491C4E9B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64" y="1333500"/>
            <a:ext cx="4837254" cy="29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9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0AC-7AFE-226B-D711-BBF5BBAD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and Same Convolution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2C0E1F-52DA-0431-8F08-F513CEE89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75" y="1098321"/>
            <a:ext cx="8251825" cy="1016229"/>
          </a:xfrm>
        </p:spPr>
        <p:txBody>
          <a:bodyPr/>
          <a:lstStyle/>
          <a:p>
            <a:r>
              <a:rPr lang="en-US" dirty="0"/>
              <a:t>In valid or narrow convolution, the size of the output shrinks at each layer. </a:t>
            </a:r>
          </a:p>
          <a:p>
            <a:r>
              <a:rPr lang="en-US" dirty="0"/>
              <a:t>So after some point of time additional layers cannot meaningfully performs convolution. </a:t>
            </a:r>
          </a:p>
          <a:p>
            <a:r>
              <a:rPr lang="en-US" dirty="0"/>
              <a:t>For this reason, same convolution is introduced, where the initial image n x n is padded, so the size of the output remains intact n x n.</a:t>
            </a:r>
          </a:p>
        </p:txBody>
      </p:sp>
      <p:pic>
        <p:nvPicPr>
          <p:cNvPr id="7" name="Picture 6" descr="A diagram of a solution&#10;&#10;Description automatically generated">
            <a:extLst>
              <a:ext uri="{FF2B5EF4-FFF2-40B4-BE49-F238E27FC236}">
                <a16:creationId xmlns:a16="http://schemas.microsoft.com/office/drawing/2014/main" id="{048A619D-58F4-A3ED-79A4-B8C4E7614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97432"/>
            <a:ext cx="4876800" cy="1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312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35B6E-92D5-AE01-69BE-3DF618D2C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3486150"/>
            <a:ext cx="6400800" cy="533400"/>
          </a:xfrm>
        </p:spPr>
        <p:txBody>
          <a:bodyPr/>
          <a:lstStyle/>
          <a:p>
            <a:pPr marL="2520950" indent="-2520950"/>
            <a:r>
              <a:rPr lang="en-US"/>
              <a:t>Chapter 13 </a:t>
            </a:r>
            <a:r>
              <a:rPr lang="en-US" dirty="0"/>
              <a:t>– 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253332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C1E5B-0BA6-01CC-1FE5-0232DD51DD0A}"/>
              </a:ext>
            </a:extLst>
          </p:cNvPr>
          <p:cNvSpPr txBox="1"/>
          <p:nvPr/>
        </p:nvSpPr>
        <p:spPr>
          <a:xfrm rot="20891098">
            <a:off x="1912723" y="2053210"/>
            <a:ext cx="551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333399"/>
                </a:solidFill>
              </a:rPr>
              <a:t>Operation </a:t>
            </a:r>
            <a:r>
              <a:rPr lang="en-US" sz="3600" dirty="0">
                <a:solidFill>
                  <a:srgbClr val="333399"/>
                </a:solidFill>
              </a:rPr>
              <a:t>of Convolution</a:t>
            </a:r>
          </a:p>
        </p:txBody>
      </p:sp>
    </p:spTree>
    <p:extLst>
      <p:ext uri="{BB962C8B-B14F-4D97-AF65-F5344CB8AC3E}">
        <p14:creationId xmlns:p14="http://schemas.microsoft.com/office/powerpoint/2010/main" val="2906717193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rgbClr val="002060"/>
          </a:solidFill>
          <a:prstDash val="solid"/>
          <a:miter lim="800000"/>
          <a:headEnd type="none" w="med" len="med"/>
          <a:tailEnd type="non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58388</TotalTime>
  <Words>9749</Words>
  <Application>Microsoft Office PowerPoint</Application>
  <PresentationFormat>On-screen Show (16:9)</PresentationFormat>
  <Paragraphs>2499</Paragraphs>
  <Slides>87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Tahoma</vt:lpstr>
      <vt:lpstr>Wingdings</vt:lpstr>
      <vt:lpstr>Blends</vt:lpstr>
      <vt:lpstr>Equation</vt:lpstr>
      <vt:lpstr>Chapter 13 – Convolutional Layer</vt:lpstr>
      <vt:lpstr>In This Chapter</vt:lpstr>
      <vt:lpstr>Why Convolution?</vt:lpstr>
      <vt:lpstr>Computer Vision Problems</vt:lpstr>
      <vt:lpstr>Computer Vision Problems: Large Images</vt:lpstr>
      <vt:lpstr>Computer Vision Problems: Edge Detection</vt:lpstr>
      <vt:lpstr>Computer Vision Problems: Object Detection</vt:lpstr>
      <vt:lpstr>Computer Vision Problems: Neural Style Transfer</vt:lpstr>
      <vt:lpstr>PowerPoint Presentation</vt:lpstr>
      <vt:lpstr>Hadamard Product of Matrices</vt:lpstr>
      <vt:lpstr>What is Convolution?</vt:lpstr>
      <vt:lpstr>Example of Convolution – Flip 1</vt:lpstr>
      <vt:lpstr>Example of Convolution – Flip 2</vt:lpstr>
      <vt:lpstr>Example of Convolution – Flip 3</vt:lpstr>
      <vt:lpstr>Example of Convolution – Flip 4</vt:lpstr>
      <vt:lpstr>Example of Convolution – Flip 5</vt:lpstr>
      <vt:lpstr>Example of Convolution – Flip 6</vt:lpstr>
      <vt:lpstr>Example of Convolution – Flip 2</vt:lpstr>
      <vt:lpstr>Example of Convolution – Flip 2</vt:lpstr>
      <vt:lpstr>Convolution – Visual Experience</vt:lpstr>
      <vt:lpstr>PowerPoint Presentation</vt:lpstr>
      <vt:lpstr>PowerPoint Presentation</vt:lpstr>
      <vt:lpstr>Vertical Edge Detection: Image</vt:lpstr>
      <vt:lpstr>Vertical Edge Detection: Filter (Kernel)</vt:lpstr>
      <vt:lpstr>Vertical Edge Detection: Convolution – Flip 1</vt:lpstr>
      <vt:lpstr>Vertical Edge Detection: Convolution – Flip 2</vt:lpstr>
      <vt:lpstr>Vertical Edge Detection: Convolution – Flip 16</vt:lpstr>
      <vt:lpstr>Vertical Edge Detection: Convolution – Result</vt:lpstr>
      <vt:lpstr>A Vivid Example of Vertical Edge Detection (1/4)</vt:lpstr>
      <vt:lpstr>A Vivid Example of Vertical Edge Detection (2/4)</vt:lpstr>
      <vt:lpstr>A Vivid Example of Vertical Edge Detection (1/4)</vt:lpstr>
      <vt:lpstr>A Vivid Example of Vertical Edge Detection (4/4)</vt:lpstr>
      <vt:lpstr>Horizontal Edge Detection (1/3)</vt:lpstr>
      <vt:lpstr>Horizontal Edge Detection (2/3)</vt:lpstr>
      <vt:lpstr>Horizontal Edge Detection</vt:lpstr>
      <vt:lpstr>Edge Detection Examples</vt:lpstr>
      <vt:lpstr>PowerPoint Presentation</vt:lpstr>
      <vt:lpstr>Variety of Edge Detection Filters (Kernels)</vt:lpstr>
      <vt:lpstr>Sobel and Scharr Filters</vt:lpstr>
      <vt:lpstr>Sobel and Scharr Filters</vt:lpstr>
      <vt:lpstr>Learning Filters to Detect Edges</vt:lpstr>
      <vt:lpstr>PowerPoint Presentation</vt:lpstr>
      <vt:lpstr>Image (Pattern) Padding</vt:lpstr>
      <vt:lpstr>Reason for Padding in Convolutional NN (CNN)</vt:lpstr>
      <vt:lpstr>Padding</vt:lpstr>
      <vt:lpstr>Padding Initialization</vt:lpstr>
      <vt:lpstr>Padding with 2 Pixels</vt:lpstr>
      <vt:lpstr>Convolution with Padding</vt:lpstr>
      <vt:lpstr>Convolution with Padding</vt:lpstr>
      <vt:lpstr>Calculating the Padding to Keep the Image Size</vt:lpstr>
      <vt:lpstr>Dilated Convolutions</vt:lpstr>
      <vt:lpstr>PowerPoint Presentation</vt:lpstr>
      <vt:lpstr>From Standard to Strided Convolution</vt:lpstr>
      <vt:lpstr>From Standard to Strided Convolution</vt:lpstr>
      <vt:lpstr>From Standard to Strided Convolution</vt:lpstr>
      <vt:lpstr>From Standard to Strided Convolution</vt:lpstr>
      <vt:lpstr>Strided Convolution (Stride = 2)</vt:lpstr>
      <vt:lpstr>Size of the Convoluted Matrix (Padded and Strided)</vt:lpstr>
      <vt:lpstr>PowerPoint Presentation</vt:lpstr>
      <vt:lpstr>Convolution of an RGB Image</vt:lpstr>
      <vt:lpstr>Convolution of an RGB Image</vt:lpstr>
      <vt:lpstr>Convolution of an RGB Image</vt:lpstr>
      <vt:lpstr>Convolution of an RGB Image</vt:lpstr>
      <vt:lpstr>Convolution of an RGB Image</vt:lpstr>
      <vt:lpstr>Multiple Filters in One Layer</vt:lpstr>
      <vt:lpstr>Multiple Filters</vt:lpstr>
      <vt:lpstr>Multiple Features, Filters, and Convolutional Layer</vt:lpstr>
      <vt:lpstr>Convolutional Layer with Multiple Filters</vt:lpstr>
      <vt:lpstr>Channels and Features</vt:lpstr>
      <vt:lpstr>Convolutional Layer with Multiple Filters</vt:lpstr>
      <vt:lpstr>An Example of Feature Detection</vt:lpstr>
      <vt:lpstr>More than an RGB Image</vt:lpstr>
      <vt:lpstr>Convolutional Layer with Multiple Filters</vt:lpstr>
      <vt:lpstr>Convolutional Layer: Padding, Strides, and Multiple Filters</vt:lpstr>
      <vt:lpstr>Convolutional Layer for an Original Object with a Single Channel</vt:lpstr>
      <vt:lpstr>Convolutional Layer: 2D Original Matrix</vt:lpstr>
      <vt:lpstr>Convolutional Layer: 2D Original Matrix  - Padding, Strides, and Multiple Filters</vt:lpstr>
      <vt:lpstr>PowerPoint Presentation</vt:lpstr>
      <vt:lpstr>Convolutional Layer with Multiple Filters</vt:lpstr>
      <vt:lpstr>Building Convolutional Layer</vt:lpstr>
      <vt:lpstr>Convolutional Layer Explained</vt:lpstr>
      <vt:lpstr>Convolutional Layer Explained</vt:lpstr>
      <vt:lpstr>How Many Parameters are in a Convolutional Layer?</vt:lpstr>
      <vt:lpstr>Example: Parameters are in a Convolutional Layer?</vt:lpstr>
      <vt:lpstr> The Sense of Convolutional Layers</vt:lpstr>
      <vt:lpstr>Valid and Same Convolution</vt:lpstr>
      <vt:lpstr>Chapter 13 – Convolutional Layer</vt:lpstr>
    </vt:vector>
  </TitlesOfParts>
  <Company>Lincoln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–Tools for Java Development</dc:title>
  <dc:creator>Sergey K. Aityan</dc:creator>
  <cp:lastModifiedBy>Aityan, Sergey</cp:lastModifiedBy>
  <cp:revision>907</cp:revision>
  <cp:lastPrinted>1601-01-01T00:00:00Z</cp:lastPrinted>
  <dcterms:created xsi:type="dcterms:W3CDTF">2003-11-11T09:16:48Z</dcterms:created>
  <dcterms:modified xsi:type="dcterms:W3CDTF">2024-08-22T04:34:54Z</dcterms:modified>
</cp:coreProperties>
</file>